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5"/>
  </p:notesMasterIdLst>
  <p:handoutMasterIdLst>
    <p:handoutMasterId r:id="rId16"/>
  </p:handoutMasterIdLst>
  <p:sldIdLst>
    <p:sldId id="306" r:id="rId3"/>
    <p:sldId id="342" r:id="rId4"/>
    <p:sldId id="375" r:id="rId5"/>
    <p:sldId id="399" r:id="rId6"/>
    <p:sldId id="395" r:id="rId7"/>
    <p:sldId id="390" r:id="rId8"/>
    <p:sldId id="404" r:id="rId9"/>
    <p:sldId id="400" r:id="rId10"/>
    <p:sldId id="401" r:id="rId11"/>
    <p:sldId id="402" r:id="rId12"/>
    <p:sldId id="403" r:id="rId13"/>
    <p:sldId id="394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990099"/>
    <a:srgbClr val="993366"/>
    <a:srgbClr val="660033"/>
    <a:srgbClr val="990033"/>
    <a:srgbClr val="A50021"/>
    <a:srgbClr val="003300"/>
    <a:srgbClr val="006600"/>
    <a:srgbClr val="33996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615" autoAdjust="0"/>
    <p:restoredTop sz="86679" autoAdjust="0"/>
  </p:normalViewPr>
  <p:slideViewPr>
    <p:cSldViewPr>
      <p:cViewPr varScale="1">
        <p:scale>
          <a:sx n="63" d="100"/>
          <a:sy n="63" d="100"/>
        </p:scale>
        <p:origin x="-175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1F499-17E4-47BD-A857-D6C1473D41C9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AE66-69C7-43C3-A8C0-2C4538B2D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105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DE2FB-B8BD-4A12-A92E-0297C49409B6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3FA68-987B-4336-B8EA-AAD353CCA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092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9310" indent="-284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7399" indent="-22748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2359" indent="-22748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7319" indent="-22748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2278" indent="-227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7238" indent="-227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2198" indent="-227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7158" indent="-2274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DBB19257-693D-4700-9E0C-B8F5B43F5E13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7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63" Type="http://schemas.openxmlformats.org/officeDocument/2006/relationships/image" Target="../media/image67.png"/><Relationship Id="rId68" Type="http://schemas.openxmlformats.org/officeDocument/2006/relationships/image" Target="../media/image72.png"/><Relationship Id="rId76" Type="http://schemas.openxmlformats.org/officeDocument/2006/relationships/image" Target="../media/image80.png"/><Relationship Id="rId7" Type="http://schemas.openxmlformats.org/officeDocument/2006/relationships/image" Target="../media/image12.png"/><Relationship Id="rId71" Type="http://schemas.openxmlformats.org/officeDocument/2006/relationships/image" Target="../media/image75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29" Type="http://schemas.openxmlformats.org/officeDocument/2006/relationships/image" Target="../media/image33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3" Type="http://schemas.openxmlformats.org/officeDocument/2006/relationships/image" Target="../media/image57.png"/><Relationship Id="rId58" Type="http://schemas.openxmlformats.org/officeDocument/2006/relationships/image" Target="../media/image62.png"/><Relationship Id="rId66" Type="http://schemas.openxmlformats.org/officeDocument/2006/relationships/image" Target="../media/image70.png"/><Relationship Id="rId74" Type="http://schemas.openxmlformats.org/officeDocument/2006/relationships/image" Target="../media/image78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61" Type="http://schemas.openxmlformats.org/officeDocument/2006/relationships/image" Target="../media/image65.png"/><Relationship Id="rId10" Type="http://schemas.microsoft.com/office/2007/relationships/hdphoto" Target="../media/hdphoto1.wdp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60" Type="http://schemas.openxmlformats.org/officeDocument/2006/relationships/image" Target="../media/image64.png"/><Relationship Id="rId65" Type="http://schemas.openxmlformats.org/officeDocument/2006/relationships/image" Target="../media/image69.png"/><Relationship Id="rId73" Type="http://schemas.openxmlformats.org/officeDocument/2006/relationships/image" Target="../media/image77.png"/><Relationship Id="rId78" Type="http://schemas.openxmlformats.org/officeDocument/2006/relationships/image" Target="../media/image8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64" Type="http://schemas.openxmlformats.org/officeDocument/2006/relationships/image" Target="../media/image68.png"/><Relationship Id="rId69" Type="http://schemas.openxmlformats.org/officeDocument/2006/relationships/image" Target="../media/image73.png"/><Relationship Id="rId77" Type="http://schemas.openxmlformats.org/officeDocument/2006/relationships/image" Target="../media/image81.png"/><Relationship Id="rId8" Type="http://schemas.openxmlformats.org/officeDocument/2006/relationships/image" Target="../media/image13.png"/><Relationship Id="rId51" Type="http://schemas.openxmlformats.org/officeDocument/2006/relationships/image" Target="../media/image55.png"/><Relationship Id="rId72" Type="http://schemas.openxmlformats.org/officeDocument/2006/relationships/image" Target="../media/image76.png"/><Relationship Id="rId3" Type="http://schemas.openxmlformats.org/officeDocument/2006/relationships/image" Target="../media/image8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59" Type="http://schemas.openxmlformats.org/officeDocument/2006/relationships/image" Target="../media/image63.png"/><Relationship Id="rId67" Type="http://schemas.openxmlformats.org/officeDocument/2006/relationships/image" Target="../media/image71.png"/><Relationship Id="rId20" Type="http://schemas.openxmlformats.org/officeDocument/2006/relationships/image" Target="../media/image24.png"/><Relationship Id="rId41" Type="http://schemas.openxmlformats.org/officeDocument/2006/relationships/image" Target="../media/image45.png"/><Relationship Id="rId54" Type="http://schemas.openxmlformats.org/officeDocument/2006/relationships/image" Target="../media/image58.png"/><Relationship Id="rId62" Type="http://schemas.openxmlformats.org/officeDocument/2006/relationships/image" Target="../media/image66.png"/><Relationship Id="rId70" Type="http://schemas.openxmlformats.org/officeDocument/2006/relationships/image" Target="../media/image74.png"/><Relationship Id="rId75" Type="http://schemas.openxmlformats.org/officeDocument/2006/relationships/image" Target="../media/image7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36512" y="0"/>
            <a:ext cx="9201649" cy="693003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13" descr="D:\Working Folder\2012-11-02 UNEVOC Network Meeting report\screen saver\su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8150"/>
            <a:ext cx="3044826" cy="304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3923928" y="332656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42nd WorldSkills Competition 2013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3923928" y="560874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Green</a:t>
            </a:r>
            <a:r>
              <a:rPr lang="en-GB" sz="2000" b="1" baseline="0" dirty="0" smtClean="0">
                <a:solidFill>
                  <a:schemeClr val="bg1"/>
                </a:solidFill>
              </a:rPr>
              <a:t> Industrial Skills for Sustainable Development Risk and Challenges for Least Developed Countries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3923928" y="1504529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2 – 5 July 2013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22" name="Picture 15" descr="D:\Working Folder\2012-11-02 UNEVOC Network Meeting report\screen saver\BIRD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02" y="2492896"/>
            <a:ext cx="191723" cy="7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5" descr="D:\Working Folder\2012-11-02 UNEVOC Network Meeting report\screen saver\BIRDS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7308">
            <a:off x="8555902" y="2610137"/>
            <a:ext cx="216024" cy="8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Working Folder\2012-11-02 UNEVOC Network Meeting report\screen saver\bgwithtrunk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9" b="30564"/>
          <a:stretch/>
        </p:blipFill>
        <p:spPr bwMode="auto">
          <a:xfrm>
            <a:off x="590423" y="3259273"/>
            <a:ext cx="8553577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D:\Working Folder\2012-10-22 Cover of November anniversary meeting\gear8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38" y="2961793"/>
            <a:ext cx="193689" cy="19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D:\Working Folder\2012-10-22 Cover of November anniversary meeting\gear1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35" y="3013103"/>
            <a:ext cx="342823" cy="34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D:\Working Folder\2012-10-22 Cover of November anniversary meeting\gear2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135" y="3916564"/>
            <a:ext cx="724783" cy="72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D:\Working Folder\2012-10-22 Cover of November anniversary meeting\gear4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911" y="1176486"/>
            <a:ext cx="1079896" cy="107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D:\Working Folder\2012-10-22 Cover of November anniversary meeting\gear5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148" y="3358575"/>
            <a:ext cx="441846" cy="44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1" descr="D:\Working Folder\2012-10-22 Cover of November anniversary meeting\gear6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316" y="3180810"/>
            <a:ext cx="270307" cy="27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D:\Working Folder\2012-10-22 Cover of November anniversary meeting\gear7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31" y="5433589"/>
            <a:ext cx="569912" cy="5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D:\Working Folder\2012-10-22 Cover of November anniversary meeting\gear2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074" y="4036871"/>
            <a:ext cx="362392" cy="36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D:\Working Folder\2012-10-22 Cover of November anniversary meeting\gear2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027" y="3083136"/>
            <a:ext cx="280115" cy="2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2" descr="D:\Working Folder\2012-10-22 Cover of November anniversary meeting\gear7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88" y="5266049"/>
            <a:ext cx="569912" cy="5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D:\Working Folder\2012-10-22 Cover of November anniversary meeting\gear7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477" y="5532875"/>
            <a:ext cx="569912" cy="5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9" descr="D:\Working Folder\2012-10-22 Cover of November anniversary meeting\gear4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009" y="2772665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D:\Working Folder\2012-10-22 Cover of November anniversary meeting\gear3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971" y="4036871"/>
            <a:ext cx="483110" cy="48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" descr="D:\Working Folder\2012-10-22 Cover of November anniversary meeting\gear2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153" y="3446226"/>
            <a:ext cx="258957" cy="25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D:\Working Folder\2012-10-22 Cover of November anniversary meeting\gear1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771" y="3487931"/>
            <a:ext cx="175719" cy="1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9" descr="D:\Working Folder\2012-10-22 Cover of November anniversary meeting\gear4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17" y="3668194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D:\Working Folder\2012-10-22 Cover of November anniversary meeting\gear3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21" y="3839871"/>
            <a:ext cx="330710" cy="33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D:\Working Folder\2012-10-22 Cover of November anniversary meeting\gear3.pn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59" y="4350731"/>
            <a:ext cx="501233" cy="50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7" descr="D:\Working Folder\2012-10-22 Cover of November anniversary meeting\gear2.png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154" y="4245065"/>
            <a:ext cx="264365" cy="2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D:\Working Folder\2012-10-22 Cover of November anniversary meeting\gear5.png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30" y="4489094"/>
            <a:ext cx="224506" cy="2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D:\Working Folder\2012-10-22 Cover of November anniversary meeting\gear1.png"/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98" y="4083155"/>
            <a:ext cx="270143" cy="26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D:\Working Folder\2012-10-22 Cover of November anniversary meeting\gear5.png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842" y="4379307"/>
            <a:ext cx="190357" cy="1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" descr="D:\Working Folder\2012-10-22 Cover of November anniversary meeting\gear8.png"/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464" y="4186436"/>
            <a:ext cx="204610" cy="20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D:\Working Folder\2012-10-22 Cover of November anniversary meeting\gear5.png"/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721" y="3923297"/>
            <a:ext cx="165355" cy="16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9" descr="D:\Working Folder\2012-10-22 Cover of November anniversary meeting\gear4.png"/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13" y="3946489"/>
            <a:ext cx="118969" cy="11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D:\Working Folder\2012-10-22 Cover of November anniversary meeting\gear3.png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021" y="3818384"/>
            <a:ext cx="168724" cy="16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D:\Working Folder\2012-10-22 Cover of November anniversary meeting\gear6.png"/>
          <p:cNvPicPr>
            <a:picLocks noChangeAspect="1" noChangeArrowheads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06" y="4133035"/>
            <a:ext cx="199068" cy="19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1" descr="D:\Working Folder\2012-10-22 Cover of November anniversary meeting\gear6.png"/>
          <p:cNvPicPr>
            <a:picLocks noChangeAspect="1" noChangeArrowheads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952" y="4386385"/>
            <a:ext cx="343308" cy="34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1" descr="D:\Working Folder\2012-10-22 Cover of November anniversary meeting\gear6.png"/>
          <p:cNvPicPr>
            <a:picLocks noChangeAspect="1" noChangeArrowheads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379" y="3916105"/>
            <a:ext cx="175193" cy="17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1" descr="D:\Working Folder\2012-10-22 Cover of November anniversary meeting\gear6.png"/>
          <p:cNvPicPr>
            <a:picLocks noChangeAspect="1" noChangeArrowheads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135" y="3626214"/>
            <a:ext cx="327593" cy="32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D:\Working Folder\2012-10-22 Cover of November anniversary meeting\gear3.png"/>
          <p:cNvPicPr>
            <a:picLocks noChangeAspect="1" noChangeArrowheads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326" y="3350955"/>
            <a:ext cx="267261" cy="26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D:\Working Folder\2012-10-22 Cover of November anniversary meeting\gear1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27" y="3376354"/>
            <a:ext cx="611641" cy="60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0" descr="D:\Working Folder\2012-10-22 Cover of November anniversary meeting\gear5.png"/>
          <p:cNvPicPr>
            <a:picLocks noChangeAspect="1" noChangeArrowheads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592" y="3937408"/>
            <a:ext cx="151441" cy="1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1" descr="D:\Working Folder\2012-10-22 Cover of November anniversary meeting\gear6.png"/>
          <p:cNvPicPr>
            <a:picLocks noChangeAspect="1" noChangeArrowheads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139" y="3195789"/>
            <a:ext cx="180467" cy="18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0" descr="D:\Working Folder\2012-10-22 Cover of November anniversary meeting\gear5.png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682" y="3125606"/>
            <a:ext cx="190357" cy="1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9" descr="D:\Working Folder\2012-10-22 Cover of November anniversary meeting\gear4.png"/>
          <p:cNvPicPr>
            <a:picLocks noChangeAspect="1" noChangeArrowheads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038" y="3183976"/>
            <a:ext cx="184630" cy="18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D:\Working Folder\2012-10-22 Cover of November anniversary meeting\gear1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466" y="3462864"/>
            <a:ext cx="175719" cy="1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D:\Working Folder\2012-10-22 Cover of November anniversary meeting\gear3.png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755" y="3325290"/>
            <a:ext cx="168724" cy="16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D:\Working Folder\2012-10-22 Cover of November anniversary meeting\gear3.png"/>
          <p:cNvPicPr>
            <a:picLocks noChangeAspect="1" noChangeArrowheads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748" y="3508867"/>
            <a:ext cx="239832" cy="23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9" descr="D:\Working Folder\2012-10-22 Cover of November anniversary meeting\gear4.png"/>
          <p:cNvPicPr>
            <a:picLocks noChangeAspect="1" noChangeArrowheads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043" y="3559159"/>
            <a:ext cx="139591" cy="13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" descr="D:\Working Folder\2012-10-22 Cover of November anniversary meeting\gear8.png"/>
          <p:cNvPicPr>
            <a:picLocks noChangeAspect="1" noChangeArrowheads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687" y="4519981"/>
            <a:ext cx="102305" cy="10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" descr="D:\Working Folder\2012-10-22 Cover of November anniversary meeting\gear2.png"/>
          <p:cNvPicPr>
            <a:picLocks noChangeAspect="1" noChangeArrowheads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561" y="4148356"/>
            <a:ext cx="136127" cy="13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9" descr="D:\Working Folder\2012-10-22 Cover of November anniversary meeting\gear4.png"/>
          <p:cNvPicPr>
            <a:picLocks noChangeAspect="1" noChangeArrowheads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80" y="4287951"/>
            <a:ext cx="182712" cy="1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" descr="D:\Working Folder\2012-10-22 Cover of November anniversary meeting\gear2.png"/>
          <p:cNvPicPr>
            <a:picLocks noChangeAspect="1" noChangeArrowheads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08" y="4144586"/>
            <a:ext cx="249779" cy="24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0" descr="D:\Working Folder\2012-10-22 Cover of November anniversary meeting\gear5.png"/>
          <p:cNvPicPr>
            <a:picLocks noChangeAspect="1" noChangeArrowheads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689" y="4183732"/>
            <a:ext cx="169742" cy="16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D:\Working Folder\2012-10-22 Cover of November anniversary meeting\gear1.png"/>
          <p:cNvPicPr>
            <a:picLocks noChangeAspect="1" noChangeArrowheads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531" y="4013127"/>
            <a:ext cx="272437" cy="27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9" descr="D:\Working Folder\2012-10-22 Cover of November anniversary meeting\gear4.png"/>
          <p:cNvPicPr>
            <a:picLocks noChangeAspect="1" noChangeArrowheads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80" y="4531707"/>
            <a:ext cx="91356" cy="9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9" descr="D:\Working Folder\2012-10-22 Cover of November anniversary meeting\gear4.png"/>
          <p:cNvPicPr>
            <a:picLocks noChangeAspect="1" noChangeArrowheads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90" y="4283350"/>
            <a:ext cx="134762" cy="13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D:\Working Folder\2012-10-22 Cover of November anniversary meeting\gear1.png"/>
          <p:cNvPicPr>
            <a:picLocks noChangeAspect="1" noChangeArrowheads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537" y="4350731"/>
            <a:ext cx="189133" cy="18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0" descr="D:\Working Folder\2012-10-22 Cover of November anniversary meeting\gear5.png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861" y="4682568"/>
            <a:ext cx="224506" cy="2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 descr="D:\Working Folder\2012-10-22 Cover of November anniversary meeting\gear1.png"/>
          <p:cNvPicPr>
            <a:picLocks noChangeAspect="1" noChangeArrowheads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791" y="4737678"/>
            <a:ext cx="114645" cy="11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5" descr="D:\Working Folder\2012-10-22 Cover of November anniversary meeting\gear8.png"/>
          <p:cNvPicPr>
            <a:picLocks noChangeAspect="1" noChangeArrowheads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691" y="4531707"/>
            <a:ext cx="102305" cy="10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9" descr="D:\Working Folder\2012-10-22 Cover of November anniversary meeting\gear4.png"/>
          <p:cNvPicPr>
            <a:picLocks noChangeAspect="1" noChangeArrowheads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483" y="4624640"/>
            <a:ext cx="227323" cy="22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7" descr="D:\Working Folder\2012-10-22 Cover of November anniversary meeting\gear2.png"/>
          <p:cNvPicPr>
            <a:picLocks noChangeAspect="1" noChangeArrowheads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864" y="4682103"/>
            <a:ext cx="112560" cy="11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2" descr="D:\Working Folder\2012-10-22 Cover of November anniversary meeting\gear7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36" y="5515278"/>
            <a:ext cx="569912" cy="5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2" descr="D:\Working Folder\2012-10-22 Cover of November anniversary meeting\gear7.png"/>
          <p:cNvPicPr>
            <a:picLocks noChangeAspect="1" noChangeArrowheads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962" y="5338057"/>
            <a:ext cx="455486" cy="45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2" descr="D:\Working Folder\2012-10-22 Cover of November anniversary meeting\gear7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298" y="5520173"/>
            <a:ext cx="569912" cy="5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2" descr="D:\Working Folder\2012-10-22 Cover of November anniversary meeting\gear7.png"/>
          <p:cNvPicPr>
            <a:picLocks noChangeAspect="1" noChangeArrowheads="1"/>
          </p:cNvPicPr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318" y="4925390"/>
            <a:ext cx="559190" cy="55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2" descr="D:\Working Folder\2012-10-22 Cover of November anniversary meeting\gear7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64" y="5180463"/>
            <a:ext cx="569912" cy="5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2" descr="D:\Working Folder\2012-10-22 Cover of November anniversary meeting\gear7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039" y="5462824"/>
            <a:ext cx="569912" cy="5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0" descr="D:\Working Folder\2012-10-22 Cover of November anniversary meeting\gear5.png"/>
          <p:cNvPicPr>
            <a:picLocks noChangeAspect="1" noChangeArrowheads="1"/>
          </p:cNvPicPr>
          <p:nvPr userDrawn="1"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5122704"/>
            <a:ext cx="312490" cy="31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7" descr="D:\Working Folder\2012-10-22 Cover of November anniversary meeting\gear2.png"/>
          <p:cNvPicPr>
            <a:picLocks noChangeAspect="1" noChangeArrowheads="1"/>
          </p:cNvPicPr>
          <p:nvPr userDrawn="1"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73" y="5187510"/>
            <a:ext cx="183144" cy="1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 descr="D:\Working Folder\2012-10-22 Cover of November anniversary meeting\gear1.png"/>
          <p:cNvPicPr>
            <a:picLocks noChangeAspect="1" noChangeArrowheads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107" y="5216677"/>
            <a:ext cx="124275" cy="12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0" descr="D:\Working Folder\2012-10-22 Cover of November anniversary meeting\gear5.png"/>
          <p:cNvPicPr>
            <a:picLocks noChangeAspect="1" noChangeArrowheads="1"/>
          </p:cNvPicPr>
          <p:nvPr userDrawn="1"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64" y="4867726"/>
            <a:ext cx="312490" cy="31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7" descr="D:\Working Folder\2012-10-22 Cover of November anniversary meeting\gear2.png"/>
          <p:cNvPicPr>
            <a:picLocks noChangeAspect="1" noChangeArrowheads="1"/>
          </p:cNvPicPr>
          <p:nvPr userDrawn="1"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37" y="4932532"/>
            <a:ext cx="183144" cy="1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6" descr="D:\Working Folder\2012-10-22 Cover of November anniversary meeting\gear1.png"/>
          <p:cNvPicPr>
            <a:picLocks noChangeAspect="1" noChangeArrowheads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871" y="4961699"/>
            <a:ext cx="124275" cy="12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/>
          <p:cNvGrpSpPr/>
          <p:nvPr userDrawn="1"/>
        </p:nvGrpSpPr>
        <p:grpSpPr>
          <a:xfrm>
            <a:off x="-2025569" y="773650"/>
            <a:ext cx="1748878" cy="747760"/>
            <a:chOff x="1260922" y="1683838"/>
            <a:chExt cx="2504731" cy="1070937"/>
          </a:xfrm>
        </p:grpSpPr>
        <p:pic>
          <p:nvPicPr>
            <p:cNvPr id="102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037" y="1988840"/>
              <a:ext cx="752475" cy="752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613" y="1782042"/>
              <a:ext cx="528154" cy="52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4472" y="1683838"/>
              <a:ext cx="301802" cy="301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022" y="1759046"/>
              <a:ext cx="301802" cy="301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237" y="2008393"/>
              <a:ext cx="452704" cy="452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931" y="2400629"/>
              <a:ext cx="291787" cy="291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993" y="2137366"/>
              <a:ext cx="345660" cy="34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709" y="2234745"/>
              <a:ext cx="520030" cy="520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922" y="2240509"/>
              <a:ext cx="291787" cy="291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1" name="Group 110"/>
          <p:cNvGrpSpPr/>
          <p:nvPr userDrawn="1"/>
        </p:nvGrpSpPr>
        <p:grpSpPr>
          <a:xfrm>
            <a:off x="-2734463" y="1036935"/>
            <a:ext cx="2504731" cy="1070937"/>
            <a:chOff x="1260922" y="1683838"/>
            <a:chExt cx="2504731" cy="1070937"/>
          </a:xfrm>
        </p:grpSpPr>
        <p:pic>
          <p:nvPicPr>
            <p:cNvPr id="112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037" y="1988840"/>
              <a:ext cx="752475" cy="752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613" y="1782042"/>
              <a:ext cx="528154" cy="52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4472" y="1683838"/>
              <a:ext cx="301802" cy="301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022" y="1759046"/>
              <a:ext cx="301802" cy="301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237" y="2008393"/>
              <a:ext cx="452704" cy="452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931" y="2400629"/>
              <a:ext cx="291787" cy="291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993" y="2137366"/>
              <a:ext cx="345660" cy="34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709" y="2234745"/>
              <a:ext cx="520030" cy="520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922" y="2240509"/>
              <a:ext cx="291787" cy="291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1" name="Group 120"/>
          <p:cNvGrpSpPr/>
          <p:nvPr userDrawn="1"/>
        </p:nvGrpSpPr>
        <p:grpSpPr>
          <a:xfrm>
            <a:off x="-2734462" y="1212888"/>
            <a:ext cx="2060523" cy="881009"/>
            <a:chOff x="1260922" y="1683838"/>
            <a:chExt cx="2504731" cy="1070937"/>
          </a:xfrm>
        </p:grpSpPr>
        <p:pic>
          <p:nvPicPr>
            <p:cNvPr id="122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037" y="1988840"/>
              <a:ext cx="752475" cy="752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613" y="1782042"/>
              <a:ext cx="528154" cy="52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4472" y="1683838"/>
              <a:ext cx="301802" cy="301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022" y="1759046"/>
              <a:ext cx="301802" cy="301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237" y="2008393"/>
              <a:ext cx="452704" cy="452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931" y="2400629"/>
              <a:ext cx="291787" cy="291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993" y="2137366"/>
              <a:ext cx="345660" cy="34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709" y="2234745"/>
              <a:ext cx="520030" cy="520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922" y="2240509"/>
              <a:ext cx="291787" cy="291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1" name="Group 130"/>
          <p:cNvGrpSpPr/>
          <p:nvPr userDrawn="1"/>
        </p:nvGrpSpPr>
        <p:grpSpPr>
          <a:xfrm>
            <a:off x="-1916085" y="355324"/>
            <a:ext cx="1748878" cy="747760"/>
            <a:chOff x="1260922" y="1683838"/>
            <a:chExt cx="2504731" cy="1070937"/>
          </a:xfrm>
        </p:grpSpPr>
        <p:pic>
          <p:nvPicPr>
            <p:cNvPr id="132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037" y="1988840"/>
              <a:ext cx="752475" cy="752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613" y="1782042"/>
              <a:ext cx="528154" cy="52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4472" y="1683838"/>
              <a:ext cx="301802" cy="301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022" y="1759046"/>
              <a:ext cx="301802" cy="301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237" y="2008393"/>
              <a:ext cx="452704" cy="452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931" y="2400629"/>
              <a:ext cx="291787" cy="291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993" y="2137366"/>
              <a:ext cx="345660" cy="34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709" y="2234745"/>
              <a:ext cx="520030" cy="520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922" y="2240509"/>
              <a:ext cx="291787" cy="291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1" name="Group 140"/>
          <p:cNvGrpSpPr/>
          <p:nvPr userDrawn="1"/>
        </p:nvGrpSpPr>
        <p:grpSpPr>
          <a:xfrm>
            <a:off x="-3406764" y="673572"/>
            <a:ext cx="2504731" cy="1070937"/>
            <a:chOff x="1260922" y="1683838"/>
            <a:chExt cx="2504731" cy="1070937"/>
          </a:xfrm>
        </p:grpSpPr>
        <p:pic>
          <p:nvPicPr>
            <p:cNvPr id="142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037" y="1988840"/>
              <a:ext cx="752475" cy="752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613" y="1782042"/>
              <a:ext cx="528154" cy="52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4472" y="1683838"/>
              <a:ext cx="301802" cy="301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022" y="1759046"/>
              <a:ext cx="301802" cy="301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237" y="2008393"/>
              <a:ext cx="452704" cy="452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931" y="2400629"/>
              <a:ext cx="291787" cy="291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993" y="2137366"/>
              <a:ext cx="345660" cy="34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709" y="2234745"/>
              <a:ext cx="520030" cy="520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14" descr="D:\Working Folder\2012-10-22 Cover of November anniversary meeting\gear3clouds.png"/>
            <p:cNvPicPr>
              <a:picLocks noChangeAspect="1" noChangeArrowheads="1"/>
            </p:cNvPicPr>
            <p:nvPr/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922" y="2240509"/>
              <a:ext cx="291787" cy="291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4" name="Picture 4" descr="D:\Working Folder\2012-11-02 UNEVOC Network Meeting report\screen saver\bgwithtrunk.png"/>
          <p:cNvPicPr>
            <a:picLocks noChangeAspect="1" noChangeArrowheads="1"/>
          </p:cNvPicPr>
          <p:nvPr userDrawn="1"/>
        </p:nvPicPr>
        <p:blipFill rotWithShape="1"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97" r="88674" b="30564"/>
          <a:stretch/>
        </p:blipFill>
        <p:spPr bwMode="auto">
          <a:xfrm>
            <a:off x="-36512" y="5718544"/>
            <a:ext cx="9201649" cy="121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2" descr="M:\B_Shared_ADMIN\B.09_Graphics_Logos\Logos\_UNEVOC\en_UNEVOC_logo.png"/>
          <p:cNvPicPr>
            <a:picLocks noChangeAspect="1" noChangeArrowheads="1"/>
          </p:cNvPicPr>
          <p:nvPr userDrawn="1"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3686"/>
            <a:ext cx="2598018" cy="123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5842113"/>
            <a:ext cx="2133600" cy="216024"/>
          </a:xfrm>
        </p:spPr>
        <p:txBody>
          <a:bodyPr/>
          <a:lstStyle/>
          <a:p>
            <a:fld id="{C4327FE2-EDA9-4B18-8762-9AC1E2150ED1}" type="datetimeFigureOut">
              <a:rPr lang="en-GB" smtClean="0"/>
              <a:pPr/>
              <a:t>16/09/2015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5842113"/>
            <a:ext cx="2895600" cy="21602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5842113"/>
            <a:ext cx="2133600" cy="216024"/>
          </a:xfrm>
        </p:spPr>
        <p:txBody>
          <a:bodyPr/>
          <a:lstStyle/>
          <a:p>
            <a:fld id="{3BCD6A58-7C37-49FE-8431-B737FED2918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49512" y="2961793"/>
            <a:ext cx="5058592" cy="1060343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68313" y="4039642"/>
            <a:ext cx="5040312" cy="43431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56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59628" y="2527474"/>
            <a:ext cx="5040312" cy="43431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63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5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5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5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1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5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3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5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5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5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1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6" dur="5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8" dur="1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2" dur="5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5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3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0" dur="5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2" dur="5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3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5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3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0" dur="1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2" dur="5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6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5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0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2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5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2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1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5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1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1.43836 0.0007 " pathEditMode="relative" rAng="0" ptsTypes="AA">
                                      <p:cBhvr>
                                        <p:cTn id="140" dur="17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910" y="2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1.43836 0.0007 " pathEditMode="relative" rAng="0" ptsTypes="AA">
                                      <p:cBhvr>
                                        <p:cTn id="142" dur="16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910" y="2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1.43836 0.0007 " pathEditMode="relative" rAng="0" ptsTypes="AA">
                                      <p:cBhvr>
                                        <p:cTn id="144" dur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910" y="23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-0.16163 0.34051 " pathEditMode="relative" rAng="0" ptsTypes="AA">
                                      <p:cBhvr>
                                        <p:cTn id="152" dur="2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0" y="17014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23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-0.18525 0.31945 " pathEditMode="relative" rAng="0" ptsTypes="AA">
                                      <p:cBhvr>
                                        <p:cTn id="162" dur="2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15972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20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1.43836 0.0007 " pathEditMode="relative" rAng="0" ptsTypes="AA">
                                      <p:cBhvr>
                                        <p:cTn id="166" dur="145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910" y="23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1.43836 0.0007 " pathEditMode="relative" rAng="0" ptsTypes="AA">
                                      <p:cBhvr>
                                        <p:cTn id="168" dur="2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91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69360"/>
            <a:ext cx="2133600" cy="216024"/>
          </a:xfrm>
          <a:prstGeom prst="rect">
            <a:avLst/>
          </a:prstGeom>
        </p:spPr>
        <p:txBody>
          <a:bodyPr/>
          <a:lstStyle/>
          <a:p>
            <a:fld id="{C4327FE2-EDA9-4B18-8762-9AC1E2150ED1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69360"/>
            <a:ext cx="2895600" cy="21602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69360"/>
            <a:ext cx="2133600" cy="216024"/>
          </a:xfrm>
          <a:prstGeom prst="rect">
            <a:avLst/>
          </a:prstGeom>
        </p:spPr>
        <p:txBody>
          <a:bodyPr/>
          <a:lstStyle/>
          <a:p>
            <a:fld id="{3BCD6A58-7C37-49FE-8431-B737FED29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466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69360"/>
            <a:ext cx="2133600" cy="216024"/>
          </a:xfrm>
          <a:prstGeom prst="rect">
            <a:avLst/>
          </a:prstGeom>
        </p:spPr>
        <p:txBody>
          <a:bodyPr/>
          <a:lstStyle/>
          <a:p>
            <a:fld id="{C4327FE2-EDA9-4B18-8762-9AC1E2150ED1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69360"/>
            <a:ext cx="2895600" cy="21602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69360"/>
            <a:ext cx="2133600" cy="216024"/>
          </a:xfrm>
          <a:prstGeom prst="rect">
            <a:avLst/>
          </a:prstGeom>
        </p:spPr>
        <p:txBody>
          <a:bodyPr/>
          <a:lstStyle/>
          <a:p>
            <a:fld id="{3BCD6A58-7C37-49FE-8431-B737FED29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69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buClr>
                <a:srgbClr val="7030A0"/>
              </a:buClr>
              <a:buFont typeface="Wingdings" pitchFamily="2" charset="2"/>
              <a:buChar char="§"/>
              <a:defRPr sz="2800">
                <a:latin typeface="Calibri" pitchFamily="34" charset="0"/>
              </a:defRPr>
            </a:lvl1pPr>
            <a:lvl2pPr>
              <a:spcAft>
                <a:spcPts val="600"/>
              </a:spcAft>
              <a:buClr>
                <a:srgbClr val="009999"/>
              </a:buClr>
              <a:buSzPct val="7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>
              <a:spcAft>
                <a:spcPts val="600"/>
              </a:spcAft>
              <a:buClr>
                <a:srgbClr val="7030A0"/>
              </a:buClr>
              <a:defRPr>
                <a:latin typeface="Calibri" pitchFamily="34" charset="0"/>
              </a:defRPr>
            </a:lvl3pPr>
            <a:lvl4pPr>
              <a:buClr>
                <a:srgbClr val="6600CC"/>
              </a:buClr>
              <a:defRPr>
                <a:latin typeface="Calibri" pitchFamily="34" charset="0"/>
              </a:defRPr>
            </a:lvl4pPr>
            <a:lvl5pPr>
              <a:buClr>
                <a:srgbClr val="6600CC"/>
              </a:buClr>
              <a:defRPr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03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buClr>
                <a:srgbClr val="7030A0"/>
              </a:buClr>
              <a:buFont typeface="Wingdings" pitchFamily="2" charset="2"/>
              <a:buChar char="§"/>
              <a:defRPr sz="2800">
                <a:latin typeface="Calibri" pitchFamily="34" charset="0"/>
              </a:defRPr>
            </a:lvl1pPr>
            <a:lvl2pPr>
              <a:spcAft>
                <a:spcPts val="600"/>
              </a:spcAft>
              <a:buClr>
                <a:srgbClr val="009999"/>
              </a:buClr>
              <a:buSzPct val="7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>
              <a:spcAft>
                <a:spcPts val="600"/>
              </a:spcAft>
              <a:buClr>
                <a:srgbClr val="7030A0"/>
              </a:buClr>
              <a:defRPr>
                <a:latin typeface="Calibri" pitchFamily="34" charset="0"/>
              </a:defRPr>
            </a:lvl3pPr>
            <a:lvl4pPr>
              <a:buClr>
                <a:srgbClr val="6600CC"/>
              </a:buClr>
              <a:defRPr>
                <a:latin typeface="Calibri" pitchFamily="34" charset="0"/>
              </a:defRPr>
            </a:lvl4pPr>
            <a:lvl5pPr>
              <a:buClr>
                <a:srgbClr val="6600CC"/>
              </a:buClr>
              <a:defRPr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39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buClr>
                <a:srgbClr val="7030A0"/>
              </a:buClr>
              <a:buFont typeface="Wingdings" pitchFamily="2" charset="2"/>
              <a:buChar char="§"/>
              <a:defRPr sz="2800">
                <a:latin typeface="Calibri" pitchFamily="34" charset="0"/>
              </a:defRPr>
            </a:lvl1pPr>
            <a:lvl2pPr>
              <a:spcAft>
                <a:spcPts val="600"/>
              </a:spcAft>
              <a:buClr>
                <a:srgbClr val="009999"/>
              </a:buClr>
              <a:buSzPct val="7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>
              <a:spcAft>
                <a:spcPts val="600"/>
              </a:spcAft>
              <a:buClr>
                <a:srgbClr val="7030A0"/>
              </a:buClr>
              <a:defRPr>
                <a:latin typeface="Calibri" pitchFamily="34" charset="0"/>
              </a:defRPr>
            </a:lvl3pPr>
            <a:lvl4pPr>
              <a:buClr>
                <a:srgbClr val="6600CC"/>
              </a:buClr>
              <a:defRPr>
                <a:latin typeface="Calibri" pitchFamily="34" charset="0"/>
              </a:defRPr>
            </a:lvl4pPr>
            <a:lvl5pPr>
              <a:buClr>
                <a:srgbClr val="6600CC"/>
              </a:buClr>
              <a:defRPr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75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buClr>
                <a:srgbClr val="7030A0"/>
              </a:buClr>
              <a:buFont typeface="Wingdings" pitchFamily="2" charset="2"/>
              <a:buChar char="§"/>
              <a:defRPr sz="2800">
                <a:latin typeface="Calibri" pitchFamily="34" charset="0"/>
              </a:defRPr>
            </a:lvl1pPr>
            <a:lvl2pPr>
              <a:spcAft>
                <a:spcPts val="600"/>
              </a:spcAft>
              <a:buClr>
                <a:srgbClr val="009999"/>
              </a:buClr>
              <a:buSzPct val="7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>
              <a:spcAft>
                <a:spcPts val="600"/>
              </a:spcAft>
              <a:buClr>
                <a:srgbClr val="7030A0"/>
              </a:buClr>
              <a:defRPr>
                <a:latin typeface="Calibri" pitchFamily="34" charset="0"/>
              </a:defRPr>
            </a:lvl3pPr>
            <a:lvl4pPr>
              <a:buClr>
                <a:srgbClr val="6600CC"/>
              </a:buClr>
              <a:defRPr>
                <a:latin typeface="Calibri" pitchFamily="34" charset="0"/>
              </a:defRPr>
            </a:lvl4pPr>
            <a:lvl5pPr>
              <a:buClr>
                <a:srgbClr val="6600CC"/>
              </a:buClr>
              <a:defRPr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21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buClr>
                <a:srgbClr val="7030A0"/>
              </a:buClr>
              <a:buFont typeface="Wingdings" pitchFamily="2" charset="2"/>
              <a:buChar char="§"/>
              <a:defRPr sz="2800">
                <a:latin typeface="Calibri" pitchFamily="34" charset="0"/>
              </a:defRPr>
            </a:lvl1pPr>
            <a:lvl2pPr>
              <a:spcAft>
                <a:spcPts val="600"/>
              </a:spcAft>
              <a:buClr>
                <a:srgbClr val="009999"/>
              </a:buClr>
              <a:buSzPct val="7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>
              <a:spcAft>
                <a:spcPts val="600"/>
              </a:spcAft>
              <a:buClr>
                <a:srgbClr val="7030A0"/>
              </a:buClr>
              <a:defRPr>
                <a:latin typeface="Calibri" pitchFamily="34" charset="0"/>
              </a:defRPr>
            </a:lvl3pPr>
            <a:lvl4pPr>
              <a:buClr>
                <a:srgbClr val="6600CC"/>
              </a:buClr>
              <a:defRPr>
                <a:latin typeface="Calibri" pitchFamily="34" charset="0"/>
              </a:defRPr>
            </a:lvl4pPr>
            <a:lvl5pPr>
              <a:buClr>
                <a:srgbClr val="6600CC"/>
              </a:buClr>
              <a:defRPr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42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39925"/>
            <a:ext cx="9144000" cy="4702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19" descr="D:\Working Folder\2012-10-22 Cover of November anniversary meeting\cover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D:\Working Folder\2012-10-22 Cover of November anniversary meeting\leaf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4667250"/>
            <a:ext cx="9525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 descr="D:\Working Folder\2012-10-22 Cover of November anniversary meeting\leaf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5373688"/>
            <a:ext cx="8445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D:\Working Folder\2012-10-22 Cover of November anniversary meeting\gear5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2951163"/>
            <a:ext cx="9477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 descr="D:\Working Folder\2012-10-22 Cover of November anniversary meeting\gear2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3171825"/>
            <a:ext cx="5111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D:\Working Folder\2012-10-22 Cover of November anniversary meeting\gear1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3249613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M:\B_Shared_ADMIN\B.09_Graphics_Logos\Logos\_UNEVOC\en_UNEVOC_inverted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738188"/>
            <a:ext cx="25971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4454" y="3788162"/>
            <a:ext cx="5902002" cy="1116691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5000" y="4936604"/>
            <a:ext cx="4535958" cy="400298"/>
          </a:xfr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6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2771800" y="2528333"/>
            <a:ext cx="1080120" cy="1080120"/>
          </a:xfrm>
        </p:spPr>
        <p:txBody>
          <a:bodyPr rtlCol="0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2774454" y="5301208"/>
            <a:ext cx="4536504" cy="576064"/>
          </a:xfrm>
        </p:spPr>
        <p:txBody>
          <a:bodyPr>
            <a:normAutofit/>
          </a:bodyPr>
          <a:lstStyle>
            <a:lvl1pPr marL="0" indent="0">
              <a:buNone/>
              <a:defRPr sz="2000" i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5"/>
          </p:nvPr>
        </p:nvSpPr>
        <p:spPr>
          <a:xfrm>
            <a:off x="2760663" y="6232525"/>
            <a:ext cx="13843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8233B-2110-4772-928F-C74A65AE0E6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360863" y="6232525"/>
            <a:ext cx="18780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443663" y="6232525"/>
            <a:ext cx="13843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79F0A-DE23-4E72-B688-12C660E04B9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477B2-6227-46FD-9972-CFC90C87DC5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FA0BE-E760-47A4-8B47-ADB18224FA6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29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22A72-B3EA-4415-9D3F-AE83DC0DA95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482BE-A263-46C4-8C89-1270C1F513C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0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69360"/>
            <a:ext cx="2133600" cy="216024"/>
          </a:xfrm>
          <a:prstGeom prst="rect">
            <a:avLst/>
          </a:prstGeom>
        </p:spPr>
        <p:txBody>
          <a:bodyPr/>
          <a:lstStyle/>
          <a:p>
            <a:fld id="{C4327FE2-EDA9-4B18-8762-9AC1E2150ED1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69360"/>
            <a:ext cx="2895600" cy="21602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69360"/>
            <a:ext cx="2133600" cy="216024"/>
          </a:xfrm>
          <a:prstGeom prst="rect">
            <a:avLst/>
          </a:prstGeom>
        </p:spPr>
        <p:txBody>
          <a:bodyPr/>
          <a:lstStyle/>
          <a:p>
            <a:fld id="{3BCD6A58-7C37-49FE-8431-B737FED29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79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C5C29-B4D8-42AF-A83C-10AE832B6D2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4BF46-F4A2-4437-8408-6AD77A5136B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1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96181-D36A-4C57-9A4E-C5DFEC64E3A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224D0-2E64-478A-905E-3F020AEFC32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40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1A52E-6CD1-4E61-94B8-32C0373C2DF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93B63-F160-4B77-8756-867A4140F7C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13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43706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58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B5014-95FC-4193-AB59-98DDBF4306F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5EB95-C513-4F76-8924-3FD1A864B53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26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B7502-5805-439C-A37E-E7D950E583D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9BBFD-44C6-49FF-AECD-C80241D1D43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84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B1AB6-07C6-4944-AECB-8EF14329E02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0CEF7-8790-4EC4-9694-AA5C1FBE2C4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56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DA177-9995-4DB2-8784-BB87046B7AF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BA25E-C1BD-4844-84B9-0F21029689A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5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 descr="D:\Working Folder\2012-10-22 Cover of November anniversary meeting\cover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7" y="4406900"/>
            <a:ext cx="6010945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3767" y="2906713"/>
            <a:ext cx="601094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0" descr="D:\Working Folder\2012-10-22 Cover of November anniversary meeting\leaf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7" y="4667250"/>
            <a:ext cx="9525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1" descr="D:\Working Folder\2012-10-22 Cover of November anniversary meeting\leaf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70" y="5373216"/>
            <a:ext cx="8445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D:\Working Folder\2012-10-22 Cover of November anniversary meeting\gear5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05" y="2951219"/>
            <a:ext cx="948729" cy="94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3" descr="D:\Working Folder\2012-10-22 Cover of November anniversary meeting\gear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11" y="3172512"/>
            <a:ext cx="511489" cy="5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 descr="D:\Working Folder\2012-10-22 Cover of November anniversary meeting\gear1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882" y="3249546"/>
            <a:ext cx="360040" cy="35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30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0" fill="hold">
                                          <p:stCondLst>
                                            <p:cond delay="18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0" fill="hold">
                                          <p:stCondLst>
                                            <p:cond delay="2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69360"/>
            <a:ext cx="2133600" cy="216024"/>
          </a:xfrm>
          <a:prstGeom prst="rect">
            <a:avLst/>
          </a:prstGeom>
        </p:spPr>
        <p:txBody>
          <a:bodyPr/>
          <a:lstStyle/>
          <a:p>
            <a:fld id="{C4327FE2-EDA9-4B18-8762-9AC1E2150ED1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69360"/>
            <a:ext cx="2895600" cy="21602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669360"/>
            <a:ext cx="2133600" cy="216024"/>
          </a:xfrm>
          <a:prstGeom prst="rect">
            <a:avLst/>
          </a:prstGeom>
        </p:spPr>
        <p:txBody>
          <a:bodyPr/>
          <a:lstStyle/>
          <a:p>
            <a:fld id="{3BCD6A58-7C37-49FE-8431-B737FED29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91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669360"/>
            <a:ext cx="2133600" cy="216024"/>
          </a:xfrm>
          <a:prstGeom prst="rect">
            <a:avLst/>
          </a:prstGeom>
        </p:spPr>
        <p:txBody>
          <a:bodyPr/>
          <a:lstStyle/>
          <a:p>
            <a:fld id="{C4327FE2-EDA9-4B18-8762-9AC1E2150ED1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669360"/>
            <a:ext cx="2895600" cy="21602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669360"/>
            <a:ext cx="2133600" cy="216024"/>
          </a:xfrm>
          <a:prstGeom prst="rect">
            <a:avLst/>
          </a:prstGeom>
        </p:spPr>
        <p:txBody>
          <a:bodyPr/>
          <a:lstStyle/>
          <a:p>
            <a:fld id="{3BCD6A58-7C37-49FE-8431-B737FED29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608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669360"/>
            <a:ext cx="2133600" cy="216024"/>
          </a:xfrm>
          <a:prstGeom prst="rect">
            <a:avLst/>
          </a:prstGeom>
        </p:spPr>
        <p:txBody>
          <a:bodyPr/>
          <a:lstStyle/>
          <a:p>
            <a:fld id="{C4327FE2-EDA9-4B18-8762-9AC1E2150ED1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69360"/>
            <a:ext cx="2895600" cy="21602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669360"/>
            <a:ext cx="2133600" cy="216024"/>
          </a:xfrm>
          <a:prstGeom prst="rect">
            <a:avLst/>
          </a:prstGeom>
        </p:spPr>
        <p:txBody>
          <a:bodyPr/>
          <a:lstStyle/>
          <a:p>
            <a:fld id="{3BCD6A58-7C37-49FE-8431-B737FED29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655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43711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416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69360"/>
            <a:ext cx="2133600" cy="216024"/>
          </a:xfrm>
          <a:prstGeom prst="rect">
            <a:avLst/>
          </a:prstGeom>
        </p:spPr>
        <p:txBody>
          <a:bodyPr/>
          <a:lstStyle/>
          <a:p>
            <a:fld id="{C4327FE2-EDA9-4B18-8762-9AC1E2150ED1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69360"/>
            <a:ext cx="2895600" cy="21602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669360"/>
            <a:ext cx="2133600" cy="216024"/>
          </a:xfrm>
          <a:prstGeom prst="rect">
            <a:avLst/>
          </a:prstGeom>
        </p:spPr>
        <p:txBody>
          <a:bodyPr/>
          <a:lstStyle/>
          <a:p>
            <a:fld id="{3BCD6A58-7C37-49FE-8431-B737FED29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889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958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Working Folder\2012-11-15 to 17 International Forum on Greening TVET cum Anniversary\gear7.png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808" y="6121760"/>
            <a:ext cx="659041" cy="65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Working Folder\2012-11-15 to 17 International Forum on Greening TVET cum Anniversary\gear7.png"/>
          <p:cNvPicPr>
            <a:picLocks noChangeAspect="1" noChangeArrowheads="1"/>
          </p:cNvPicPr>
          <p:nvPr/>
        </p:nvPicPr>
        <p:blipFill>
          <a:blip r:embed="rId1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569" y="5912484"/>
            <a:ext cx="798239" cy="79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69360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27FE2-EDA9-4B18-8762-9AC1E2150ED1}" type="datetimeFigureOut">
              <a:rPr lang="en-GB" smtClean="0"/>
              <a:pPr/>
              <a:t>16/09/2015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69360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69360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D6A58-7C37-49FE-8431-B737FED2918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2" descr="D:\Working Folder\2012-11-15 to 17 International Forum on Greening TVET cum Anniversary\gear7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617" y="6240388"/>
            <a:ext cx="569913" cy="5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 descr="D:\Working Folder\2012-11-15 to 17 International Forum on Greening TVET cum Anniversary\gear7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488" y="6311603"/>
            <a:ext cx="569913" cy="5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Working Folder\2012-11-15 to 17 International Forum on Greening TVET cum Anniversary\gear7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45148"/>
            <a:ext cx="569913" cy="5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-2282" y="6525344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0" descr="D:\Working Folder\2012-10-22 Cover of November anniversary meeting\gear5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239" y="6231879"/>
            <a:ext cx="156575" cy="1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D:\Working Folder\2012-10-22 Cover of November anniversary meeting\gear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643" y="6264350"/>
            <a:ext cx="91766" cy="9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:\Working Folder\2012-10-22 Cover of November anniversary meeting\gear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279131"/>
            <a:ext cx="62268" cy="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D:\Working Folder\2012-10-22 Cover of November anniversary meeting\gear5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959" y="6122554"/>
            <a:ext cx="156575" cy="1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D:\Working Folder\2012-10-22 Cover of November anniversary meeting\gear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63" y="6155025"/>
            <a:ext cx="91766" cy="9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D:\Working Folder\2012-10-22 Cover of November anniversary meeting\gear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112" y="6169806"/>
            <a:ext cx="62268" cy="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D:\Working Folder\2012-10-22 Cover of November anniversary meeting\gear5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490" y="6060481"/>
            <a:ext cx="156575" cy="1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D:\Working Folder\2012-10-22 Cover of November anniversary meeting\gear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94" y="6092952"/>
            <a:ext cx="91766" cy="9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D:\Working Folder\2012-10-22 Cover of November anniversary meeting\gear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643" y="6107733"/>
            <a:ext cx="62268" cy="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55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Working Folder\2012-11-15 to 17 International Forum on Greening TVET cum Anniversary\gear7.png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312808" y="6121760"/>
            <a:ext cx="659041" cy="659040"/>
          </a:xfrm>
          <a:prstGeom prst="rect">
            <a:avLst/>
          </a:prstGeom>
          <a:noFill/>
          <a:extLst/>
        </p:spPr>
      </p:pic>
      <p:pic>
        <p:nvPicPr>
          <p:cNvPr id="14" name="Picture 2" descr="D:\Working Folder\2012-11-15 to 17 International Forum on Greening TVET cum Anniversary\gear7.png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514569" y="5912484"/>
            <a:ext cx="798239" cy="798238"/>
          </a:xfrm>
          <a:prstGeom prst="rect">
            <a:avLst/>
          </a:prstGeom>
          <a:noFill/>
          <a:extLst/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69088"/>
            <a:ext cx="2133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5EC515-BC90-4DC8-B495-230A72A0881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69088"/>
            <a:ext cx="2895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69088"/>
            <a:ext cx="2133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116D64-CF40-4683-A850-A88115E0B16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D:\Working Folder\2012-11-15 to 17 International Forum on Greening TVET cum Anniversary\gear7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6240463"/>
            <a:ext cx="5699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41287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5" name="Picture 2" descr="D:\Working Folder\2012-11-15 to 17 International Forum on Greening TVET cum Anniversary\gear7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6311900"/>
            <a:ext cx="5699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D:\Working Folder\2012-11-15 to 17 International Forum on Greening TVET cum Anniversary\gear7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245225"/>
            <a:ext cx="56991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-1588" y="6524625"/>
            <a:ext cx="9144001" cy="33337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0" name="Picture 10" descr="D:\Working Folder\2012-10-22 Cover of November anniversary meeting\gear5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6232525"/>
            <a:ext cx="15716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D:\Working Folder\2012-10-22 Cover of November anniversary meeting\gear2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6264275"/>
            <a:ext cx="920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D:\Working Folder\2012-10-22 Cover of November anniversary meeting\gear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278563"/>
            <a:ext cx="61912" cy="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D:\Working Folder\2012-10-22 Cover of November anniversary meeting\gear5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6122988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" descr="D:\Working Folder\2012-10-22 Cover of November anniversary meeting\gear2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6154738"/>
            <a:ext cx="920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D:\Working Folder\2012-10-22 Cover of November anniversary meeting\gear1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169025"/>
            <a:ext cx="635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 descr="D:\Working Folder\2012-10-22 Cover of November anniversary meeting\gear5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6061075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 descr="D:\Working Folder\2012-10-22 Cover of November anniversary meeting\gear2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6092825"/>
            <a:ext cx="920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 descr="D:\Working Folder\2012-10-22 Cover of November anniversary meeting\gear1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6107113"/>
            <a:ext cx="63500" cy="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64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gif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1.gif"/><Relationship Id="rId5" Type="http://schemas.openxmlformats.org/officeDocument/2006/relationships/image" Target="../media/image100.gif"/><Relationship Id="rId4" Type="http://schemas.openxmlformats.org/officeDocument/2006/relationships/image" Target="../media/image9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evoc.unesco.org/go.php?q=fwd2TVETipedia+Glossary+A-Z" TargetMode="External"/><Relationship Id="rId3" Type="http://schemas.openxmlformats.org/officeDocument/2006/relationships/image" Target="../media/image102.jpeg"/><Relationship Id="rId7" Type="http://schemas.openxmlformats.org/officeDocument/2006/relationships/image" Target="../media/image104.jpeg"/><Relationship Id="rId2" Type="http://schemas.openxmlformats.org/officeDocument/2006/relationships/hyperlink" Target="http://www.unevoc.unesco.org/go.php?q=e-Forum%20-%20Message%20Board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unevoc.unesco.org/go.php?q=Promising+Practices+List" TargetMode="External"/><Relationship Id="rId11" Type="http://schemas.openxmlformats.org/officeDocument/2006/relationships/image" Target="../media/image106.jpeg"/><Relationship Id="rId5" Type="http://schemas.openxmlformats.org/officeDocument/2006/relationships/image" Target="../media/image103.jpeg"/><Relationship Id="rId10" Type="http://schemas.openxmlformats.org/officeDocument/2006/relationships/hyperlink" Target="http://www.unevoc.unesco.org/go.php?q=UNEVOC+Network+-+Home" TargetMode="External"/><Relationship Id="rId4" Type="http://schemas.openxmlformats.org/officeDocument/2006/relationships/hyperlink" Target="http://www.unevoc.unesco.org/go.php?q=World+TVET+Database" TargetMode="External"/><Relationship Id="rId9" Type="http://schemas.openxmlformats.org/officeDocument/2006/relationships/image" Target="../media/image10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590972" y="2276872"/>
            <a:ext cx="6429300" cy="1512168"/>
          </a:xfrm>
        </p:spPr>
        <p:txBody>
          <a:bodyPr>
            <a:noAutofit/>
            <a:scene3d>
              <a:camera prst="orthographicFront">
                <a:rot lat="0" lon="21599986" rev="21599951"/>
              </a:camera>
              <a:lightRig rig="threePt" dir="t"/>
            </a:scene3d>
          </a:bodyPr>
          <a:lstStyle/>
          <a:p>
            <a:r>
              <a:rPr lang="en-GB" sz="4800" spc="-1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Transform TVET first, </a:t>
            </a:r>
            <a:br>
              <a:rPr lang="en-GB" sz="4800" spc="-1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GB" sz="4800" spc="-1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then scale up</a:t>
            </a:r>
            <a:endParaRPr lang="en-GB" sz="4800" spc="-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11560" y="3933056"/>
            <a:ext cx="5040312" cy="9614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000" b="1" spc="-50" dirty="0" smtClean="0">
                <a:solidFill>
                  <a:schemeClr val="bg2">
                    <a:lumMod val="25000"/>
                  </a:schemeClr>
                </a:solidFill>
                <a:ea typeface="MS PGothic" pitchFamily="34" charset="-128"/>
              </a:rPr>
              <a:t>Shyamal Majumdar</a:t>
            </a:r>
          </a:p>
          <a:p>
            <a:pPr>
              <a:spcBef>
                <a:spcPts val="0"/>
              </a:spcBef>
            </a:pPr>
            <a:r>
              <a:rPr lang="en-GB" sz="2000" spc="-50" dirty="0" smtClean="0">
                <a:solidFill>
                  <a:schemeClr val="bg2">
                    <a:lumMod val="25000"/>
                  </a:schemeClr>
                </a:solidFill>
                <a:ea typeface="MS PGothic" pitchFamily="34" charset="-128"/>
              </a:rPr>
              <a:t>Head, UNESCO-UNEVOC</a:t>
            </a:r>
            <a:endParaRPr lang="en-GB" sz="2000" spc="-50" dirty="0"/>
          </a:p>
        </p:txBody>
      </p:sp>
    </p:spTree>
    <p:extLst>
      <p:ext uri="{BB962C8B-B14F-4D97-AF65-F5344CB8AC3E}">
        <p14:creationId xmlns:p14="http://schemas.microsoft.com/office/powerpoint/2010/main" val="186852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05000" y="4114800"/>
            <a:ext cx="2057400" cy="457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Europe, CIS and North America</a:t>
            </a:r>
            <a:endParaRPr lang="en-US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803244" y="3124200"/>
            <a:ext cx="2057400" cy="457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Latin America and the Caribbean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5896806" y="3733800"/>
            <a:ext cx="2057400" cy="457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Asia Pacific</a:t>
            </a:r>
            <a:endParaRPr lang="en-US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6324600" y="2435441"/>
            <a:ext cx="20574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Arab States</a:t>
            </a:r>
            <a:endParaRPr lang="en-US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3258474" y="1828800"/>
            <a:ext cx="2057400" cy="457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Africa</a:t>
            </a:r>
            <a:endParaRPr lang="en-US" sz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2744310" y="1143000"/>
            <a:ext cx="8382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Southern Africa</a:t>
            </a:r>
            <a:endParaRPr lang="en-US" sz="900" dirty="0"/>
          </a:p>
        </p:txBody>
      </p:sp>
      <p:sp>
        <p:nvSpPr>
          <p:cNvPr id="15" name="Rounded Rectangle 14"/>
          <p:cNvSpPr/>
          <p:nvPr/>
        </p:nvSpPr>
        <p:spPr>
          <a:xfrm>
            <a:off x="3791874" y="914400"/>
            <a:ext cx="8382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Central and Eastern Africa</a:t>
            </a:r>
            <a:endParaRPr lang="en-US" sz="900" dirty="0"/>
          </a:p>
        </p:txBody>
      </p:sp>
      <p:sp>
        <p:nvSpPr>
          <p:cNvPr id="16" name="Rounded Rectangle 15"/>
          <p:cNvSpPr/>
          <p:nvPr/>
        </p:nvSpPr>
        <p:spPr>
          <a:xfrm>
            <a:off x="4876800" y="1066800"/>
            <a:ext cx="8382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West Africa</a:t>
            </a:r>
            <a:endParaRPr lang="en-US" sz="900" dirty="0"/>
          </a:p>
        </p:txBody>
      </p:sp>
      <p:sp>
        <p:nvSpPr>
          <p:cNvPr id="17" name="Rounded Rectangle 16"/>
          <p:cNvSpPr/>
          <p:nvPr/>
        </p:nvSpPr>
        <p:spPr>
          <a:xfrm>
            <a:off x="6298707" y="1542495"/>
            <a:ext cx="8382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Mashreq States</a:t>
            </a:r>
            <a:endParaRPr lang="en-US" sz="900" dirty="0"/>
          </a:p>
        </p:txBody>
      </p:sp>
      <p:sp>
        <p:nvSpPr>
          <p:cNvPr id="18" name="Rounded Rectangle 17"/>
          <p:cNvSpPr/>
          <p:nvPr/>
        </p:nvSpPr>
        <p:spPr>
          <a:xfrm>
            <a:off x="7406565" y="1524000"/>
            <a:ext cx="8382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North African Arab States</a:t>
            </a:r>
            <a:endParaRPr lang="en-US" sz="900" dirty="0"/>
          </a:p>
        </p:txBody>
      </p:sp>
      <p:sp>
        <p:nvSpPr>
          <p:cNvPr id="20" name="Rounded Rectangle 19"/>
          <p:cNvSpPr/>
          <p:nvPr/>
        </p:nvSpPr>
        <p:spPr>
          <a:xfrm>
            <a:off x="5715000" y="4523729"/>
            <a:ext cx="8382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Sothern Asia</a:t>
            </a:r>
            <a:endParaRPr lang="en-US" sz="900" dirty="0"/>
          </a:p>
        </p:txBody>
      </p:sp>
      <p:sp>
        <p:nvSpPr>
          <p:cNvPr id="21" name="Rounded Rectangle 20"/>
          <p:cNvSpPr/>
          <p:nvPr/>
        </p:nvSpPr>
        <p:spPr>
          <a:xfrm>
            <a:off x="7696200" y="4371329"/>
            <a:ext cx="8382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Eastern and South Eastern Asia</a:t>
            </a:r>
            <a:endParaRPr lang="en-US" sz="900" dirty="0"/>
          </a:p>
        </p:txBody>
      </p:sp>
      <p:sp>
        <p:nvSpPr>
          <p:cNvPr id="22" name="Rounded Rectangle 21"/>
          <p:cNvSpPr/>
          <p:nvPr/>
        </p:nvSpPr>
        <p:spPr>
          <a:xfrm>
            <a:off x="6705600" y="4855162"/>
            <a:ext cx="8382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Pacific Islands</a:t>
            </a:r>
            <a:endParaRPr lang="en-US" sz="900" dirty="0"/>
          </a:p>
        </p:txBody>
      </p:sp>
      <p:sp>
        <p:nvSpPr>
          <p:cNvPr id="23" name="Rounded Rectangle 22"/>
          <p:cNvSpPr/>
          <p:nvPr/>
        </p:nvSpPr>
        <p:spPr>
          <a:xfrm>
            <a:off x="1295400" y="4800600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North America</a:t>
            </a:r>
            <a:endParaRPr lang="en-US" sz="900" dirty="0"/>
          </a:p>
        </p:txBody>
      </p:sp>
      <p:sp>
        <p:nvSpPr>
          <p:cNvPr id="24" name="Rounded Rectangle 23"/>
          <p:cNvSpPr/>
          <p:nvPr/>
        </p:nvSpPr>
        <p:spPr>
          <a:xfrm>
            <a:off x="2209800" y="5340042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Europe</a:t>
            </a:r>
            <a:endParaRPr lang="en-US" sz="900" dirty="0"/>
          </a:p>
        </p:txBody>
      </p:sp>
      <p:sp>
        <p:nvSpPr>
          <p:cNvPr id="25" name="Rounded Rectangle 24"/>
          <p:cNvSpPr/>
          <p:nvPr/>
        </p:nvSpPr>
        <p:spPr>
          <a:xfrm>
            <a:off x="3276600" y="5029200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CIS</a:t>
            </a:r>
            <a:endParaRPr lang="en-US" sz="900" dirty="0"/>
          </a:p>
        </p:txBody>
      </p:sp>
      <p:sp>
        <p:nvSpPr>
          <p:cNvPr id="26" name="Rounded Rectangle 25"/>
          <p:cNvSpPr/>
          <p:nvPr/>
        </p:nvSpPr>
        <p:spPr>
          <a:xfrm>
            <a:off x="521193" y="2425083"/>
            <a:ext cx="838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Central and Latin America</a:t>
            </a:r>
            <a:endParaRPr lang="en-US" sz="900" dirty="0"/>
          </a:p>
        </p:txBody>
      </p:sp>
      <p:sp>
        <p:nvSpPr>
          <p:cNvPr id="27" name="Rounded Rectangle 26"/>
          <p:cNvSpPr/>
          <p:nvPr/>
        </p:nvSpPr>
        <p:spPr>
          <a:xfrm>
            <a:off x="1710431" y="2176509"/>
            <a:ext cx="838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Caribbean</a:t>
            </a:r>
            <a:endParaRPr lang="en-US" sz="900" dirty="0"/>
          </a:p>
        </p:txBody>
      </p:sp>
      <p:cxnSp>
        <p:nvCxnSpPr>
          <p:cNvPr id="58" name="Curved Connector 57"/>
          <p:cNvCxnSpPr>
            <a:stCxn id="12" idx="0"/>
            <a:endCxn id="14" idx="2"/>
          </p:cNvCxnSpPr>
          <p:nvPr/>
        </p:nvCxnSpPr>
        <p:spPr>
          <a:xfrm rot="16200000" flipV="1">
            <a:off x="3610992" y="1152618"/>
            <a:ext cx="228600" cy="1123764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12" idx="0"/>
            <a:endCxn id="15" idx="2"/>
          </p:cNvCxnSpPr>
          <p:nvPr/>
        </p:nvCxnSpPr>
        <p:spPr>
          <a:xfrm rot="16200000" flipV="1">
            <a:off x="4020474" y="1562100"/>
            <a:ext cx="457200" cy="76200"/>
          </a:xfrm>
          <a:prstGeom prst="curvedConnector3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12" idx="0"/>
            <a:endCxn id="16" idx="2"/>
          </p:cNvCxnSpPr>
          <p:nvPr/>
        </p:nvCxnSpPr>
        <p:spPr>
          <a:xfrm rot="5400000" flipH="1" flipV="1">
            <a:off x="4639137" y="1172037"/>
            <a:ext cx="304800" cy="1008726"/>
          </a:xfrm>
          <a:prstGeom prst="curvedConnector3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9" idx="0"/>
            <a:endCxn id="26" idx="2"/>
          </p:cNvCxnSpPr>
          <p:nvPr/>
        </p:nvCxnSpPr>
        <p:spPr>
          <a:xfrm rot="16200000" flipV="1">
            <a:off x="1265161" y="2557416"/>
            <a:ext cx="241917" cy="891651"/>
          </a:xfrm>
          <a:prstGeom prst="curvedConnector3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9" idx="0"/>
            <a:endCxn id="27" idx="2"/>
          </p:cNvCxnSpPr>
          <p:nvPr/>
        </p:nvCxnSpPr>
        <p:spPr>
          <a:xfrm rot="5400000" flipH="1" flipV="1">
            <a:off x="1735492" y="2730162"/>
            <a:ext cx="490491" cy="29758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9" name="Curved Connector 68"/>
          <p:cNvCxnSpPr>
            <a:stCxn id="8" idx="2"/>
          </p:cNvCxnSpPr>
          <p:nvPr/>
        </p:nvCxnSpPr>
        <p:spPr>
          <a:xfrm rot="5400000">
            <a:off x="2416329" y="4822671"/>
            <a:ext cx="768042" cy="2667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1" name="Curved Connector 70"/>
          <p:cNvCxnSpPr>
            <a:stCxn id="8" idx="2"/>
            <a:endCxn id="25" idx="0"/>
          </p:cNvCxnSpPr>
          <p:nvPr/>
        </p:nvCxnSpPr>
        <p:spPr>
          <a:xfrm rot="16200000" flipH="1">
            <a:off x="3086100" y="4419600"/>
            <a:ext cx="457200" cy="7620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8" idx="2"/>
            <a:endCxn id="23" idx="3"/>
          </p:cNvCxnSpPr>
          <p:nvPr/>
        </p:nvCxnSpPr>
        <p:spPr>
          <a:xfrm rot="5400000">
            <a:off x="2305050" y="4400550"/>
            <a:ext cx="457200" cy="800100"/>
          </a:xfrm>
          <a:prstGeom prst="curvedConnector2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5" name="Curved Connector 74"/>
          <p:cNvCxnSpPr>
            <a:stCxn id="10" idx="2"/>
            <a:endCxn id="20" idx="0"/>
          </p:cNvCxnSpPr>
          <p:nvPr/>
        </p:nvCxnSpPr>
        <p:spPr>
          <a:xfrm rot="5400000">
            <a:off x="6363439" y="3961661"/>
            <a:ext cx="332729" cy="791406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7" name="Curved Connector 76"/>
          <p:cNvCxnSpPr>
            <a:stCxn id="10" idx="2"/>
            <a:endCxn id="21" idx="1"/>
          </p:cNvCxnSpPr>
          <p:nvPr/>
        </p:nvCxnSpPr>
        <p:spPr>
          <a:xfrm rot="16200000" flipH="1">
            <a:off x="7106389" y="4010117"/>
            <a:ext cx="408929" cy="770694"/>
          </a:xfrm>
          <a:prstGeom prst="curvedConnector2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10" idx="2"/>
            <a:endCxn id="22" idx="0"/>
          </p:cNvCxnSpPr>
          <p:nvPr/>
        </p:nvCxnSpPr>
        <p:spPr>
          <a:xfrm rot="16200000" flipH="1">
            <a:off x="6693022" y="4423484"/>
            <a:ext cx="664162" cy="199194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1" name="Curved Connector 80"/>
          <p:cNvCxnSpPr>
            <a:stCxn id="11" idx="0"/>
            <a:endCxn id="17" idx="2"/>
          </p:cNvCxnSpPr>
          <p:nvPr/>
        </p:nvCxnSpPr>
        <p:spPr>
          <a:xfrm rot="16200000" flipV="1">
            <a:off x="6817681" y="1899821"/>
            <a:ext cx="435746" cy="63549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Curved Connector 82"/>
          <p:cNvCxnSpPr>
            <a:stCxn id="11" idx="0"/>
            <a:endCxn id="18" idx="2"/>
          </p:cNvCxnSpPr>
          <p:nvPr/>
        </p:nvCxnSpPr>
        <p:spPr>
          <a:xfrm rot="5400000" flipH="1" flipV="1">
            <a:off x="7362362" y="1972139"/>
            <a:ext cx="454241" cy="472365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7" idx="0"/>
            <a:endCxn id="12" idx="2"/>
          </p:cNvCxnSpPr>
          <p:nvPr/>
        </p:nvCxnSpPr>
        <p:spPr>
          <a:xfrm flipH="1" flipV="1">
            <a:off x="4287174" y="2286000"/>
            <a:ext cx="310350" cy="7483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7" idx="1"/>
            <a:endCxn id="9" idx="3"/>
          </p:cNvCxnSpPr>
          <p:nvPr/>
        </p:nvCxnSpPr>
        <p:spPr>
          <a:xfrm flipH="1" flipV="1">
            <a:off x="2860644" y="3352800"/>
            <a:ext cx="1012980" cy="340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7" idx="3"/>
            <a:endCxn id="11" idx="1"/>
          </p:cNvCxnSpPr>
          <p:nvPr/>
        </p:nvCxnSpPr>
        <p:spPr>
          <a:xfrm flipV="1">
            <a:off x="5321424" y="2664041"/>
            <a:ext cx="1003176" cy="7227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endCxn id="8" idx="0"/>
          </p:cNvCxnSpPr>
          <p:nvPr/>
        </p:nvCxnSpPr>
        <p:spPr>
          <a:xfrm flipH="1">
            <a:off x="2933700" y="3581400"/>
            <a:ext cx="1663824" cy="533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endCxn id="10" idx="1"/>
          </p:cNvCxnSpPr>
          <p:nvPr/>
        </p:nvCxnSpPr>
        <p:spPr>
          <a:xfrm>
            <a:off x="4724400" y="3581400"/>
            <a:ext cx="1172406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873624" y="3034313"/>
            <a:ext cx="1447800" cy="7050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UNESCO-UNEVOC International Centre</a:t>
            </a:r>
            <a:endParaRPr lang="en-US" sz="1200" dirty="0"/>
          </a:p>
        </p:txBody>
      </p:sp>
      <p:sp>
        <p:nvSpPr>
          <p:cNvPr id="179" name="Oval 178"/>
          <p:cNvSpPr/>
          <p:nvPr/>
        </p:nvSpPr>
        <p:spPr>
          <a:xfrm>
            <a:off x="1845999" y="1542495"/>
            <a:ext cx="455395" cy="45539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13 UCs</a:t>
            </a:r>
            <a:endParaRPr lang="en-US" sz="800" dirty="0"/>
          </a:p>
        </p:txBody>
      </p:sp>
      <p:cxnSp>
        <p:nvCxnSpPr>
          <p:cNvPr id="184" name="Straight Connector 183"/>
          <p:cNvCxnSpPr>
            <a:stCxn id="27" idx="0"/>
            <a:endCxn id="179" idx="4"/>
          </p:cNvCxnSpPr>
          <p:nvPr/>
        </p:nvCxnSpPr>
        <p:spPr>
          <a:xfrm flipH="1" flipV="1">
            <a:off x="2073697" y="1997890"/>
            <a:ext cx="55834" cy="17861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5" name="Oval 194"/>
          <p:cNvSpPr/>
          <p:nvPr/>
        </p:nvSpPr>
        <p:spPr>
          <a:xfrm>
            <a:off x="484898" y="1771997"/>
            <a:ext cx="455395" cy="45539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23 UCs</a:t>
            </a:r>
            <a:endParaRPr lang="en-US" sz="800" dirty="0"/>
          </a:p>
        </p:txBody>
      </p:sp>
      <p:cxnSp>
        <p:nvCxnSpPr>
          <p:cNvPr id="197" name="Straight Connector 196"/>
          <p:cNvCxnSpPr>
            <a:stCxn id="26" idx="0"/>
            <a:endCxn id="195" idx="4"/>
          </p:cNvCxnSpPr>
          <p:nvPr/>
        </p:nvCxnSpPr>
        <p:spPr>
          <a:xfrm flipH="1" flipV="1">
            <a:off x="712596" y="2227392"/>
            <a:ext cx="227697" cy="19769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8" name="Oval 197"/>
          <p:cNvSpPr/>
          <p:nvPr/>
        </p:nvSpPr>
        <p:spPr>
          <a:xfrm>
            <a:off x="1376549" y="5537699"/>
            <a:ext cx="455395" cy="45539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4 UCs</a:t>
            </a:r>
            <a:endParaRPr lang="en-US" sz="800" dirty="0"/>
          </a:p>
        </p:txBody>
      </p:sp>
      <p:sp>
        <p:nvSpPr>
          <p:cNvPr id="199" name="Oval 198"/>
          <p:cNvSpPr/>
          <p:nvPr/>
        </p:nvSpPr>
        <p:spPr>
          <a:xfrm>
            <a:off x="2295801" y="5969157"/>
            <a:ext cx="455395" cy="45539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41 UCs</a:t>
            </a:r>
            <a:endParaRPr lang="en-US" sz="800" dirty="0"/>
          </a:p>
        </p:txBody>
      </p:sp>
      <p:sp>
        <p:nvSpPr>
          <p:cNvPr id="200" name="Oval 199"/>
          <p:cNvSpPr/>
          <p:nvPr/>
        </p:nvSpPr>
        <p:spPr>
          <a:xfrm>
            <a:off x="3736390" y="5705948"/>
            <a:ext cx="455395" cy="45539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14 UCs</a:t>
            </a:r>
            <a:endParaRPr lang="en-US" sz="800" dirty="0"/>
          </a:p>
        </p:txBody>
      </p:sp>
      <p:cxnSp>
        <p:nvCxnSpPr>
          <p:cNvPr id="202" name="Straight Connector 201"/>
          <p:cNvCxnSpPr>
            <a:stCxn id="23" idx="2"/>
            <a:endCxn id="198" idx="0"/>
          </p:cNvCxnSpPr>
          <p:nvPr/>
        </p:nvCxnSpPr>
        <p:spPr>
          <a:xfrm flipH="1">
            <a:off x="1604247" y="5257800"/>
            <a:ext cx="110253" cy="279899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24" idx="2"/>
            <a:endCxn id="199" idx="0"/>
          </p:cNvCxnSpPr>
          <p:nvPr/>
        </p:nvCxnSpPr>
        <p:spPr>
          <a:xfrm flipH="1">
            <a:off x="2523499" y="5797242"/>
            <a:ext cx="105401" cy="17191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25" idx="2"/>
            <a:endCxn id="200" idx="0"/>
          </p:cNvCxnSpPr>
          <p:nvPr/>
        </p:nvCxnSpPr>
        <p:spPr>
          <a:xfrm>
            <a:off x="3695700" y="5486400"/>
            <a:ext cx="268388" cy="21954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Oval 215"/>
          <p:cNvSpPr/>
          <p:nvPr/>
        </p:nvSpPr>
        <p:spPr>
          <a:xfrm>
            <a:off x="5068201" y="4753231"/>
            <a:ext cx="455395" cy="45539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14 UCs</a:t>
            </a:r>
            <a:endParaRPr lang="en-US" sz="800" dirty="0"/>
          </a:p>
        </p:txBody>
      </p:sp>
      <p:sp>
        <p:nvSpPr>
          <p:cNvPr id="217" name="Oval 216"/>
          <p:cNvSpPr/>
          <p:nvPr/>
        </p:nvSpPr>
        <p:spPr>
          <a:xfrm>
            <a:off x="6087816" y="5344190"/>
            <a:ext cx="455395" cy="45539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21 UCs</a:t>
            </a:r>
            <a:endParaRPr lang="en-US" sz="800" dirty="0"/>
          </a:p>
        </p:txBody>
      </p:sp>
      <p:sp>
        <p:nvSpPr>
          <p:cNvPr id="218" name="Oval 217"/>
          <p:cNvSpPr/>
          <p:nvPr/>
        </p:nvSpPr>
        <p:spPr>
          <a:xfrm>
            <a:off x="7926605" y="5200106"/>
            <a:ext cx="455395" cy="45539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30 UCs</a:t>
            </a:r>
            <a:endParaRPr lang="en-US" sz="800" dirty="0"/>
          </a:p>
        </p:txBody>
      </p:sp>
      <p:cxnSp>
        <p:nvCxnSpPr>
          <p:cNvPr id="220" name="Straight Connector 219"/>
          <p:cNvCxnSpPr>
            <a:stCxn id="20" idx="1"/>
            <a:endCxn id="216" idx="7"/>
          </p:cNvCxnSpPr>
          <p:nvPr/>
        </p:nvCxnSpPr>
        <p:spPr>
          <a:xfrm flipH="1">
            <a:off x="5456905" y="4752329"/>
            <a:ext cx="258095" cy="6759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22" idx="1"/>
            <a:endCxn id="217" idx="7"/>
          </p:cNvCxnSpPr>
          <p:nvPr/>
        </p:nvCxnSpPr>
        <p:spPr>
          <a:xfrm flipH="1">
            <a:off x="6476520" y="5083762"/>
            <a:ext cx="229080" cy="32711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>
            <a:stCxn id="21" idx="2"/>
            <a:endCxn id="218" idx="0"/>
          </p:cNvCxnSpPr>
          <p:nvPr/>
        </p:nvCxnSpPr>
        <p:spPr>
          <a:xfrm>
            <a:off x="8115300" y="4828529"/>
            <a:ext cx="39003" cy="37157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9" name="Oval 228"/>
          <p:cNvSpPr/>
          <p:nvPr/>
        </p:nvSpPr>
        <p:spPr>
          <a:xfrm>
            <a:off x="6470111" y="784754"/>
            <a:ext cx="455395" cy="455395"/>
          </a:xfrm>
          <a:prstGeom prst="ellipse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17 UCs</a:t>
            </a:r>
            <a:endParaRPr lang="en-US" sz="800" dirty="0"/>
          </a:p>
        </p:txBody>
      </p:sp>
      <p:sp>
        <p:nvSpPr>
          <p:cNvPr id="230" name="Oval 229"/>
          <p:cNvSpPr/>
          <p:nvPr/>
        </p:nvSpPr>
        <p:spPr>
          <a:xfrm>
            <a:off x="7597967" y="762000"/>
            <a:ext cx="455395" cy="455395"/>
          </a:xfrm>
          <a:prstGeom prst="ellipse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10 UCs</a:t>
            </a:r>
            <a:endParaRPr lang="en-US" sz="800" dirty="0"/>
          </a:p>
        </p:txBody>
      </p:sp>
      <p:cxnSp>
        <p:nvCxnSpPr>
          <p:cNvPr id="232" name="Straight Connector 231"/>
          <p:cNvCxnSpPr>
            <a:stCxn id="229" idx="4"/>
            <a:endCxn id="17" idx="0"/>
          </p:cNvCxnSpPr>
          <p:nvPr/>
        </p:nvCxnSpPr>
        <p:spPr>
          <a:xfrm>
            <a:off x="6697809" y="1240149"/>
            <a:ext cx="19998" cy="30234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>
            <a:stCxn id="230" idx="4"/>
            <a:endCxn id="18" idx="0"/>
          </p:cNvCxnSpPr>
          <p:nvPr/>
        </p:nvCxnSpPr>
        <p:spPr>
          <a:xfrm>
            <a:off x="7825665" y="1217395"/>
            <a:ext cx="0" cy="30660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7" name="Oval 236"/>
          <p:cNvSpPr/>
          <p:nvPr/>
        </p:nvSpPr>
        <p:spPr>
          <a:xfrm>
            <a:off x="2859305" y="493141"/>
            <a:ext cx="455395" cy="455395"/>
          </a:xfrm>
          <a:prstGeom prst="ellipse">
            <a:avLst/>
          </a:prstGeom>
          <a:solidFill>
            <a:schemeClr val="bg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23 UCs</a:t>
            </a:r>
            <a:endParaRPr lang="en-US" sz="800" dirty="0"/>
          </a:p>
        </p:txBody>
      </p:sp>
      <p:sp>
        <p:nvSpPr>
          <p:cNvPr id="238" name="Oval 237"/>
          <p:cNvSpPr/>
          <p:nvPr/>
        </p:nvSpPr>
        <p:spPr>
          <a:xfrm>
            <a:off x="3962400" y="270312"/>
            <a:ext cx="455395" cy="455395"/>
          </a:xfrm>
          <a:prstGeom prst="ellipse">
            <a:avLst/>
          </a:prstGeom>
          <a:solidFill>
            <a:schemeClr val="bg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21 UCs</a:t>
            </a:r>
            <a:endParaRPr lang="en-US" sz="800" dirty="0"/>
          </a:p>
        </p:txBody>
      </p:sp>
      <p:sp>
        <p:nvSpPr>
          <p:cNvPr id="239" name="Oval 238"/>
          <p:cNvSpPr/>
          <p:nvPr/>
        </p:nvSpPr>
        <p:spPr>
          <a:xfrm>
            <a:off x="5082905" y="422711"/>
            <a:ext cx="455395" cy="455395"/>
          </a:xfrm>
          <a:prstGeom prst="ellipse">
            <a:avLst/>
          </a:prstGeom>
          <a:solidFill>
            <a:schemeClr val="bg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24 UCs</a:t>
            </a:r>
            <a:endParaRPr lang="en-US" sz="800" dirty="0"/>
          </a:p>
        </p:txBody>
      </p:sp>
      <p:cxnSp>
        <p:nvCxnSpPr>
          <p:cNvPr id="241" name="Straight Connector 240"/>
          <p:cNvCxnSpPr>
            <a:stCxn id="237" idx="4"/>
            <a:endCxn id="14" idx="0"/>
          </p:cNvCxnSpPr>
          <p:nvPr/>
        </p:nvCxnSpPr>
        <p:spPr>
          <a:xfrm>
            <a:off x="3087003" y="948536"/>
            <a:ext cx="76407" cy="19446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>
            <a:stCxn id="238" idx="4"/>
            <a:endCxn id="15" idx="0"/>
          </p:cNvCxnSpPr>
          <p:nvPr/>
        </p:nvCxnSpPr>
        <p:spPr>
          <a:xfrm>
            <a:off x="4190098" y="725707"/>
            <a:ext cx="20876" cy="18869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>
            <a:stCxn id="239" idx="4"/>
            <a:endCxn id="16" idx="0"/>
          </p:cNvCxnSpPr>
          <p:nvPr/>
        </p:nvCxnSpPr>
        <p:spPr>
          <a:xfrm flipH="1">
            <a:off x="5295900" y="878106"/>
            <a:ext cx="14703" cy="18869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6" name="TextBox 245"/>
          <p:cNvSpPr txBox="1"/>
          <p:nvPr/>
        </p:nvSpPr>
        <p:spPr>
          <a:xfrm>
            <a:off x="269394" y="281444"/>
            <a:ext cx="2324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UNEVOC Network  Regions and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Clustering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4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00"/>
                            </p:stCondLst>
                            <p:childTnLst>
                              <p:par>
                                <p:cTn id="1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7" grpId="0" animBg="1"/>
      <p:bldP spid="179" grpId="0" animBg="1"/>
      <p:bldP spid="195" grpId="0" animBg="1"/>
      <p:bldP spid="198" grpId="0" animBg="1"/>
      <p:bldP spid="199" grpId="0" animBg="1"/>
      <p:bldP spid="200" grpId="0" animBg="1"/>
      <p:bldP spid="216" grpId="0" animBg="1"/>
      <p:bldP spid="217" grpId="0" animBg="1"/>
      <p:bldP spid="218" grpId="0" animBg="1"/>
      <p:bldP spid="229" grpId="0" animBg="1"/>
      <p:bldP spid="230" grpId="0" animBg="1"/>
      <p:bldP spid="237" grpId="0" animBg="1"/>
      <p:bldP spid="238" grpId="0" animBg="1"/>
      <p:bldP spid="2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ounded Rectangle 160"/>
          <p:cNvSpPr/>
          <p:nvPr/>
        </p:nvSpPr>
        <p:spPr>
          <a:xfrm>
            <a:off x="5105400" y="4170742"/>
            <a:ext cx="3657600" cy="1745057"/>
          </a:xfrm>
          <a:prstGeom prst="roundRect">
            <a:avLst>
              <a:gd name="adj" fmla="val 5088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lead and coordinate </a:t>
            </a:r>
            <a:r>
              <a:rPr lang="en-US" sz="1400" b="1" dirty="0" smtClean="0"/>
              <a:t>national TVET network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act as a </a:t>
            </a:r>
            <a:r>
              <a:rPr lang="en-US" sz="1400" b="1" dirty="0" smtClean="0"/>
              <a:t>clearinghouse</a:t>
            </a:r>
            <a:r>
              <a:rPr lang="en-US" sz="1400" dirty="0" smtClean="0"/>
              <a:t> in TVET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cascade information and experience from the UNEVOC Network to member state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Contribute innovative experience and practices to the UNEVOC Network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304800" y="1191399"/>
            <a:ext cx="2228850" cy="1752600"/>
          </a:xfrm>
          <a:prstGeom prst="roundRect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105400" y="1292649"/>
            <a:ext cx="3657600" cy="2870550"/>
          </a:xfrm>
          <a:prstGeom prst="roundRect">
            <a:avLst>
              <a:gd name="adj" fmla="val 508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 South-Eastern Asian Member State</a:t>
            </a:r>
          </a:p>
          <a:p>
            <a:pPr algn="ctr"/>
            <a:endParaRPr lang="en-US" sz="1400" b="1" dirty="0"/>
          </a:p>
          <a:p>
            <a:pPr algn="ctr"/>
            <a:endParaRPr lang="en-US" sz="1400" b="1" dirty="0" smtClean="0"/>
          </a:p>
          <a:p>
            <a:pPr algn="ctr"/>
            <a:endParaRPr lang="en-US" sz="1400" b="1" dirty="0" smtClean="0"/>
          </a:p>
          <a:p>
            <a:pPr algn="ctr"/>
            <a:endParaRPr lang="en-US" sz="1400" b="1" dirty="0"/>
          </a:p>
          <a:p>
            <a:pPr algn="ctr"/>
            <a:endParaRPr lang="en-US" sz="1400" b="1" dirty="0" smtClean="0"/>
          </a:p>
          <a:p>
            <a:pPr algn="ctr"/>
            <a:endParaRPr lang="en-US" sz="1400" b="1" dirty="0" smtClean="0"/>
          </a:p>
          <a:p>
            <a:pPr algn="ctr"/>
            <a:endParaRPr lang="en-US" sz="1400" b="1" dirty="0"/>
          </a:p>
          <a:p>
            <a:pPr algn="ctr"/>
            <a:endParaRPr lang="en-US" sz="1400" b="1" dirty="0" smtClean="0"/>
          </a:p>
          <a:p>
            <a:pPr algn="ctr"/>
            <a:endParaRPr lang="en-US" sz="1400" b="1" dirty="0"/>
          </a:p>
          <a:p>
            <a:pPr algn="ctr"/>
            <a:endParaRPr lang="en-US" sz="1400" b="1" dirty="0" smtClean="0"/>
          </a:p>
          <a:p>
            <a:pPr algn="ctr"/>
            <a:endParaRPr lang="en-US" sz="1400" b="1" dirty="0"/>
          </a:p>
        </p:txBody>
      </p:sp>
      <p:sp>
        <p:nvSpPr>
          <p:cNvPr id="264" name="Left-Right Arrow 263"/>
          <p:cNvSpPr/>
          <p:nvPr/>
        </p:nvSpPr>
        <p:spPr>
          <a:xfrm>
            <a:off x="7205385" y="1892049"/>
            <a:ext cx="595593" cy="1890150"/>
          </a:xfrm>
          <a:prstGeom prst="leftRightArrow">
            <a:avLst>
              <a:gd name="adj1" fmla="val 47489"/>
              <a:gd name="adj2" fmla="val 334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2764910" y="1292648"/>
            <a:ext cx="1981199" cy="3203152"/>
          </a:xfrm>
          <a:prstGeom prst="roundRect">
            <a:avLst>
              <a:gd name="adj" fmla="val 7195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Asia Pacific Region</a:t>
            </a:r>
          </a:p>
          <a:p>
            <a:pPr algn="ctr"/>
            <a:endParaRPr lang="en-US" sz="1400" b="1" dirty="0" smtClean="0"/>
          </a:p>
          <a:p>
            <a:pPr algn="ctr"/>
            <a:endParaRPr lang="en-US" sz="1400" b="1" dirty="0"/>
          </a:p>
          <a:p>
            <a:pPr algn="ctr"/>
            <a:endParaRPr lang="en-US" sz="1400" b="1" dirty="0" smtClean="0"/>
          </a:p>
          <a:p>
            <a:pPr algn="ctr"/>
            <a:endParaRPr lang="en-US" sz="1400" b="1" dirty="0"/>
          </a:p>
          <a:p>
            <a:pPr algn="ctr"/>
            <a:endParaRPr lang="en-US" sz="1400" b="1" dirty="0" smtClean="0"/>
          </a:p>
          <a:p>
            <a:pPr algn="ctr"/>
            <a:endParaRPr lang="en-US" sz="1400" b="1" dirty="0"/>
          </a:p>
          <a:p>
            <a:pPr algn="ctr"/>
            <a:endParaRPr lang="en-US" sz="1400" b="1" dirty="0" smtClean="0"/>
          </a:p>
          <a:p>
            <a:pPr algn="ctr"/>
            <a:endParaRPr lang="en-US" sz="14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1200" i="1" dirty="0" smtClean="0"/>
              <a:t>Each cluster has a coordinator coming from Cluster Coordinating </a:t>
            </a:r>
            <a:r>
              <a:rPr lang="en-US" sz="1200" i="1" dirty="0" err="1" smtClean="0"/>
              <a:t>Centres</a:t>
            </a:r>
            <a:r>
              <a:rPr lang="en-US" sz="1200" i="1" dirty="0" smtClean="0"/>
              <a:t> (CCCs)</a:t>
            </a:r>
            <a:endParaRPr lang="en-US" sz="1200" i="1" dirty="0"/>
          </a:p>
        </p:txBody>
      </p:sp>
      <p:sp>
        <p:nvSpPr>
          <p:cNvPr id="4" name="Rounded Rectangle 3"/>
          <p:cNvSpPr/>
          <p:nvPr/>
        </p:nvSpPr>
        <p:spPr>
          <a:xfrm>
            <a:off x="1143000" y="1306060"/>
            <a:ext cx="1162050" cy="1181100"/>
          </a:xfrm>
          <a:prstGeom prst="roundRect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UNESCO-UNEVOC International Centre</a:t>
            </a:r>
            <a:endParaRPr lang="en-US" sz="12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2922057" y="1788425"/>
            <a:ext cx="1664254" cy="5012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Eastern and South-Eastern Asia Cluster </a:t>
            </a:r>
            <a:endParaRPr lang="en-US" sz="1200" dirty="0"/>
          </a:p>
        </p:txBody>
      </p:sp>
      <p:sp>
        <p:nvSpPr>
          <p:cNvPr id="39" name="Rounded Rectangle 38"/>
          <p:cNvSpPr/>
          <p:nvPr/>
        </p:nvSpPr>
        <p:spPr>
          <a:xfrm>
            <a:off x="2917309" y="2347571"/>
            <a:ext cx="1664254" cy="5012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Pacific Islands Cluster</a:t>
            </a:r>
            <a:endParaRPr lang="en-US" sz="1200" dirty="0"/>
          </a:p>
        </p:txBody>
      </p:sp>
      <p:cxnSp>
        <p:nvCxnSpPr>
          <p:cNvPr id="55" name="Straight Connector 54"/>
          <p:cNvCxnSpPr>
            <a:stCxn id="4" idx="3"/>
          </p:cNvCxnSpPr>
          <p:nvPr/>
        </p:nvCxnSpPr>
        <p:spPr>
          <a:xfrm>
            <a:off x="2305050" y="1896610"/>
            <a:ext cx="457201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0" name="Rounded Rectangle 379"/>
          <p:cNvSpPr/>
          <p:nvPr/>
        </p:nvSpPr>
        <p:spPr>
          <a:xfrm>
            <a:off x="952500" y="4939924"/>
            <a:ext cx="1543050" cy="968452"/>
          </a:xfrm>
          <a:prstGeom prst="roundRect">
            <a:avLst>
              <a:gd name="adj" fmla="val 1417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International Organizations</a:t>
            </a:r>
            <a:endParaRPr lang="en-US" sz="1400" dirty="0"/>
          </a:p>
        </p:txBody>
      </p:sp>
      <p:cxnSp>
        <p:nvCxnSpPr>
          <p:cNvPr id="387" name="Straight Arrow Connector 386"/>
          <p:cNvCxnSpPr>
            <a:stCxn id="4" idx="2"/>
            <a:endCxn id="380" idx="0"/>
          </p:cNvCxnSpPr>
          <p:nvPr/>
        </p:nvCxnSpPr>
        <p:spPr>
          <a:xfrm>
            <a:off x="1724025" y="2487160"/>
            <a:ext cx="0" cy="245276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2922057" y="2918957"/>
            <a:ext cx="1664254" cy="5012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South Asia Cluster</a:t>
            </a:r>
            <a:endParaRPr lang="en-US" sz="1200" dirty="0"/>
          </a:p>
        </p:txBody>
      </p:sp>
      <p:sp>
        <p:nvSpPr>
          <p:cNvPr id="104" name="Rounded Rectangle 103"/>
          <p:cNvSpPr/>
          <p:nvPr/>
        </p:nvSpPr>
        <p:spPr>
          <a:xfrm>
            <a:off x="2764910" y="4947347"/>
            <a:ext cx="1981199" cy="968452"/>
          </a:xfrm>
          <a:prstGeom prst="roundRect">
            <a:avLst>
              <a:gd name="adj" fmla="val 1318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Regional TVET Players</a:t>
            </a:r>
          </a:p>
          <a:p>
            <a:pPr algn="ctr"/>
            <a:r>
              <a:rPr lang="en-US" sz="1400" dirty="0" smtClean="0"/>
              <a:t>UNESCO Regional Office</a:t>
            </a:r>
            <a:endParaRPr lang="en-US" sz="1400" dirty="0"/>
          </a:p>
        </p:txBody>
      </p:sp>
      <p:cxnSp>
        <p:nvCxnSpPr>
          <p:cNvPr id="109" name="Straight Arrow Connector 108"/>
          <p:cNvCxnSpPr>
            <a:stCxn id="91" idx="2"/>
            <a:endCxn id="104" idx="0"/>
          </p:cNvCxnSpPr>
          <p:nvPr/>
        </p:nvCxnSpPr>
        <p:spPr>
          <a:xfrm>
            <a:off x="3755510" y="4495800"/>
            <a:ext cx="0" cy="45154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5257800" y="1815849"/>
            <a:ext cx="1904720" cy="4689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UNEVOC Centre</a:t>
            </a:r>
          </a:p>
          <a:p>
            <a:pPr algn="ctr"/>
            <a:r>
              <a:rPr lang="en-US" sz="1400" dirty="0" smtClean="0"/>
              <a:t>Ministry</a:t>
            </a:r>
            <a:endParaRPr lang="en-US" sz="1400" dirty="0"/>
          </a:p>
        </p:txBody>
      </p:sp>
      <p:sp>
        <p:nvSpPr>
          <p:cNvPr id="116" name="Rounded Rectangle 115"/>
          <p:cNvSpPr/>
          <p:nvPr/>
        </p:nvSpPr>
        <p:spPr>
          <a:xfrm>
            <a:off x="5257800" y="2357869"/>
            <a:ext cx="1904720" cy="4689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UNEVOC Centre National Body</a:t>
            </a:r>
            <a:endParaRPr lang="en-US" sz="1400" dirty="0"/>
          </a:p>
        </p:txBody>
      </p:sp>
      <p:sp>
        <p:nvSpPr>
          <p:cNvPr id="117" name="Rounded Rectangle 116"/>
          <p:cNvSpPr/>
          <p:nvPr/>
        </p:nvSpPr>
        <p:spPr>
          <a:xfrm>
            <a:off x="5267325" y="2910040"/>
            <a:ext cx="1904720" cy="4689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UNEVOC Centre</a:t>
            </a:r>
          </a:p>
          <a:p>
            <a:pPr algn="ctr"/>
            <a:r>
              <a:rPr lang="en-US" sz="1400" dirty="0" smtClean="0"/>
              <a:t>Training Centre</a:t>
            </a:r>
            <a:endParaRPr lang="en-US" sz="1400" dirty="0"/>
          </a:p>
        </p:txBody>
      </p:sp>
      <p:sp>
        <p:nvSpPr>
          <p:cNvPr id="118" name="Rounded Rectangle 117"/>
          <p:cNvSpPr/>
          <p:nvPr/>
        </p:nvSpPr>
        <p:spPr>
          <a:xfrm>
            <a:off x="5267325" y="3465651"/>
            <a:ext cx="1904720" cy="4689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UNEVOC Centre University-Research</a:t>
            </a:r>
            <a:endParaRPr lang="en-US" sz="1400" dirty="0"/>
          </a:p>
        </p:txBody>
      </p:sp>
      <p:sp>
        <p:nvSpPr>
          <p:cNvPr id="146" name="Rounded Rectangle 145"/>
          <p:cNvSpPr/>
          <p:nvPr/>
        </p:nvSpPr>
        <p:spPr>
          <a:xfrm>
            <a:off x="7848600" y="1815849"/>
            <a:ext cx="838200" cy="2118750"/>
          </a:xfrm>
          <a:prstGeom prst="roundRect">
            <a:avLst>
              <a:gd name="adj" fmla="val 757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/>
              <a:t>Local Government and Private TVET Institutes</a:t>
            </a:r>
            <a:endParaRPr lang="en-US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307459" y="2267983"/>
            <a:ext cx="24574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UNESCO</a:t>
            </a:r>
          </a:p>
          <a:p>
            <a:r>
              <a:rPr lang="en-US" sz="1100" b="1" dirty="0" smtClean="0"/>
              <a:t>Community</a:t>
            </a:r>
          </a:p>
          <a:p>
            <a:r>
              <a:rPr lang="en-US" sz="1100" b="1" dirty="0" smtClean="0"/>
              <a:t>(HQ/Field Office/Chairs/Institutes)</a:t>
            </a:r>
            <a:endParaRPr lang="en-US" sz="11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2764910" y="936728"/>
            <a:ext cx="198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Sample region</a:t>
            </a:r>
            <a:endParaRPr lang="en-US" b="1" i="1" dirty="0"/>
          </a:p>
        </p:txBody>
      </p:sp>
      <p:cxnSp>
        <p:nvCxnSpPr>
          <p:cNvPr id="182" name="Straight Connector 181"/>
          <p:cNvCxnSpPr/>
          <p:nvPr/>
        </p:nvCxnSpPr>
        <p:spPr>
          <a:xfrm>
            <a:off x="4586311" y="2050323"/>
            <a:ext cx="519089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5105400" y="94836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Sample member state</a:t>
            </a:r>
            <a:endParaRPr lang="en-US" b="1" i="1" dirty="0"/>
          </a:p>
        </p:txBody>
      </p:sp>
      <p:sp>
        <p:nvSpPr>
          <p:cNvPr id="94" name="TextBox 93"/>
          <p:cNvSpPr txBox="1"/>
          <p:nvPr/>
        </p:nvSpPr>
        <p:spPr>
          <a:xfrm>
            <a:off x="0" y="76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 between International, Regional and National Network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9353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6" grpId="0" animBg="1"/>
      <p:bldP spid="114" grpId="0" animBg="1"/>
      <p:bldP spid="264" grpId="0" animBg="1"/>
      <p:bldP spid="91" grpId="0" animBg="1"/>
      <p:bldP spid="4" grpId="0" animBg="1"/>
      <p:bldP spid="36" grpId="0" animBg="1"/>
      <p:bldP spid="39" grpId="0" animBg="1"/>
      <p:bldP spid="380" grpId="0" animBg="1"/>
      <p:bldP spid="40" grpId="0" animBg="1"/>
      <p:bldP spid="104" grpId="0" animBg="1"/>
      <p:bldP spid="115" grpId="0" animBg="1"/>
      <p:bldP spid="116" grpId="0" animBg="1"/>
      <p:bldP spid="117" grpId="0" animBg="1"/>
      <p:bldP spid="118" grpId="0" animBg="1"/>
      <p:bldP spid="146" grpId="0" animBg="1"/>
      <p:bldP spid="73" grpId="0"/>
      <p:bldP spid="89" grpId="0"/>
      <p:bldP spid="1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95736" y="2132856"/>
            <a:ext cx="6840760" cy="3960440"/>
          </a:xfrm>
        </p:spPr>
        <p:txBody>
          <a:bodyPr>
            <a:normAutofit/>
          </a:bodyPr>
          <a:lstStyle/>
          <a:p>
            <a:pPr algn="ctr"/>
            <a:r>
              <a:rPr lang="en-GB" i="1" dirty="0" smtClean="0">
                <a:solidFill>
                  <a:srgbClr val="002060"/>
                </a:solidFill>
              </a:rPr>
              <a:t>“</a:t>
            </a:r>
            <a:r>
              <a:rPr lang="en-GB" i="1" dirty="0" smtClean="0">
                <a:solidFill>
                  <a:srgbClr val="C00000"/>
                </a:solidFill>
              </a:rPr>
              <a:t>Networking</a:t>
            </a:r>
            <a:r>
              <a:rPr lang="en-GB" i="1" dirty="0" smtClean="0">
                <a:solidFill>
                  <a:srgbClr val="002060"/>
                </a:solidFill>
              </a:rPr>
              <a:t> and </a:t>
            </a:r>
            <a:r>
              <a:rPr lang="en-GB" i="1" dirty="0" smtClean="0">
                <a:solidFill>
                  <a:srgbClr val="7030A0"/>
                </a:solidFill>
              </a:rPr>
              <a:t>Partnership</a:t>
            </a:r>
            <a:r>
              <a:rPr lang="en-GB" i="1" dirty="0" smtClean="0">
                <a:solidFill>
                  <a:srgbClr val="002060"/>
                </a:solidFill>
              </a:rPr>
              <a:t> </a:t>
            </a:r>
            <a:r>
              <a:rPr lang="en-GB" b="0" i="1" dirty="0" smtClean="0">
                <a:solidFill>
                  <a:srgbClr val="002060"/>
                </a:solidFill>
              </a:rPr>
              <a:t>are  the new </a:t>
            </a:r>
            <a:r>
              <a:rPr lang="en-GB" i="1" dirty="0" smtClean="0">
                <a:solidFill>
                  <a:srgbClr val="FF0000"/>
                </a:solidFill>
              </a:rPr>
              <a:t>Strategic Resources  </a:t>
            </a:r>
            <a:r>
              <a:rPr lang="en-GB" i="1" dirty="0" smtClean="0">
                <a:solidFill>
                  <a:srgbClr val="002060"/>
                </a:solidFill>
              </a:rPr>
              <a:t>in Post 2015 era”</a:t>
            </a:r>
            <a:br>
              <a:rPr lang="en-GB" i="1" dirty="0" smtClean="0">
                <a:solidFill>
                  <a:srgbClr val="002060"/>
                </a:solidFill>
              </a:rPr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Thank you !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31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_mejia.FU\Desktop\1st lens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403648" y="1136375"/>
            <a:ext cx="6912768" cy="4884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 descr="C:\Users\a_mejia.FU\Desktop\2nd lens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403648" y="1136375"/>
            <a:ext cx="6912768" cy="4884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 rot="-2136939">
            <a:off x="1697038" y="3989388"/>
            <a:ext cx="22336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b="1">
                <a:solidFill>
                  <a:srgbClr val="FFFF00"/>
                </a:solidFill>
                <a:latin typeface="Calibri" pitchFamily="34" charset="0"/>
              </a:rPr>
              <a:t>Economic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1480058">
            <a:off x="7202488" y="5045075"/>
            <a:ext cx="2232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b="1">
                <a:solidFill>
                  <a:srgbClr val="FFFF00"/>
                </a:solidFill>
                <a:latin typeface="Calibri" pitchFamily="34" charset="0"/>
              </a:rPr>
              <a:t>   Equity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-3090379">
            <a:off x="5534025" y="1385888"/>
            <a:ext cx="2232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b="1">
                <a:solidFill>
                  <a:srgbClr val="FFFF00"/>
                </a:solidFill>
                <a:latin typeface="Calibri" pitchFamily="34" charset="0"/>
              </a:rPr>
              <a:t>Transformational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 Transforming TVET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9" name="Picture 3" descr="D:\WORKING FOLDER\Working Folder\PROJECT\2015\07-27 Powerpoint for ACET Malaysia\lens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24" y="542618"/>
            <a:ext cx="8115300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58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 eaLnBrk="1" hangingPunct="1"/>
            <a:r>
              <a:rPr lang="en-GB" sz="3600" b="1" dirty="0" smtClean="0"/>
              <a:t>Dimensions of Transformation in Post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0" y="1672208"/>
            <a:ext cx="8964488" cy="4925144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300" b="1" dirty="0" smtClean="0">
                <a:solidFill>
                  <a:srgbClr val="003300"/>
                </a:solidFill>
              </a:rPr>
              <a:t>Life long learning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600" dirty="0" smtClean="0"/>
              <a:t>School to work and work to school, ECCE, ACE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300" b="1" dirty="0">
                <a:solidFill>
                  <a:srgbClr val="006600"/>
                </a:solidFill>
              </a:rPr>
              <a:t>Greening TVET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600" dirty="0"/>
              <a:t>Poverty and sustainable development together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300" b="1" dirty="0" smtClean="0">
                <a:solidFill>
                  <a:schemeClr val="accent3">
                    <a:lumMod val="75000"/>
                  </a:schemeClr>
                </a:solidFill>
              </a:rPr>
              <a:t>Multi stake holder partnership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/>
              <a:t>-  Engagement with private sector, community and social actors</a:t>
            </a:r>
            <a:endParaRPr lang="en-GB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300" b="1" dirty="0" smtClean="0">
                <a:solidFill>
                  <a:srgbClr val="339966"/>
                </a:solidFill>
              </a:rPr>
              <a:t>Inclusive TVET</a:t>
            </a:r>
            <a:endParaRPr lang="en-GB" sz="3300" b="1" dirty="0">
              <a:solidFill>
                <a:srgbClr val="339966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600" dirty="0" smtClean="0"/>
              <a:t>Covering dis-advantages/rural groups and non formal sector</a:t>
            </a:r>
            <a:endParaRPr lang="en-GB" sz="2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300" b="1" dirty="0" err="1" smtClean="0">
                <a:solidFill>
                  <a:srgbClr val="008080"/>
                </a:solidFill>
              </a:rPr>
              <a:t>STEAMing</a:t>
            </a:r>
            <a:r>
              <a:rPr lang="en-GB" sz="3300" b="1" dirty="0" smtClean="0">
                <a:solidFill>
                  <a:srgbClr val="008080"/>
                </a:solidFill>
              </a:rPr>
              <a:t> TVET</a:t>
            </a:r>
            <a:endParaRPr lang="en-GB" sz="3300" b="1" dirty="0">
              <a:solidFill>
                <a:srgbClr val="00808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600" dirty="0" smtClean="0"/>
              <a:t> Enhancing the foundation for emerging occupations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300" b="1" dirty="0" smtClean="0">
                <a:solidFill>
                  <a:srgbClr val="006666"/>
                </a:solidFill>
              </a:rPr>
              <a:t>Holistic </a:t>
            </a:r>
            <a:r>
              <a:rPr lang="en-GB" sz="3300" b="1" dirty="0">
                <a:solidFill>
                  <a:srgbClr val="006666"/>
                </a:solidFill>
              </a:rPr>
              <a:t>TVET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600" dirty="0" smtClean="0"/>
              <a:t>Not only for industrial work but also life and entrepreneurship </a:t>
            </a:r>
            <a:endParaRPr lang="en-GB" sz="2600" dirty="0"/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GB" sz="2600" dirty="0" smtClean="0">
              <a:solidFill>
                <a:srgbClr val="0070C0"/>
              </a:solidFill>
            </a:endParaRP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GB" sz="2600" dirty="0">
              <a:solidFill>
                <a:srgbClr val="0070C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sz="2600" dirty="0">
              <a:solidFill>
                <a:srgbClr val="0070C0"/>
              </a:solidFill>
            </a:endParaRP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GB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6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_mejia\Desktop\Globe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32584"/>
            <a:ext cx="8558213" cy="434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_mejia\Desktop\Globe dots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32584"/>
            <a:ext cx="8558213" cy="434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_mejia\Desktop\Globe dots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32584"/>
            <a:ext cx="8558213" cy="434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2993" y="155366"/>
            <a:ext cx="8558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UNEVOC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Network</a:t>
            </a:r>
          </a:p>
          <a:p>
            <a:pPr algn="ctr"/>
            <a:r>
              <a:rPr lang="en-GB" sz="2000" b="1" dirty="0">
                <a:latin typeface="+mj-lt"/>
              </a:rPr>
              <a:t>Worldwide Network of </a:t>
            </a:r>
            <a:r>
              <a:rPr lang="en-GB" sz="2000" b="1" dirty="0" err="1">
                <a:latin typeface="+mj-lt"/>
              </a:rPr>
              <a:t>TVET</a:t>
            </a:r>
            <a:r>
              <a:rPr lang="en-GB" sz="2000" b="1" dirty="0">
                <a:latin typeface="+mj-lt"/>
              </a:rPr>
              <a:t> </a:t>
            </a:r>
            <a:r>
              <a:rPr lang="en-GB" sz="2000" b="1" dirty="0" smtClean="0">
                <a:latin typeface="+mj-lt"/>
              </a:rPr>
              <a:t>Institutions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534386" y="533117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" name="TextBox 3"/>
          <p:cNvSpPr txBox="1"/>
          <p:nvPr/>
        </p:nvSpPr>
        <p:spPr>
          <a:xfrm>
            <a:off x="730250" y="5281056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Cluster Coordinating </a:t>
            </a:r>
            <a:r>
              <a:rPr lang="en-US" sz="1400" dirty="0" err="1" smtClean="0"/>
              <a:t>Centres</a:t>
            </a:r>
            <a:endParaRPr lang="en-US" sz="1400" dirty="0"/>
          </a:p>
        </p:txBody>
      </p:sp>
      <p:sp>
        <p:nvSpPr>
          <p:cNvPr id="8" name="Oval 7"/>
          <p:cNvSpPr/>
          <p:nvPr/>
        </p:nvSpPr>
        <p:spPr>
          <a:xfrm>
            <a:off x="533400" y="5604222"/>
            <a:ext cx="228600" cy="228600"/>
          </a:xfrm>
          <a:prstGeom prst="ellipse">
            <a:avLst/>
          </a:prstGeom>
          <a:solidFill>
            <a:srgbClr val="FF0066"/>
          </a:solidFill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730250" y="5569495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UNEVOC </a:t>
            </a:r>
            <a:r>
              <a:rPr lang="en-US" sz="1400" dirty="0" err="1" smtClean="0"/>
              <a:t>Centres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070784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North America Cluster </a:t>
            </a:r>
            <a:endParaRPr lang="en-US" sz="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2146984"/>
            <a:ext cx="274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Commonwealth Independent States Cluster</a:t>
            </a:r>
            <a:endParaRPr lang="en-US" sz="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1994584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Europe Cluster</a:t>
            </a:r>
            <a:endParaRPr lang="en-US" sz="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3142695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North Africa/Arab States  Cluster</a:t>
            </a:r>
            <a:endParaRPr lang="en-US" sz="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3442384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Mashreq States Cluster</a:t>
            </a:r>
            <a:endParaRPr lang="en-US" sz="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81500" y="4813984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Southern Africa</a:t>
            </a:r>
            <a:endParaRPr lang="en-US" sz="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10200" y="3150740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South Africa</a:t>
            </a:r>
            <a:endParaRPr lang="en-US" sz="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086600" y="330314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East and South-Eastern Asia</a:t>
            </a:r>
            <a:endParaRPr lang="en-US" sz="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772400" y="4432984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Pacific Islands</a:t>
            </a:r>
            <a:endParaRPr lang="en-US" sz="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352800" y="3747184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West Africa</a:t>
            </a:r>
            <a:endParaRPr lang="en-US" sz="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67300" y="3867206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East Africa</a:t>
            </a:r>
            <a:endParaRPr lang="en-US" sz="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600200" y="3974928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Central and </a:t>
            </a:r>
            <a:br>
              <a:rPr lang="en-US" sz="800" b="1" dirty="0" smtClean="0"/>
            </a:br>
            <a:r>
              <a:rPr lang="en-US" sz="800" b="1" dirty="0" smtClean="0"/>
              <a:t>Latin America </a:t>
            </a:r>
            <a:endParaRPr lang="en-US" sz="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514600" y="3379340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Caribbean</a:t>
            </a:r>
            <a:endParaRPr lang="en-US" sz="800" b="1" dirty="0"/>
          </a:p>
        </p:txBody>
      </p:sp>
      <p:sp>
        <p:nvSpPr>
          <p:cNvPr id="6" name="Rectangle 5"/>
          <p:cNvSpPr/>
          <p:nvPr/>
        </p:nvSpPr>
        <p:spPr>
          <a:xfrm>
            <a:off x="434752" y="6018615"/>
            <a:ext cx="5836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Over 200 </a:t>
            </a:r>
            <a:r>
              <a:rPr lang="en-GB" b="1" dirty="0" err="1" smtClean="0"/>
              <a:t>UNEVOC</a:t>
            </a:r>
            <a:r>
              <a:rPr lang="en-GB" b="1" dirty="0" smtClean="0"/>
              <a:t> Centres in 167 UNESCO Member </a:t>
            </a:r>
            <a:r>
              <a:rPr lang="en-GB" b="1" dirty="0"/>
              <a:t>States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416425" y="2567342"/>
            <a:ext cx="152400" cy="152400"/>
            <a:chOff x="3505200" y="2438400"/>
            <a:chExt cx="152400" cy="152400"/>
          </a:xfrm>
        </p:grpSpPr>
        <p:sp>
          <p:nvSpPr>
            <p:cNvPr id="25" name="Oval 24"/>
            <p:cNvSpPr/>
            <p:nvPr/>
          </p:nvSpPr>
          <p:spPr>
            <a:xfrm>
              <a:off x="3505200" y="24384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" descr="M:\B_Shared_ADMIN\B.09_Graphics_Logos\Logos\_UNEVOC\Just the Glob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469" y="2445982"/>
              <a:ext cx="133862" cy="137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381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/>
      <p:bldP spid="5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Multi-stakeholder representation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7" descr="C:\Users\A_mejia\Desktop\Working Folder\2012-04-27 KIOSK Captivate (NEW)\tvet network world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052738"/>
            <a:ext cx="22612615" cy="531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_mejia\Desktop\Working Folder\2012-04-27 KIOSK Captivate (NEW)\redp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650" y="2582790"/>
            <a:ext cx="2618582" cy="153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_mejia\Desktop\Working Folder\2012-04-27 KIOSK Captivate (NEW)\blupi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65" y="2654797"/>
            <a:ext cx="2606113" cy="24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_mejia\Desktop\Working Folder\2012-04-27 KIOSK Captivate (NEW)\greenpi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19" y="3302870"/>
            <a:ext cx="2637287" cy="175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_mejia\Desktop\Working Folder\2012-04-27 KIOSK Captivate (NEW)\purple-pi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06926"/>
            <a:ext cx="4488998" cy="206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16815" y="3571737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Schools or Training Centres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4579849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Universities, Research or Teacher Training Institutes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4560" y="3570716"/>
            <a:ext cx="117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National TVET Bodies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1376" y="2654798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Ministries or Departments of Ministries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320124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34%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2120" y="283701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21%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0112" y="363329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16%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3968" y="416696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29%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2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71684 0.00046 " pathEditMode="relative" rAng="0" ptsTypes="AA">
                                      <p:cBhvr>
                                        <p:cTn id="10" dur="6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51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Good Practices of N-S-S Cooperation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3366CC"/>
                </a:solidFill>
              </a:rPr>
              <a:t>Learning from each other experiences</a:t>
            </a:r>
          </a:p>
          <a:p>
            <a:r>
              <a:rPr lang="en-GB" sz="3600" dirty="0" smtClean="0">
                <a:solidFill>
                  <a:srgbClr val="003366"/>
                </a:solidFill>
              </a:rPr>
              <a:t>Regional and inter-regional dialogue</a:t>
            </a:r>
          </a:p>
          <a:p>
            <a:r>
              <a:rPr lang="en-GB" sz="3600" dirty="0">
                <a:solidFill>
                  <a:srgbClr val="339966"/>
                </a:solidFill>
              </a:rPr>
              <a:t>Pooling of resources</a:t>
            </a:r>
          </a:p>
          <a:p>
            <a:r>
              <a:rPr lang="en-GB" sz="3600" dirty="0" smtClean="0">
                <a:solidFill>
                  <a:srgbClr val="006600"/>
                </a:solidFill>
              </a:rPr>
              <a:t>Testing of new ideas and conceptualization</a:t>
            </a:r>
          </a:p>
          <a:p>
            <a:r>
              <a:rPr lang="en-GB" sz="3600" dirty="0" smtClean="0">
                <a:solidFill>
                  <a:srgbClr val="003300"/>
                </a:solidFill>
              </a:rPr>
              <a:t>Benchmarking and comparative research</a:t>
            </a:r>
          </a:p>
          <a:p>
            <a:r>
              <a:rPr lang="en-GB" sz="3600" dirty="0" smtClean="0">
                <a:solidFill>
                  <a:srgbClr val="003300"/>
                </a:solidFill>
              </a:rPr>
              <a:t>Strengthening of capabilities </a:t>
            </a:r>
          </a:p>
        </p:txBody>
      </p:sp>
    </p:spTree>
    <p:extLst>
      <p:ext uri="{BB962C8B-B14F-4D97-AF65-F5344CB8AC3E}">
        <p14:creationId xmlns:p14="http://schemas.microsoft.com/office/powerpoint/2010/main" val="386852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n-GB" sz="3600" b="1" dirty="0"/>
              <a:t>G</a:t>
            </a:r>
            <a:r>
              <a:rPr lang="en-GB" sz="3600" b="1" dirty="0" smtClean="0"/>
              <a:t>ood Practices of Knowledge Management</a:t>
            </a:r>
            <a:endParaRPr lang="en-US" sz="3600" dirty="0"/>
          </a:p>
        </p:txBody>
      </p:sp>
      <p:pic>
        <p:nvPicPr>
          <p:cNvPr id="5122" name="Picture 2" descr="D:\WORKING FOLDER\Working Folder\PROJECT\2014\1126 Website proposals\Final Snippets\Resources\e-For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802">
            <a:off x="467544" y="1700808"/>
            <a:ext cx="230425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5123" name="Picture 3" descr="D:\WORKING FOLDER\Working Folder\PROJECT\2014\1126 Website proposals\Final Snippets\Resources\WT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06" y="3572804"/>
            <a:ext cx="230425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5124" name="Picture 4" descr="D:\WORKING FOLDER\Working Folder\PROJECT\2014\1126 Website proposals\Final Snippets\Resources\Promising Practices copy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931">
            <a:off x="5796136" y="1700808"/>
            <a:ext cx="230425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5125" name="Picture 5" descr="D:\WORKING FOLDER\Working Folder\PROJECT\2014\1126 Website proposals\Final Snippets\Resources\Glossary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6218">
            <a:off x="1874942" y="3573016"/>
            <a:ext cx="2303833" cy="230383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5126" name="Picture 6" descr="D:\WORKING FOLDER\Working Folder\PROJECT\2014\1126 Website proposals\Final Snippets\UNEVOC Portal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481">
            <a:off x="3279102" y="1520452"/>
            <a:ext cx="230425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4361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0" y="2971800"/>
            <a:ext cx="2362200" cy="609600"/>
          </a:xfrm>
          <a:prstGeom prst="roundRect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UNESCO-UNEVOC International Centre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75299" y="304800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6" name="Rounded Rectangle 5"/>
          <p:cNvSpPr/>
          <p:nvPr/>
        </p:nvSpPr>
        <p:spPr>
          <a:xfrm>
            <a:off x="1295400" y="565214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1222899" y="834502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1143000" y="1107490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1070499" y="1394536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990600" y="1667524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918099" y="1936812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838200" y="2209800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765699" y="2486025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685800" y="2746439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613299" y="3015727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16" name="Rounded Rectangle 15"/>
          <p:cNvSpPr/>
          <p:nvPr/>
        </p:nvSpPr>
        <p:spPr>
          <a:xfrm>
            <a:off x="609600" y="3288715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17" name="Rounded Rectangle 16"/>
          <p:cNvSpPr/>
          <p:nvPr/>
        </p:nvSpPr>
        <p:spPr>
          <a:xfrm>
            <a:off x="689499" y="3566236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18" name="Rounded Rectangle 17"/>
          <p:cNvSpPr/>
          <p:nvPr/>
        </p:nvSpPr>
        <p:spPr>
          <a:xfrm>
            <a:off x="762000" y="3839224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19" name="Rounded Rectangle 18"/>
          <p:cNvSpPr/>
          <p:nvPr/>
        </p:nvSpPr>
        <p:spPr>
          <a:xfrm>
            <a:off x="841899" y="4108512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20" name="Rounded Rectangle 19"/>
          <p:cNvSpPr/>
          <p:nvPr/>
        </p:nvSpPr>
        <p:spPr>
          <a:xfrm>
            <a:off x="914400" y="4381500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21" name="Rounded Rectangle 20"/>
          <p:cNvSpPr/>
          <p:nvPr/>
        </p:nvSpPr>
        <p:spPr>
          <a:xfrm>
            <a:off x="994299" y="4657725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22" name="Rounded Rectangle 21"/>
          <p:cNvSpPr/>
          <p:nvPr/>
        </p:nvSpPr>
        <p:spPr>
          <a:xfrm>
            <a:off x="1066800" y="4930713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23" name="Rounded Rectangle 22"/>
          <p:cNvSpPr/>
          <p:nvPr/>
        </p:nvSpPr>
        <p:spPr>
          <a:xfrm>
            <a:off x="1146699" y="5208234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24" name="Rounded Rectangle 23"/>
          <p:cNvSpPr/>
          <p:nvPr/>
        </p:nvSpPr>
        <p:spPr>
          <a:xfrm>
            <a:off x="1219200" y="5481222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25" name="Rounded Rectangle 24"/>
          <p:cNvSpPr/>
          <p:nvPr/>
        </p:nvSpPr>
        <p:spPr>
          <a:xfrm>
            <a:off x="1299099" y="5750510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26" name="Rounded Rectangle 25"/>
          <p:cNvSpPr/>
          <p:nvPr/>
        </p:nvSpPr>
        <p:spPr>
          <a:xfrm>
            <a:off x="1371600" y="6023498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27" name="Rounded Rectangle 26"/>
          <p:cNvSpPr/>
          <p:nvPr/>
        </p:nvSpPr>
        <p:spPr>
          <a:xfrm>
            <a:off x="6023499" y="304800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28" name="Rounded Rectangle 27"/>
          <p:cNvSpPr/>
          <p:nvPr/>
        </p:nvSpPr>
        <p:spPr>
          <a:xfrm>
            <a:off x="6096000" y="565214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29" name="Rounded Rectangle 28"/>
          <p:cNvSpPr/>
          <p:nvPr/>
        </p:nvSpPr>
        <p:spPr>
          <a:xfrm>
            <a:off x="6175899" y="834502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30" name="Rounded Rectangle 29"/>
          <p:cNvSpPr/>
          <p:nvPr/>
        </p:nvSpPr>
        <p:spPr>
          <a:xfrm>
            <a:off x="6248400" y="1107490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31" name="Rounded Rectangle 30"/>
          <p:cNvSpPr/>
          <p:nvPr/>
        </p:nvSpPr>
        <p:spPr>
          <a:xfrm>
            <a:off x="6328299" y="1394536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32" name="Rounded Rectangle 31"/>
          <p:cNvSpPr/>
          <p:nvPr/>
        </p:nvSpPr>
        <p:spPr>
          <a:xfrm>
            <a:off x="6400800" y="1667524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33" name="Rounded Rectangle 32"/>
          <p:cNvSpPr/>
          <p:nvPr/>
        </p:nvSpPr>
        <p:spPr>
          <a:xfrm>
            <a:off x="6480699" y="1936812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34" name="Rounded Rectangle 33"/>
          <p:cNvSpPr/>
          <p:nvPr/>
        </p:nvSpPr>
        <p:spPr>
          <a:xfrm>
            <a:off x="6553200" y="2209800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35" name="Rounded Rectangle 34"/>
          <p:cNvSpPr/>
          <p:nvPr/>
        </p:nvSpPr>
        <p:spPr>
          <a:xfrm>
            <a:off x="6633099" y="2486025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36" name="Rounded Rectangle 35"/>
          <p:cNvSpPr/>
          <p:nvPr/>
        </p:nvSpPr>
        <p:spPr>
          <a:xfrm>
            <a:off x="6705600" y="2746439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37" name="Rounded Rectangle 36"/>
          <p:cNvSpPr/>
          <p:nvPr/>
        </p:nvSpPr>
        <p:spPr>
          <a:xfrm>
            <a:off x="6785499" y="3015727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38" name="Rounded Rectangle 37"/>
          <p:cNvSpPr/>
          <p:nvPr/>
        </p:nvSpPr>
        <p:spPr>
          <a:xfrm>
            <a:off x="6781800" y="3288715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39" name="Rounded Rectangle 38"/>
          <p:cNvSpPr/>
          <p:nvPr/>
        </p:nvSpPr>
        <p:spPr>
          <a:xfrm>
            <a:off x="6709299" y="3566236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40" name="Rounded Rectangle 39"/>
          <p:cNvSpPr/>
          <p:nvPr/>
        </p:nvSpPr>
        <p:spPr>
          <a:xfrm>
            <a:off x="6629400" y="3839224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41" name="Rounded Rectangle 40"/>
          <p:cNvSpPr/>
          <p:nvPr/>
        </p:nvSpPr>
        <p:spPr>
          <a:xfrm>
            <a:off x="6556899" y="4108512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42" name="Rounded Rectangle 41"/>
          <p:cNvSpPr/>
          <p:nvPr/>
        </p:nvSpPr>
        <p:spPr>
          <a:xfrm>
            <a:off x="6477000" y="4381500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43" name="Rounded Rectangle 42"/>
          <p:cNvSpPr/>
          <p:nvPr/>
        </p:nvSpPr>
        <p:spPr>
          <a:xfrm>
            <a:off x="6404499" y="4657725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44" name="Rounded Rectangle 43"/>
          <p:cNvSpPr/>
          <p:nvPr/>
        </p:nvSpPr>
        <p:spPr>
          <a:xfrm>
            <a:off x="6324600" y="4930713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45" name="Rounded Rectangle 44"/>
          <p:cNvSpPr/>
          <p:nvPr/>
        </p:nvSpPr>
        <p:spPr>
          <a:xfrm>
            <a:off x="6252099" y="5208234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46" name="Rounded Rectangle 45"/>
          <p:cNvSpPr/>
          <p:nvPr/>
        </p:nvSpPr>
        <p:spPr>
          <a:xfrm>
            <a:off x="6172200" y="5481222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47" name="Rounded Rectangle 46"/>
          <p:cNvSpPr/>
          <p:nvPr/>
        </p:nvSpPr>
        <p:spPr>
          <a:xfrm>
            <a:off x="6099699" y="5750510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sp>
        <p:nvSpPr>
          <p:cNvPr id="48" name="Rounded Rectangle 47"/>
          <p:cNvSpPr/>
          <p:nvPr/>
        </p:nvSpPr>
        <p:spPr>
          <a:xfrm>
            <a:off x="6019800" y="6023498"/>
            <a:ext cx="1672701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UNEVOC Centre</a:t>
            </a:r>
            <a:endParaRPr lang="en-US" sz="1200" dirty="0"/>
          </a:p>
        </p:txBody>
      </p:sp>
      <p:cxnSp>
        <p:nvCxnSpPr>
          <p:cNvPr id="50" name="Straight Connector 49"/>
          <p:cNvCxnSpPr>
            <a:stCxn id="4" idx="1"/>
            <a:endCxn id="16" idx="3"/>
          </p:cNvCxnSpPr>
          <p:nvPr/>
        </p:nvCxnSpPr>
        <p:spPr>
          <a:xfrm flipH="1">
            <a:off x="2282301" y="3276600"/>
            <a:ext cx="1070499" cy="126415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38" idx="1"/>
          </p:cNvCxnSpPr>
          <p:nvPr/>
        </p:nvCxnSpPr>
        <p:spPr>
          <a:xfrm>
            <a:off x="5638800" y="3276600"/>
            <a:ext cx="1143000" cy="126415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" idx="3"/>
            <a:endCxn id="4" idx="1"/>
          </p:cNvCxnSpPr>
          <p:nvPr/>
        </p:nvCxnSpPr>
        <p:spPr>
          <a:xfrm>
            <a:off x="3048000" y="419100"/>
            <a:ext cx="304800" cy="28575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6" idx="3"/>
            <a:endCxn id="4" idx="1"/>
          </p:cNvCxnSpPr>
          <p:nvPr/>
        </p:nvCxnSpPr>
        <p:spPr>
          <a:xfrm>
            <a:off x="2968101" y="679514"/>
            <a:ext cx="384699" cy="2597086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7" idx="3"/>
            <a:endCxn id="4" idx="1"/>
          </p:cNvCxnSpPr>
          <p:nvPr/>
        </p:nvCxnSpPr>
        <p:spPr>
          <a:xfrm>
            <a:off x="2895600" y="948802"/>
            <a:ext cx="457200" cy="2327798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8" idx="3"/>
            <a:endCxn id="4" idx="1"/>
          </p:cNvCxnSpPr>
          <p:nvPr/>
        </p:nvCxnSpPr>
        <p:spPr>
          <a:xfrm>
            <a:off x="2815701" y="1221790"/>
            <a:ext cx="537099" cy="205481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9" idx="3"/>
            <a:endCxn id="4" idx="1"/>
          </p:cNvCxnSpPr>
          <p:nvPr/>
        </p:nvCxnSpPr>
        <p:spPr>
          <a:xfrm>
            <a:off x="2743200" y="1508836"/>
            <a:ext cx="609600" cy="1767764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0" idx="3"/>
            <a:endCxn id="4" idx="1"/>
          </p:cNvCxnSpPr>
          <p:nvPr/>
        </p:nvCxnSpPr>
        <p:spPr>
          <a:xfrm>
            <a:off x="2663301" y="1781824"/>
            <a:ext cx="689499" cy="1494776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1" idx="3"/>
            <a:endCxn id="4" idx="1"/>
          </p:cNvCxnSpPr>
          <p:nvPr/>
        </p:nvCxnSpPr>
        <p:spPr>
          <a:xfrm>
            <a:off x="2590800" y="2051112"/>
            <a:ext cx="762000" cy="1225488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2" idx="3"/>
            <a:endCxn id="4" idx="1"/>
          </p:cNvCxnSpPr>
          <p:nvPr/>
        </p:nvCxnSpPr>
        <p:spPr>
          <a:xfrm>
            <a:off x="2510901" y="2324100"/>
            <a:ext cx="841899" cy="9525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3" idx="3"/>
            <a:endCxn id="4" idx="1"/>
          </p:cNvCxnSpPr>
          <p:nvPr/>
        </p:nvCxnSpPr>
        <p:spPr>
          <a:xfrm>
            <a:off x="2438400" y="2600325"/>
            <a:ext cx="914400" cy="676275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4" idx="3"/>
            <a:endCxn id="4" idx="1"/>
          </p:cNvCxnSpPr>
          <p:nvPr/>
        </p:nvCxnSpPr>
        <p:spPr>
          <a:xfrm>
            <a:off x="2358501" y="2860739"/>
            <a:ext cx="994299" cy="415861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5" idx="3"/>
            <a:endCxn id="4" idx="1"/>
          </p:cNvCxnSpPr>
          <p:nvPr/>
        </p:nvCxnSpPr>
        <p:spPr>
          <a:xfrm>
            <a:off x="2286000" y="3130027"/>
            <a:ext cx="1066800" cy="146573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17" idx="3"/>
            <a:endCxn id="4" idx="1"/>
          </p:cNvCxnSpPr>
          <p:nvPr/>
        </p:nvCxnSpPr>
        <p:spPr>
          <a:xfrm flipV="1">
            <a:off x="2362200" y="3276600"/>
            <a:ext cx="990600" cy="403936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8" idx="3"/>
            <a:endCxn id="4" idx="1"/>
          </p:cNvCxnSpPr>
          <p:nvPr/>
        </p:nvCxnSpPr>
        <p:spPr>
          <a:xfrm flipV="1">
            <a:off x="2434701" y="3276600"/>
            <a:ext cx="918099" cy="676924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9" idx="3"/>
            <a:endCxn id="4" idx="1"/>
          </p:cNvCxnSpPr>
          <p:nvPr/>
        </p:nvCxnSpPr>
        <p:spPr>
          <a:xfrm flipV="1">
            <a:off x="2514600" y="3276600"/>
            <a:ext cx="838200" cy="946212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0" idx="3"/>
            <a:endCxn id="4" idx="1"/>
          </p:cNvCxnSpPr>
          <p:nvPr/>
        </p:nvCxnSpPr>
        <p:spPr>
          <a:xfrm flipV="1">
            <a:off x="2587101" y="3276600"/>
            <a:ext cx="765699" cy="12192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1" idx="3"/>
            <a:endCxn id="4" idx="1"/>
          </p:cNvCxnSpPr>
          <p:nvPr/>
        </p:nvCxnSpPr>
        <p:spPr>
          <a:xfrm flipV="1">
            <a:off x="2667000" y="3276600"/>
            <a:ext cx="685800" cy="1495425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22" idx="3"/>
            <a:endCxn id="4" idx="1"/>
          </p:cNvCxnSpPr>
          <p:nvPr/>
        </p:nvCxnSpPr>
        <p:spPr>
          <a:xfrm flipV="1">
            <a:off x="2739501" y="3276600"/>
            <a:ext cx="613299" cy="1768413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23" idx="3"/>
            <a:endCxn id="4" idx="1"/>
          </p:cNvCxnSpPr>
          <p:nvPr/>
        </p:nvCxnSpPr>
        <p:spPr>
          <a:xfrm flipV="1">
            <a:off x="2819400" y="3276600"/>
            <a:ext cx="533400" cy="2045934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24" idx="3"/>
            <a:endCxn id="4" idx="1"/>
          </p:cNvCxnSpPr>
          <p:nvPr/>
        </p:nvCxnSpPr>
        <p:spPr>
          <a:xfrm flipV="1">
            <a:off x="2891901" y="3276600"/>
            <a:ext cx="460899" cy="2318922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25" idx="3"/>
            <a:endCxn id="4" idx="1"/>
          </p:cNvCxnSpPr>
          <p:nvPr/>
        </p:nvCxnSpPr>
        <p:spPr>
          <a:xfrm flipV="1">
            <a:off x="2971800" y="3276600"/>
            <a:ext cx="381000" cy="258821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26" idx="3"/>
            <a:endCxn id="4" idx="1"/>
          </p:cNvCxnSpPr>
          <p:nvPr/>
        </p:nvCxnSpPr>
        <p:spPr>
          <a:xfrm flipV="1">
            <a:off x="3044301" y="3276600"/>
            <a:ext cx="308499" cy="2861198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27" idx="1"/>
          </p:cNvCxnSpPr>
          <p:nvPr/>
        </p:nvCxnSpPr>
        <p:spPr>
          <a:xfrm flipH="1">
            <a:off x="5638800" y="419100"/>
            <a:ext cx="384699" cy="28575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28" idx="1"/>
          </p:cNvCxnSpPr>
          <p:nvPr/>
        </p:nvCxnSpPr>
        <p:spPr>
          <a:xfrm flipH="1">
            <a:off x="5638800" y="679514"/>
            <a:ext cx="457200" cy="2597086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29" idx="1"/>
          </p:cNvCxnSpPr>
          <p:nvPr/>
        </p:nvCxnSpPr>
        <p:spPr>
          <a:xfrm flipH="1">
            <a:off x="5638800" y="948802"/>
            <a:ext cx="537099" cy="2327798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30" idx="1"/>
          </p:cNvCxnSpPr>
          <p:nvPr/>
        </p:nvCxnSpPr>
        <p:spPr>
          <a:xfrm flipH="1">
            <a:off x="5638800" y="1221790"/>
            <a:ext cx="609600" cy="205481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1" idx="1"/>
          </p:cNvCxnSpPr>
          <p:nvPr/>
        </p:nvCxnSpPr>
        <p:spPr>
          <a:xfrm flipH="1">
            <a:off x="5638800" y="1508836"/>
            <a:ext cx="689499" cy="1767764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32" idx="1"/>
          </p:cNvCxnSpPr>
          <p:nvPr/>
        </p:nvCxnSpPr>
        <p:spPr>
          <a:xfrm flipH="1">
            <a:off x="5638800" y="1781824"/>
            <a:ext cx="762000" cy="1494776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33" idx="1"/>
          </p:cNvCxnSpPr>
          <p:nvPr/>
        </p:nvCxnSpPr>
        <p:spPr>
          <a:xfrm flipH="1">
            <a:off x="5638800" y="2051112"/>
            <a:ext cx="841899" cy="1225488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34" idx="1"/>
          </p:cNvCxnSpPr>
          <p:nvPr/>
        </p:nvCxnSpPr>
        <p:spPr>
          <a:xfrm flipH="1">
            <a:off x="5638800" y="2324100"/>
            <a:ext cx="914400" cy="9525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35" idx="1"/>
          </p:cNvCxnSpPr>
          <p:nvPr/>
        </p:nvCxnSpPr>
        <p:spPr>
          <a:xfrm flipH="1">
            <a:off x="5638800" y="2600325"/>
            <a:ext cx="994299" cy="676275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36" idx="1"/>
          </p:cNvCxnSpPr>
          <p:nvPr/>
        </p:nvCxnSpPr>
        <p:spPr>
          <a:xfrm flipH="1">
            <a:off x="5638800" y="2860739"/>
            <a:ext cx="1066800" cy="415861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37" idx="1"/>
          </p:cNvCxnSpPr>
          <p:nvPr/>
        </p:nvCxnSpPr>
        <p:spPr>
          <a:xfrm flipH="1">
            <a:off x="5638800" y="3130027"/>
            <a:ext cx="1146699" cy="146573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39" idx="1"/>
          </p:cNvCxnSpPr>
          <p:nvPr/>
        </p:nvCxnSpPr>
        <p:spPr>
          <a:xfrm flipH="1" flipV="1">
            <a:off x="5638800" y="3276600"/>
            <a:ext cx="1070499" cy="403936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40" idx="1"/>
          </p:cNvCxnSpPr>
          <p:nvPr/>
        </p:nvCxnSpPr>
        <p:spPr>
          <a:xfrm flipH="1" flipV="1">
            <a:off x="5638800" y="3276600"/>
            <a:ext cx="990600" cy="676924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1" idx="1"/>
          </p:cNvCxnSpPr>
          <p:nvPr/>
        </p:nvCxnSpPr>
        <p:spPr>
          <a:xfrm flipH="1" flipV="1">
            <a:off x="5638800" y="3276600"/>
            <a:ext cx="918099" cy="946212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42" idx="1"/>
          </p:cNvCxnSpPr>
          <p:nvPr/>
        </p:nvCxnSpPr>
        <p:spPr>
          <a:xfrm flipH="1" flipV="1">
            <a:off x="5638800" y="3276600"/>
            <a:ext cx="838200" cy="12192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43" idx="1"/>
          </p:cNvCxnSpPr>
          <p:nvPr/>
        </p:nvCxnSpPr>
        <p:spPr>
          <a:xfrm flipH="1" flipV="1">
            <a:off x="5638800" y="3276600"/>
            <a:ext cx="765699" cy="1495425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44" idx="1"/>
          </p:cNvCxnSpPr>
          <p:nvPr/>
        </p:nvCxnSpPr>
        <p:spPr>
          <a:xfrm flipH="1" flipV="1">
            <a:off x="5638800" y="3276600"/>
            <a:ext cx="685800" cy="1768413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45" idx="1"/>
          </p:cNvCxnSpPr>
          <p:nvPr/>
        </p:nvCxnSpPr>
        <p:spPr>
          <a:xfrm flipH="1" flipV="1">
            <a:off x="5638800" y="3276600"/>
            <a:ext cx="613299" cy="2045934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46" idx="1"/>
          </p:cNvCxnSpPr>
          <p:nvPr/>
        </p:nvCxnSpPr>
        <p:spPr>
          <a:xfrm flipH="1" flipV="1">
            <a:off x="5638800" y="3276600"/>
            <a:ext cx="533400" cy="2318922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47" idx="1"/>
          </p:cNvCxnSpPr>
          <p:nvPr/>
        </p:nvCxnSpPr>
        <p:spPr>
          <a:xfrm flipH="1" flipV="1">
            <a:off x="5638800" y="3276600"/>
            <a:ext cx="460899" cy="258821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48" idx="1"/>
          </p:cNvCxnSpPr>
          <p:nvPr/>
        </p:nvCxnSpPr>
        <p:spPr>
          <a:xfrm flipH="1" flipV="1">
            <a:off x="5638800" y="3276600"/>
            <a:ext cx="381000" cy="2861198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3276600" y="3048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UNEVOC Network structure before </a:t>
            </a:r>
            <a:r>
              <a:rPr lang="en-US" sz="2400" b="1" dirty="0" err="1" smtClean="0"/>
              <a:t>regionalisation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9838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ounded Rectangle 98"/>
          <p:cNvSpPr/>
          <p:nvPr/>
        </p:nvSpPr>
        <p:spPr>
          <a:xfrm>
            <a:off x="2209800" y="5257800"/>
            <a:ext cx="3358184" cy="119975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Latin America and the Caribbean Region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2590801" y="3987089"/>
            <a:ext cx="3358182" cy="11945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Europe, CIS and North America Region</a:t>
            </a:r>
            <a:br>
              <a:rPr lang="en-US" sz="1200" b="1" dirty="0" smtClean="0"/>
            </a:br>
            <a:endParaRPr lang="en-US" sz="1200" b="1" dirty="0" smtClean="0"/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</p:txBody>
      </p:sp>
      <p:sp>
        <p:nvSpPr>
          <p:cNvPr id="91" name="Rounded Rectangle 90"/>
          <p:cNvSpPr/>
          <p:nvPr/>
        </p:nvSpPr>
        <p:spPr>
          <a:xfrm>
            <a:off x="2971799" y="2691689"/>
            <a:ext cx="3358183" cy="119451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Asia Pacific Region</a:t>
            </a:r>
            <a:br>
              <a:rPr lang="en-US" sz="1200" b="1" dirty="0" smtClean="0"/>
            </a:br>
            <a:endParaRPr lang="en-US" sz="1200" b="1" dirty="0" smtClean="0"/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</p:txBody>
      </p:sp>
      <p:sp>
        <p:nvSpPr>
          <p:cNvPr id="93" name="Rounded Rectangle 92"/>
          <p:cNvSpPr/>
          <p:nvPr/>
        </p:nvSpPr>
        <p:spPr>
          <a:xfrm>
            <a:off x="2590799" y="1371600"/>
            <a:ext cx="3358184" cy="119451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Arab States Region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2602104"/>
            <a:ext cx="1600200" cy="1436496"/>
          </a:xfrm>
          <a:prstGeom prst="roundRect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UNESCO-UNEVOC International Centre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2830497" y="1748809"/>
            <a:ext cx="2677231" cy="228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Mashreq States Cluster</a:t>
            </a:r>
            <a:endParaRPr lang="en-US" sz="1200" dirty="0"/>
          </a:p>
        </p:txBody>
      </p:sp>
      <p:sp>
        <p:nvSpPr>
          <p:cNvPr id="35" name="Rounded Rectangle 34"/>
          <p:cNvSpPr/>
          <p:nvPr/>
        </p:nvSpPr>
        <p:spPr>
          <a:xfrm>
            <a:off x="2830497" y="2028825"/>
            <a:ext cx="2677231" cy="228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Northern Africa/Arab States Cluster</a:t>
            </a:r>
            <a:endParaRPr lang="en-US" sz="1200" dirty="0"/>
          </a:p>
        </p:txBody>
      </p:sp>
      <p:sp>
        <p:nvSpPr>
          <p:cNvPr id="36" name="Rounded Rectangle 35"/>
          <p:cNvSpPr/>
          <p:nvPr/>
        </p:nvSpPr>
        <p:spPr>
          <a:xfrm>
            <a:off x="3211496" y="2971800"/>
            <a:ext cx="2677231" cy="228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Eastern and South Eastern Asia Cluster</a:t>
            </a:r>
            <a:endParaRPr lang="en-US" sz="1200" dirty="0"/>
          </a:p>
        </p:txBody>
      </p:sp>
      <p:sp>
        <p:nvSpPr>
          <p:cNvPr id="39" name="Rounded Rectangle 38"/>
          <p:cNvSpPr/>
          <p:nvPr/>
        </p:nvSpPr>
        <p:spPr>
          <a:xfrm>
            <a:off x="3211496" y="3244786"/>
            <a:ext cx="2677231" cy="228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Pacific Islands Cluster</a:t>
            </a:r>
            <a:endParaRPr lang="en-US" sz="1200" dirty="0"/>
          </a:p>
        </p:txBody>
      </p:sp>
      <p:sp>
        <p:nvSpPr>
          <p:cNvPr id="40" name="Rounded Rectangle 39"/>
          <p:cNvSpPr/>
          <p:nvPr/>
        </p:nvSpPr>
        <p:spPr>
          <a:xfrm>
            <a:off x="3211496" y="3517774"/>
            <a:ext cx="2677231" cy="228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South Asia Cluster</a:t>
            </a:r>
            <a:endParaRPr lang="en-US" sz="1200" dirty="0"/>
          </a:p>
        </p:txBody>
      </p:sp>
      <p:sp>
        <p:nvSpPr>
          <p:cNvPr id="41" name="Rounded Rectangle 40"/>
          <p:cNvSpPr/>
          <p:nvPr/>
        </p:nvSpPr>
        <p:spPr>
          <a:xfrm>
            <a:off x="2830497" y="4271477"/>
            <a:ext cx="267723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CIS Cluster</a:t>
            </a:r>
            <a:endParaRPr lang="en-US" sz="1200" dirty="0"/>
          </a:p>
        </p:txBody>
      </p:sp>
      <p:sp>
        <p:nvSpPr>
          <p:cNvPr id="42" name="Rounded Rectangle 41"/>
          <p:cNvSpPr/>
          <p:nvPr/>
        </p:nvSpPr>
        <p:spPr>
          <a:xfrm>
            <a:off x="2830497" y="4544465"/>
            <a:ext cx="267723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Europe Cluster</a:t>
            </a:r>
            <a:endParaRPr lang="en-US" sz="1200" dirty="0"/>
          </a:p>
        </p:txBody>
      </p:sp>
      <p:sp>
        <p:nvSpPr>
          <p:cNvPr id="43" name="Rounded Rectangle 42"/>
          <p:cNvSpPr/>
          <p:nvPr/>
        </p:nvSpPr>
        <p:spPr>
          <a:xfrm>
            <a:off x="2837895" y="4820690"/>
            <a:ext cx="267723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North America Cluster</a:t>
            </a:r>
            <a:endParaRPr lang="en-US" sz="1200" dirty="0"/>
          </a:p>
        </p:txBody>
      </p:sp>
      <p:sp>
        <p:nvSpPr>
          <p:cNvPr id="44" name="Rounded Rectangle 43"/>
          <p:cNvSpPr/>
          <p:nvPr/>
        </p:nvSpPr>
        <p:spPr>
          <a:xfrm>
            <a:off x="2449498" y="5715000"/>
            <a:ext cx="2677231" cy="228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Caribbean Cluster</a:t>
            </a:r>
            <a:endParaRPr lang="en-US" sz="1200" dirty="0"/>
          </a:p>
        </p:txBody>
      </p:sp>
      <p:sp>
        <p:nvSpPr>
          <p:cNvPr id="45" name="Rounded Rectangle 44"/>
          <p:cNvSpPr/>
          <p:nvPr/>
        </p:nvSpPr>
        <p:spPr>
          <a:xfrm>
            <a:off x="2449498" y="5974833"/>
            <a:ext cx="2677231" cy="228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Central and Latin America Cluster</a:t>
            </a:r>
            <a:endParaRPr lang="en-US" sz="1200" dirty="0"/>
          </a:p>
        </p:txBody>
      </p:sp>
      <p:sp>
        <p:nvSpPr>
          <p:cNvPr id="97" name="Rounded Rectangle 96"/>
          <p:cNvSpPr/>
          <p:nvPr/>
        </p:nvSpPr>
        <p:spPr>
          <a:xfrm>
            <a:off x="2209799" y="76200"/>
            <a:ext cx="3358183" cy="119451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Africa Region</a:t>
            </a:r>
            <a:br>
              <a:rPr lang="en-US" sz="1200" b="1" dirty="0" smtClean="0"/>
            </a:br>
            <a:endParaRPr lang="en-US" sz="1200" b="1" dirty="0" smtClean="0"/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</p:txBody>
      </p:sp>
      <p:cxnSp>
        <p:nvCxnSpPr>
          <p:cNvPr id="3" name="Straight Connector 2"/>
          <p:cNvCxnSpPr>
            <a:stCxn id="4" idx="3"/>
            <a:endCxn id="97" idx="1"/>
          </p:cNvCxnSpPr>
          <p:nvPr/>
        </p:nvCxnSpPr>
        <p:spPr>
          <a:xfrm flipV="1">
            <a:off x="1828800" y="673456"/>
            <a:ext cx="380999" cy="264689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" idx="3"/>
            <a:endCxn id="93" idx="1"/>
          </p:cNvCxnSpPr>
          <p:nvPr/>
        </p:nvCxnSpPr>
        <p:spPr>
          <a:xfrm flipV="1">
            <a:off x="1828800" y="1968856"/>
            <a:ext cx="761999" cy="135149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" idx="3"/>
            <a:endCxn id="91" idx="1"/>
          </p:cNvCxnSpPr>
          <p:nvPr/>
        </p:nvCxnSpPr>
        <p:spPr>
          <a:xfrm flipV="1">
            <a:off x="1828800" y="3288945"/>
            <a:ext cx="1142999" cy="3140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" idx="3"/>
            <a:endCxn id="95" idx="1"/>
          </p:cNvCxnSpPr>
          <p:nvPr/>
        </p:nvCxnSpPr>
        <p:spPr>
          <a:xfrm>
            <a:off x="1828800" y="3320352"/>
            <a:ext cx="762001" cy="126399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" idx="3"/>
            <a:endCxn id="99" idx="1"/>
          </p:cNvCxnSpPr>
          <p:nvPr/>
        </p:nvCxnSpPr>
        <p:spPr>
          <a:xfrm>
            <a:off x="1828800" y="3320352"/>
            <a:ext cx="381000" cy="253732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445797" y="381000"/>
            <a:ext cx="2677231" cy="228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Central and Eastern Africa Cluster</a:t>
            </a:r>
            <a:endParaRPr lang="en-US" sz="1200" dirty="0"/>
          </a:p>
        </p:txBody>
      </p:sp>
      <p:sp>
        <p:nvSpPr>
          <p:cNvPr id="32" name="Rounded Rectangle 31"/>
          <p:cNvSpPr/>
          <p:nvPr/>
        </p:nvSpPr>
        <p:spPr>
          <a:xfrm>
            <a:off x="2445797" y="644463"/>
            <a:ext cx="2677231" cy="228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Southern Africa Cluster</a:t>
            </a:r>
            <a:endParaRPr lang="en-US" sz="1200" dirty="0"/>
          </a:p>
        </p:txBody>
      </p:sp>
      <p:sp>
        <p:nvSpPr>
          <p:cNvPr id="33" name="Rounded Rectangle 32"/>
          <p:cNvSpPr/>
          <p:nvPr/>
        </p:nvSpPr>
        <p:spPr>
          <a:xfrm>
            <a:off x="2449496" y="913751"/>
            <a:ext cx="2677231" cy="228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Western Africa Cluster</a:t>
            </a:r>
            <a:endParaRPr lang="en-US" sz="1200" dirty="0"/>
          </a:p>
        </p:txBody>
      </p:sp>
      <p:sp>
        <p:nvSpPr>
          <p:cNvPr id="273" name="Rounded Rectangle 272"/>
          <p:cNvSpPr/>
          <p:nvPr/>
        </p:nvSpPr>
        <p:spPr>
          <a:xfrm>
            <a:off x="6697549" y="609600"/>
            <a:ext cx="1523720" cy="2082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UNEVOC Centre</a:t>
            </a:r>
            <a:endParaRPr lang="en-US" sz="1000" dirty="0"/>
          </a:p>
        </p:txBody>
      </p:sp>
      <p:sp>
        <p:nvSpPr>
          <p:cNvPr id="274" name="Rounded Rectangle 273"/>
          <p:cNvSpPr/>
          <p:nvPr/>
        </p:nvSpPr>
        <p:spPr>
          <a:xfrm>
            <a:off x="6763592" y="846820"/>
            <a:ext cx="1523720" cy="2082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UNEVOC Centre</a:t>
            </a:r>
            <a:endParaRPr lang="en-US" sz="1000" dirty="0"/>
          </a:p>
        </p:txBody>
      </p:sp>
      <p:sp>
        <p:nvSpPr>
          <p:cNvPr id="275" name="Rounded Rectangle 274"/>
          <p:cNvSpPr/>
          <p:nvPr/>
        </p:nvSpPr>
        <p:spPr>
          <a:xfrm>
            <a:off x="6836375" y="1092124"/>
            <a:ext cx="1523720" cy="2082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UNEVOC Centre</a:t>
            </a:r>
            <a:endParaRPr lang="en-US" sz="1000" dirty="0"/>
          </a:p>
        </p:txBody>
      </p:sp>
      <p:sp>
        <p:nvSpPr>
          <p:cNvPr id="276" name="Rounded Rectangle 275"/>
          <p:cNvSpPr/>
          <p:nvPr/>
        </p:nvSpPr>
        <p:spPr>
          <a:xfrm>
            <a:off x="6902418" y="1340798"/>
            <a:ext cx="1523720" cy="2082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UNEVOC Centre</a:t>
            </a:r>
            <a:endParaRPr lang="en-US" sz="1000" dirty="0"/>
          </a:p>
        </p:txBody>
      </p:sp>
      <p:sp>
        <p:nvSpPr>
          <p:cNvPr id="277" name="Rounded Rectangle 276"/>
          <p:cNvSpPr/>
          <p:nvPr/>
        </p:nvSpPr>
        <p:spPr>
          <a:xfrm>
            <a:off x="6975201" y="1602278"/>
            <a:ext cx="1523720" cy="2082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UNEVOC Centre</a:t>
            </a:r>
            <a:endParaRPr lang="en-US" sz="1000" dirty="0"/>
          </a:p>
        </p:txBody>
      </p:sp>
      <p:sp>
        <p:nvSpPr>
          <p:cNvPr id="278" name="Rounded Rectangle 277"/>
          <p:cNvSpPr/>
          <p:nvPr/>
        </p:nvSpPr>
        <p:spPr>
          <a:xfrm>
            <a:off x="7041245" y="1850952"/>
            <a:ext cx="1523720" cy="2082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UNEVOC Centre</a:t>
            </a:r>
            <a:endParaRPr lang="en-US" sz="1000" dirty="0"/>
          </a:p>
        </p:txBody>
      </p:sp>
      <p:sp>
        <p:nvSpPr>
          <p:cNvPr id="279" name="Rounded Rectangle 278"/>
          <p:cNvSpPr/>
          <p:nvPr/>
        </p:nvSpPr>
        <p:spPr>
          <a:xfrm>
            <a:off x="7114027" y="2096255"/>
            <a:ext cx="1523720" cy="2082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UNEVOC Centre</a:t>
            </a:r>
            <a:endParaRPr lang="en-US" sz="1000" dirty="0"/>
          </a:p>
        </p:txBody>
      </p:sp>
      <p:sp>
        <p:nvSpPr>
          <p:cNvPr id="280" name="Rounded Rectangle 279"/>
          <p:cNvSpPr/>
          <p:nvPr/>
        </p:nvSpPr>
        <p:spPr>
          <a:xfrm>
            <a:off x="7180071" y="2344929"/>
            <a:ext cx="1523720" cy="2082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UNEVOC Centre</a:t>
            </a:r>
            <a:endParaRPr lang="en-US" sz="1000" dirty="0"/>
          </a:p>
        </p:txBody>
      </p:sp>
      <p:sp>
        <p:nvSpPr>
          <p:cNvPr id="281" name="Rounded Rectangle 280"/>
          <p:cNvSpPr/>
          <p:nvPr/>
        </p:nvSpPr>
        <p:spPr>
          <a:xfrm>
            <a:off x="7252854" y="2596552"/>
            <a:ext cx="1523720" cy="2082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UNEVOC Centre</a:t>
            </a:r>
            <a:endParaRPr lang="en-US" sz="1000" dirty="0"/>
          </a:p>
        </p:txBody>
      </p:sp>
      <p:sp>
        <p:nvSpPr>
          <p:cNvPr id="282" name="Rounded Rectangle 281"/>
          <p:cNvSpPr/>
          <p:nvPr/>
        </p:nvSpPr>
        <p:spPr>
          <a:xfrm>
            <a:off x="7318897" y="2833772"/>
            <a:ext cx="1523720" cy="2082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UNEVOC Centre</a:t>
            </a:r>
            <a:endParaRPr lang="en-US" sz="1000" dirty="0"/>
          </a:p>
        </p:txBody>
      </p:sp>
      <p:sp>
        <p:nvSpPr>
          <p:cNvPr id="283" name="Rounded Rectangle 282"/>
          <p:cNvSpPr/>
          <p:nvPr/>
        </p:nvSpPr>
        <p:spPr>
          <a:xfrm>
            <a:off x="7391680" y="3079076"/>
            <a:ext cx="1523720" cy="2082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UNEVOC Centre</a:t>
            </a:r>
            <a:endParaRPr lang="en-US" sz="1000" dirty="0"/>
          </a:p>
        </p:txBody>
      </p:sp>
      <p:sp>
        <p:nvSpPr>
          <p:cNvPr id="284" name="Rounded Rectangle 283"/>
          <p:cNvSpPr/>
          <p:nvPr/>
        </p:nvSpPr>
        <p:spPr>
          <a:xfrm>
            <a:off x="7388311" y="3327750"/>
            <a:ext cx="1523720" cy="2082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UNEVOC Centre</a:t>
            </a:r>
            <a:endParaRPr lang="en-US" sz="1000" dirty="0"/>
          </a:p>
        </p:txBody>
      </p:sp>
      <p:sp>
        <p:nvSpPr>
          <p:cNvPr id="285" name="Rounded Rectangle 284"/>
          <p:cNvSpPr/>
          <p:nvPr/>
        </p:nvSpPr>
        <p:spPr>
          <a:xfrm>
            <a:off x="7322267" y="3580553"/>
            <a:ext cx="1523720" cy="2082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UNEVOC Centre</a:t>
            </a:r>
            <a:endParaRPr lang="en-US" sz="1000" dirty="0"/>
          </a:p>
        </p:txBody>
      </p:sp>
      <p:sp>
        <p:nvSpPr>
          <p:cNvPr id="286" name="Rounded Rectangle 285"/>
          <p:cNvSpPr/>
          <p:nvPr/>
        </p:nvSpPr>
        <p:spPr>
          <a:xfrm>
            <a:off x="7249484" y="3829227"/>
            <a:ext cx="1523720" cy="2082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UNEVOC Centre</a:t>
            </a:r>
            <a:endParaRPr lang="en-US" sz="1000" dirty="0"/>
          </a:p>
        </p:txBody>
      </p:sp>
      <p:sp>
        <p:nvSpPr>
          <p:cNvPr id="287" name="Rounded Rectangle 286"/>
          <p:cNvSpPr/>
          <p:nvPr/>
        </p:nvSpPr>
        <p:spPr>
          <a:xfrm>
            <a:off x="7183441" y="4074531"/>
            <a:ext cx="1523720" cy="208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UNEVOC Centre</a:t>
            </a:r>
            <a:endParaRPr lang="en-US" sz="1000" dirty="0"/>
          </a:p>
        </p:txBody>
      </p:sp>
      <p:sp>
        <p:nvSpPr>
          <p:cNvPr id="288" name="Rounded Rectangle 287"/>
          <p:cNvSpPr/>
          <p:nvPr/>
        </p:nvSpPr>
        <p:spPr>
          <a:xfrm>
            <a:off x="7110658" y="4323205"/>
            <a:ext cx="1523720" cy="208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UNEVOC Centre</a:t>
            </a:r>
            <a:endParaRPr lang="en-US" sz="1000" dirty="0"/>
          </a:p>
        </p:txBody>
      </p:sp>
      <p:sp>
        <p:nvSpPr>
          <p:cNvPr id="289" name="Rounded Rectangle 288"/>
          <p:cNvSpPr/>
          <p:nvPr/>
        </p:nvSpPr>
        <p:spPr>
          <a:xfrm>
            <a:off x="7044614" y="4574827"/>
            <a:ext cx="1523720" cy="208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UNEVOC Centre</a:t>
            </a:r>
            <a:endParaRPr lang="en-US" sz="1000" dirty="0"/>
          </a:p>
        </p:txBody>
      </p:sp>
      <p:sp>
        <p:nvSpPr>
          <p:cNvPr id="290" name="Rounded Rectangle 289"/>
          <p:cNvSpPr/>
          <p:nvPr/>
        </p:nvSpPr>
        <p:spPr>
          <a:xfrm>
            <a:off x="6971832" y="4823501"/>
            <a:ext cx="1523720" cy="208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UNEVOC Centre</a:t>
            </a:r>
            <a:endParaRPr lang="en-US" sz="1000" dirty="0"/>
          </a:p>
        </p:txBody>
      </p:sp>
      <p:sp>
        <p:nvSpPr>
          <p:cNvPr id="291" name="Rounded Rectangle 290"/>
          <p:cNvSpPr/>
          <p:nvPr/>
        </p:nvSpPr>
        <p:spPr>
          <a:xfrm>
            <a:off x="6905788" y="5076305"/>
            <a:ext cx="1523720" cy="208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UNEVOC Centre</a:t>
            </a:r>
            <a:endParaRPr lang="en-US" sz="1000" dirty="0"/>
          </a:p>
        </p:txBody>
      </p:sp>
      <p:sp>
        <p:nvSpPr>
          <p:cNvPr id="292" name="Rounded Rectangle 291"/>
          <p:cNvSpPr/>
          <p:nvPr/>
        </p:nvSpPr>
        <p:spPr>
          <a:xfrm>
            <a:off x="6833005" y="5324979"/>
            <a:ext cx="1523720" cy="208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UNEVOC Centre</a:t>
            </a:r>
            <a:endParaRPr lang="en-US" sz="1000" dirty="0"/>
          </a:p>
        </p:txBody>
      </p:sp>
      <p:sp>
        <p:nvSpPr>
          <p:cNvPr id="293" name="Rounded Rectangle 292"/>
          <p:cNvSpPr/>
          <p:nvPr/>
        </p:nvSpPr>
        <p:spPr>
          <a:xfrm>
            <a:off x="6766962" y="5570282"/>
            <a:ext cx="1523720" cy="2082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UNEVOC Centre</a:t>
            </a:r>
            <a:endParaRPr lang="en-US" sz="1000" dirty="0"/>
          </a:p>
        </p:txBody>
      </p:sp>
      <p:sp>
        <p:nvSpPr>
          <p:cNvPr id="294" name="Rounded Rectangle 293"/>
          <p:cNvSpPr/>
          <p:nvPr/>
        </p:nvSpPr>
        <p:spPr>
          <a:xfrm>
            <a:off x="6694179" y="5818956"/>
            <a:ext cx="1523720" cy="2082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UNEVOC Centre</a:t>
            </a:r>
            <a:endParaRPr lang="en-US" sz="1000" dirty="0"/>
          </a:p>
        </p:txBody>
      </p:sp>
      <p:sp>
        <p:nvSpPr>
          <p:cNvPr id="319" name="Rounded Rectangle 318"/>
          <p:cNvSpPr/>
          <p:nvPr/>
        </p:nvSpPr>
        <p:spPr>
          <a:xfrm>
            <a:off x="6579879" y="123825"/>
            <a:ext cx="1523720" cy="2082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UNEVOC Centre</a:t>
            </a:r>
            <a:endParaRPr lang="en-US" sz="1000" dirty="0"/>
          </a:p>
        </p:txBody>
      </p:sp>
      <p:sp>
        <p:nvSpPr>
          <p:cNvPr id="320" name="Rounded Rectangle 319"/>
          <p:cNvSpPr/>
          <p:nvPr/>
        </p:nvSpPr>
        <p:spPr>
          <a:xfrm>
            <a:off x="6645922" y="361045"/>
            <a:ext cx="1523720" cy="2082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UNEVOC Centre</a:t>
            </a:r>
            <a:endParaRPr lang="en-US" sz="1000" dirty="0"/>
          </a:p>
        </p:txBody>
      </p:sp>
      <p:sp>
        <p:nvSpPr>
          <p:cNvPr id="323" name="Rounded Rectangle 322"/>
          <p:cNvSpPr/>
          <p:nvPr/>
        </p:nvSpPr>
        <p:spPr>
          <a:xfrm>
            <a:off x="6633612" y="6058186"/>
            <a:ext cx="1523720" cy="2082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UNEVOC Centre</a:t>
            </a:r>
            <a:endParaRPr lang="en-US" sz="1000" dirty="0"/>
          </a:p>
        </p:txBody>
      </p:sp>
      <p:sp>
        <p:nvSpPr>
          <p:cNvPr id="324" name="Rounded Rectangle 323"/>
          <p:cNvSpPr/>
          <p:nvPr/>
        </p:nvSpPr>
        <p:spPr>
          <a:xfrm>
            <a:off x="6560829" y="6306860"/>
            <a:ext cx="1523720" cy="2082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UNEVOC Centre</a:t>
            </a:r>
            <a:endParaRPr lang="en-US" sz="1000" dirty="0"/>
          </a:p>
        </p:txBody>
      </p:sp>
      <p:cxnSp>
        <p:nvCxnSpPr>
          <p:cNvPr id="326" name="Straight Connector 325"/>
          <p:cNvCxnSpPr>
            <a:stCxn id="319" idx="1"/>
            <a:endCxn id="31" idx="3"/>
          </p:cNvCxnSpPr>
          <p:nvPr/>
        </p:nvCxnSpPr>
        <p:spPr>
          <a:xfrm flipH="1">
            <a:off x="5123028" y="227945"/>
            <a:ext cx="1456851" cy="26735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stCxn id="320" idx="1"/>
            <a:endCxn id="31" idx="3"/>
          </p:cNvCxnSpPr>
          <p:nvPr/>
        </p:nvCxnSpPr>
        <p:spPr>
          <a:xfrm flipH="1">
            <a:off x="5123028" y="465165"/>
            <a:ext cx="1522894" cy="301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stCxn id="273" idx="1"/>
            <a:endCxn id="32" idx="3"/>
          </p:cNvCxnSpPr>
          <p:nvPr/>
        </p:nvCxnSpPr>
        <p:spPr>
          <a:xfrm flipH="1">
            <a:off x="5123028" y="713720"/>
            <a:ext cx="1574521" cy="4504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>
            <a:stCxn id="274" idx="1"/>
            <a:endCxn id="32" idx="3"/>
          </p:cNvCxnSpPr>
          <p:nvPr/>
        </p:nvCxnSpPr>
        <p:spPr>
          <a:xfrm flipH="1" flipV="1">
            <a:off x="5123028" y="758763"/>
            <a:ext cx="1640564" cy="19217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4" name="Straight Arrow Connector 333"/>
          <p:cNvCxnSpPr>
            <a:stCxn id="275" idx="1"/>
            <a:endCxn id="33" idx="3"/>
          </p:cNvCxnSpPr>
          <p:nvPr/>
        </p:nvCxnSpPr>
        <p:spPr>
          <a:xfrm flipH="1" flipV="1">
            <a:off x="5126727" y="1028051"/>
            <a:ext cx="1709648" cy="16819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6" name="Straight Arrow Connector 335"/>
          <p:cNvCxnSpPr>
            <a:stCxn id="276" idx="1"/>
          </p:cNvCxnSpPr>
          <p:nvPr/>
        </p:nvCxnSpPr>
        <p:spPr>
          <a:xfrm flipH="1" flipV="1">
            <a:off x="5185301" y="1028051"/>
            <a:ext cx="1717117" cy="416867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8" name="Straight Arrow Connector 337"/>
          <p:cNvCxnSpPr>
            <a:stCxn id="277" idx="1"/>
            <a:endCxn id="34" idx="3"/>
          </p:cNvCxnSpPr>
          <p:nvPr/>
        </p:nvCxnSpPr>
        <p:spPr>
          <a:xfrm flipH="1">
            <a:off x="5507728" y="1706398"/>
            <a:ext cx="1467473" cy="15671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>
            <a:stCxn id="278" idx="1"/>
          </p:cNvCxnSpPr>
          <p:nvPr/>
        </p:nvCxnSpPr>
        <p:spPr>
          <a:xfrm flipH="1" flipV="1">
            <a:off x="5573698" y="1863109"/>
            <a:ext cx="1467547" cy="9196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2" name="Straight Arrow Connector 341"/>
          <p:cNvCxnSpPr>
            <a:stCxn id="279" idx="1"/>
            <a:endCxn id="35" idx="3"/>
          </p:cNvCxnSpPr>
          <p:nvPr/>
        </p:nvCxnSpPr>
        <p:spPr>
          <a:xfrm flipH="1" flipV="1">
            <a:off x="5507728" y="2143125"/>
            <a:ext cx="1606299" cy="5725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>
            <a:stCxn id="280" idx="1"/>
            <a:endCxn id="35" idx="3"/>
          </p:cNvCxnSpPr>
          <p:nvPr/>
        </p:nvCxnSpPr>
        <p:spPr>
          <a:xfrm flipH="1" flipV="1">
            <a:off x="5507728" y="2143125"/>
            <a:ext cx="1672343" cy="305924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>
            <a:stCxn id="281" idx="1"/>
            <a:endCxn id="36" idx="3"/>
          </p:cNvCxnSpPr>
          <p:nvPr/>
        </p:nvCxnSpPr>
        <p:spPr>
          <a:xfrm flipH="1">
            <a:off x="5888727" y="2700672"/>
            <a:ext cx="1364127" cy="38542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8" name="Straight Arrow Connector 347"/>
          <p:cNvCxnSpPr>
            <a:stCxn id="282" idx="1"/>
            <a:endCxn id="36" idx="3"/>
          </p:cNvCxnSpPr>
          <p:nvPr/>
        </p:nvCxnSpPr>
        <p:spPr>
          <a:xfrm flipH="1">
            <a:off x="5888727" y="2937892"/>
            <a:ext cx="1430170" cy="14820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0" name="Straight Arrow Connector 349"/>
          <p:cNvCxnSpPr>
            <a:stCxn id="283" idx="1"/>
            <a:endCxn id="39" idx="3"/>
          </p:cNvCxnSpPr>
          <p:nvPr/>
        </p:nvCxnSpPr>
        <p:spPr>
          <a:xfrm flipH="1">
            <a:off x="5888727" y="3183196"/>
            <a:ext cx="1502953" cy="17589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2" name="Straight Arrow Connector 351"/>
          <p:cNvCxnSpPr>
            <a:stCxn id="284" idx="1"/>
            <a:endCxn id="39" idx="3"/>
          </p:cNvCxnSpPr>
          <p:nvPr/>
        </p:nvCxnSpPr>
        <p:spPr>
          <a:xfrm flipH="1" flipV="1">
            <a:off x="5888727" y="3359086"/>
            <a:ext cx="1499584" cy="72784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4" name="Straight Arrow Connector 353"/>
          <p:cNvCxnSpPr>
            <a:stCxn id="285" idx="1"/>
            <a:endCxn id="40" idx="3"/>
          </p:cNvCxnSpPr>
          <p:nvPr/>
        </p:nvCxnSpPr>
        <p:spPr>
          <a:xfrm flipH="1" flipV="1">
            <a:off x="5888727" y="3632074"/>
            <a:ext cx="1433540" cy="5259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6" name="Straight Arrow Connector 355"/>
          <p:cNvCxnSpPr>
            <a:stCxn id="286" idx="1"/>
            <a:endCxn id="40" idx="3"/>
          </p:cNvCxnSpPr>
          <p:nvPr/>
        </p:nvCxnSpPr>
        <p:spPr>
          <a:xfrm flipH="1" flipV="1">
            <a:off x="5888727" y="3632074"/>
            <a:ext cx="1360757" cy="30127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8" name="Straight Arrow Connector 357"/>
          <p:cNvCxnSpPr>
            <a:stCxn id="287" idx="1"/>
            <a:endCxn id="41" idx="3"/>
          </p:cNvCxnSpPr>
          <p:nvPr/>
        </p:nvCxnSpPr>
        <p:spPr>
          <a:xfrm flipH="1">
            <a:off x="5507728" y="4178651"/>
            <a:ext cx="1675713" cy="20712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0" name="Straight Arrow Connector 359"/>
          <p:cNvCxnSpPr>
            <a:stCxn id="288" idx="1"/>
            <a:endCxn id="41" idx="3"/>
          </p:cNvCxnSpPr>
          <p:nvPr/>
        </p:nvCxnSpPr>
        <p:spPr>
          <a:xfrm flipH="1" flipV="1">
            <a:off x="5507728" y="4385777"/>
            <a:ext cx="1602930" cy="4154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2" name="Straight Arrow Connector 361"/>
          <p:cNvCxnSpPr>
            <a:stCxn id="289" idx="1"/>
            <a:endCxn id="42" idx="3"/>
          </p:cNvCxnSpPr>
          <p:nvPr/>
        </p:nvCxnSpPr>
        <p:spPr>
          <a:xfrm flipH="1" flipV="1">
            <a:off x="5507728" y="4658765"/>
            <a:ext cx="1536886" cy="2018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4" name="Straight Arrow Connector 363"/>
          <p:cNvCxnSpPr>
            <a:stCxn id="290" idx="1"/>
            <a:endCxn id="42" idx="3"/>
          </p:cNvCxnSpPr>
          <p:nvPr/>
        </p:nvCxnSpPr>
        <p:spPr>
          <a:xfrm flipH="1" flipV="1">
            <a:off x="5507728" y="4658765"/>
            <a:ext cx="1464104" cy="26885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6" name="Straight Arrow Connector 365"/>
          <p:cNvCxnSpPr>
            <a:stCxn id="291" idx="1"/>
            <a:endCxn id="43" idx="3"/>
          </p:cNvCxnSpPr>
          <p:nvPr/>
        </p:nvCxnSpPr>
        <p:spPr>
          <a:xfrm flipH="1" flipV="1">
            <a:off x="5515126" y="4934990"/>
            <a:ext cx="1390662" cy="24543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8" name="Straight Arrow Connector 367"/>
          <p:cNvCxnSpPr>
            <a:stCxn id="292" idx="1"/>
            <a:endCxn id="43" idx="3"/>
          </p:cNvCxnSpPr>
          <p:nvPr/>
        </p:nvCxnSpPr>
        <p:spPr>
          <a:xfrm flipH="1" flipV="1">
            <a:off x="5515126" y="4934990"/>
            <a:ext cx="1317879" cy="49410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0" name="Straight Arrow Connector 369"/>
          <p:cNvCxnSpPr>
            <a:stCxn id="293" idx="1"/>
            <a:endCxn id="44" idx="3"/>
          </p:cNvCxnSpPr>
          <p:nvPr/>
        </p:nvCxnSpPr>
        <p:spPr>
          <a:xfrm flipH="1">
            <a:off x="5126729" y="5674402"/>
            <a:ext cx="1640233" cy="15489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2" name="Straight Arrow Connector 371"/>
          <p:cNvCxnSpPr>
            <a:stCxn id="294" idx="1"/>
            <a:endCxn id="44" idx="3"/>
          </p:cNvCxnSpPr>
          <p:nvPr/>
        </p:nvCxnSpPr>
        <p:spPr>
          <a:xfrm flipH="1" flipV="1">
            <a:off x="5126729" y="5829300"/>
            <a:ext cx="1567450" cy="9377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4" name="Straight Arrow Connector 373"/>
          <p:cNvCxnSpPr>
            <a:stCxn id="323" idx="1"/>
            <a:endCxn id="45" idx="3"/>
          </p:cNvCxnSpPr>
          <p:nvPr/>
        </p:nvCxnSpPr>
        <p:spPr>
          <a:xfrm flipH="1" flipV="1">
            <a:off x="5126729" y="6089133"/>
            <a:ext cx="1506883" cy="7317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6" name="Straight Arrow Connector 375"/>
          <p:cNvCxnSpPr>
            <a:stCxn id="324" idx="1"/>
            <a:endCxn id="45" idx="3"/>
          </p:cNvCxnSpPr>
          <p:nvPr/>
        </p:nvCxnSpPr>
        <p:spPr>
          <a:xfrm flipH="1" flipV="1">
            <a:off x="5126729" y="6089133"/>
            <a:ext cx="1434100" cy="321847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6" name="TextBox 395"/>
          <p:cNvSpPr txBox="1"/>
          <p:nvPr/>
        </p:nvSpPr>
        <p:spPr>
          <a:xfrm>
            <a:off x="-76200" y="1433166"/>
            <a:ext cx="2278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UNEVOC Network structure after </a:t>
            </a:r>
            <a:r>
              <a:rPr lang="en-US" sz="2000" b="1" dirty="0" err="1" smtClean="0"/>
              <a:t>regionalisation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0717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5" grpId="0" animBg="1"/>
      <p:bldP spid="91" grpId="0" animBg="1"/>
      <p:bldP spid="93" grpId="0" animBg="1"/>
      <p:bldP spid="4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97" grpId="0" animBg="1"/>
      <p:bldP spid="31" grpId="0" animBg="1"/>
      <p:bldP spid="32" grpId="0" animBg="1"/>
      <p:bldP spid="33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319" grpId="0" animBg="1"/>
      <p:bldP spid="320" grpId="0" animBg="1"/>
      <p:bldP spid="323" grpId="0" animBg="1"/>
      <p:bldP spid="324" grpId="0" animBg="1"/>
    </p:bldLst>
  </p:timing>
</p:sld>
</file>

<file path=ppt/theme/theme1.xml><?xml version="1.0" encoding="utf-8"?>
<a:theme xmlns:a="http://schemas.openxmlformats.org/drawingml/2006/main" name="UNEVOCNovMeeting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UNEVOCNovMeeting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3077</TotalTime>
  <Words>638</Words>
  <Application>Microsoft Office PowerPoint</Application>
  <PresentationFormat>On-screen Show (4:3)</PresentationFormat>
  <Paragraphs>242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MS PGothic</vt:lpstr>
      <vt:lpstr>Arial</vt:lpstr>
      <vt:lpstr>Calibri</vt:lpstr>
      <vt:lpstr>Wingdings</vt:lpstr>
      <vt:lpstr>UNEVOCNovMeetingTemplate</vt:lpstr>
      <vt:lpstr>2_UNEVOCNovMeetingTemplate</vt:lpstr>
      <vt:lpstr>Transform TVET first,  then scale up</vt:lpstr>
      <vt:lpstr> Transforming TVET</vt:lpstr>
      <vt:lpstr>Dimensions of Transformation in Post 2015</vt:lpstr>
      <vt:lpstr>PowerPoint Presentation</vt:lpstr>
      <vt:lpstr>Multi-stakeholder representation</vt:lpstr>
      <vt:lpstr>Good Practices of N-S-S Cooperation</vt:lpstr>
      <vt:lpstr>Good Practices of Knowledge Management</vt:lpstr>
      <vt:lpstr>PowerPoint Presentation</vt:lpstr>
      <vt:lpstr>PowerPoint Presentation</vt:lpstr>
      <vt:lpstr>PowerPoint Presentation</vt:lpstr>
      <vt:lpstr>PowerPoint Presentation</vt:lpstr>
      <vt:lpstr>“Networking and Partnership are  the new Strategic Resources  in Post 2015 era”  Thank you 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Repositioning UNESCO-UNEVOC International Centre Promoting Learning for the World of Work</dc:title>
  <dc:creator>Mejia, Aldrich</dc:creator>
  <cp:lastModifiedBy>Alex Musial</cp:lastModifiedBy>
  <cp:revision>205</cp:revision>
  <cp:lastPrinted>2015-06-24T06:37:13Z</cp:lastPrinted>
  <dcterms:created xsi:type="dcterms:W3CDTF">2012-10-29T08:14:44Z</dcterms:created>
  <dcterms:modified xsi:type="dcterms:W3CDTF">2015-09-16T18:19:48Z</dcterms:modified>
</cp:coreProperties>
</file>