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24" r:id="rId3"/>
    <p:sldId id="325" r:id="rId4"/>
    <p:sldId id="328" r:id="rId5"/>
    <p:sldId id="308" r:id="rId6"/>
    <p:sldId id="306" r:id="rId7"/>
    <p:sldId id="311" r:id="rId8"/>
    <p:sldId id="322" r:id="rId9"/>
    <p:sldId id="313" r:id="rId10"/>
    <p:sldId id="323" r:id="rId11"/>
    <p:sldId id="329" r:id="rId12"/>
    <p:sldId id="317" r:id="rId13"/>
    <p:sldId id="304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74A310-F6DC-4BED-987C-397840456F6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97B95F6-F7F4-4518-85F2-80F599F2C1EE}">
      <dgm:prSet phldrT="[Texto]" custT="1"/>
      <dgm:spPr/>
      <dgm:t>
        <a:bodyPr/>
        <a:lstStyle/>
        <a:p>
          <a:r>
            <a:rPr lang="en-US" sz="2400" noProof="0" dirty="0" smtClean="0">
              <a:latin typeface="Arial Narrow" pitchFamily="34" charset="0"/>
            </a:rPr>
            <a:t>Many variations in basic projects</a:t>
          </a:r>
          <a:endParaRPr lang="en-US" sz="2400" noProof="0" dirty="0">
            <a:latin typeface="Arial Narrow" pitchFamily="34" charset="0"/>
          </a:endParaRPr>
        </a:p>
      </dgm:t>
    </dgm:pt>
    <dgm:pt modelId="{2625E19D-B2F7-457D-B32E-71054296AFB6}" type="parTrans" cxnId="{40CABB90-A76F-4270-B121-049A8667700D}">
      <dgm:prSet/>
      <dgm:spPr/>
      <dgm:t>
        <a:bodyPr/>
        <a:lstStyle/>
        <a:p>
          <a:endParaRPr lang="pt-BR"/>
        </a:p>
      </dgm:t>
    </dgm:pt>
    <dgm:pt modelId="{85982138-572D-4DA3-918E-91EB473FEF7D}" type="sibTrans" cxnId="{40CABB90-A76F-4270-B121-049A8667700D}">
      <dgm:prSet/>
      <dgm:spPr/>
      <dgm:t>
        <a:bodyPr/>
        <a:lstStyle/>
        <a:p>
          <a:endParaRPr lang="pt-BR"/>
        </a:p>
      </dgm:t>
    </dgm:pt>
    <dgm:pt modelId="{5D4E7788-F69E-4DB6-A57D-2FDCC1ED1BA1}">
      <dgm:prSet phldrT="[Texto]" custT="1"/>
      <dgm:spPr/>
      <dgm:t>
        <a:bodyPr/>
        <a:lstStyle/>
        <a:p>
          <a:r>
            <a:rPr lang="en-US" sz="2400" noProof="0" dirty="0" smtClean="0">
              <a:latin typeface="Arial Narrow" pitchFamily="34" charset="0"/>
            </a:rPr>
            <a:t>Look-in</a:t>
          </a:r>
          <a:endParaRPr lang="en-US" sz="2400" noProof="0" dirty="0">
            <a:latin typeface="Arial Narrow" pitchFamily="34" charset="0"/>
          </a:endParaRPr>
        </a:p>
      </dgm:t>
    </dgm:pt>
    <dgm:pt modelId="{FB85BAC6-594A-4EF4-A4FB-A039B2AD3FA6}" type="parTrans" cxnId="{4D722E8B-6A22-4BBF-A7AC-1D80D57CB1D0}">
      <dgm:prSet/>
      <dgm:spPr/>
      <dgm:t>
        <a:bodyPr/>
        <a:lstStyle/>
        <a:p>
          <a:endParaRPr lang="pt-BR"/>
        </a:p>
      </dgm:t>
    </dgm:pt>
    <dgm:pt modelId="{904E0469-1947-4057-8F1F-1FFCFDD50BC7}" type="sibTrans" cxnId="{4D722E8B-6A22-4BBF-A7AC-1D80D57CB1D0}">
      <dgm:prSet/>
      <dgm:spPr/>
      <dgm:t>
        <a:bodyPr/>
        <a:lstStyle/>
        <a:p>
          <a:endParaRPr lang="pt-BR"/>
        </a:p>
      </dgm:t>
    </dgm:pt>
    <dgm:pt modelId="{C5953443-74B0-4EB1-A702-CCC2FA6EE178}">
      <dgm:prSet phldrT="[Texto]"/>
      <dgm:spPr/>
      <dgm:t>
        <a:bodyPr/>
        <a:lstStyle/>
        <a:p>
          <a:r>
            <a:rPr lang="en-US" noProof="0" dirty="0" smtClean="0"/>
            <a:t>Mature technologies</a:t>
          </a:r>
          <a:endParaRPr lang="en-US" noProof="0" dirty="0"/>
        </a:p>
      </dgm:t>
    </dgm:pt>
    <dgm:pt modelId="{0BB33D7F-1B9B-4A2D-868E-C64D5FED58D4}" type="parTrans" cxnId="{A7293540-F2B1-46C3-A428-3E6AF6AB36D3}">
      <dgm:prSet/>
      <dgm:spPr/>
      <dgm:t>
        <a:bodyPr/>
        <a:lstStyle/>
        <a:p>
          <a:endParaRPr lang="pt-BR"/>
        </a:p>
      </dgm:t>
    </dgm:pt>
    <dgm:pt modelId="{A01E2A67-FDE8-4146-9B55-9851D0438DBE}" type="sibTrans" cxnId="{A7293540-F2B1-46C3-A428-3E6AF6AB36D3}">
      <dgm:prSet/>
      <dgm:spPr/>
      <dgm:t>
        <a:bodyPr/>
        <a:lstStyle/>
        <a:p>
          <a:endParaRPr lang="pt-BR"/>
        </a:p>
      </dgm:t>
    </dgm:pt>
    <dgm:pt modelId="{D294A018-7989-4659-A503-EAAD2B5CC699}" type="pres">
      <dgm:prSet presAssocID="{CE74A310-F6DC-4BED-987C-397840456F62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C740AE3-7ECE-45A5-838B-129F4729A07B}" type="pres">
      <dgm:prSet presAssocID="{CE74A310-F6DC-4BED-987C-397840456F62}" presName="arrow" presStyleLbl="bgShp" presStyleIdx="0" presStyleCnt="1" custAng="0" custScaleX="84162"/>
      <dgm:spPr/>
    </dgm:pt>
    <dgm:pt modelId="{4C8CA80D-6241-4F5D-89D1-FCE807B3C633}" type="pres">
      <dgm:prSet presAssocID="{CE74A310-F6DC-4BED-987C-397840456F62}" presName="arrowDiagram3" presStyleCnt="0"/>
      <dgm:spPr/>
    </dgm:pt>
    <dgm:pt modelId="{8D1A944B-97F4-44CA-8317-4E4F70986CF8}" type="pres">
      <dgm:prSet presAssocID="{397B95F6-F7F4-4518-85F2-80F599F2C1EE}" presName="bullet3a" presStyleLbl="node1" presStyleIdx="0" presStyleCnt="3" custLinFactX="48424" custLinFactNeighborX="100000" custLinFactNeighborY="48143"/>
      <dgm:spPr/>
    </dgm:pt>
    <dgm:pt modelId="{5DAEE575-523A-4C50-B23B-0E76C2DB9FCA}" type="pres">
      <dgm:prSet presAssocID="{397B95F6-F7F4-4518-85F2-80F599F2C1EE}" presName="textBox3a" presStyleLbl="revTx" presStyleIdx="0" presStyleCnt="3" custScaleX="149860" custScaleY="3223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B5686DA-1311-477A-9FA4-00C176920245}" type="pres">
      <dgm:prSet presAssocID="{5D4E7788-F69E-4DB6-A57D-2FDCC1ED1BA1}" presName="bullet3b" presStyleLbl="node1" presStyleIdx="1" presStyleCnt="3"/>
      <dgm:spPr/>
    </dgm:pt>
    <dgm:pt modelId="{2B841760-49B8-46F0-9CB8-51B86BF3D831}" type="pres">
      <dgm:prSet presAssocID="{5D4E7788-F69E-4DB6-A57D-2FDCC1ED1BA1}" presName="textBox3b" presStyleLbl="revTx" presStyleIdx="1" presStyleCnt="3" custScaleX="137013" custScaleY="629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CDFA794-ABC7-42FB-AAE1-66BA78781807}" type="pres">
      <dgm:prSet presAssocID="{C5953443-74B0-4EB1-A702-CCC2FA6EE178}" presName="bullet3c" presStyleLbl="node1" presStyleIdx="2" presStyleCnt="3"/>
      <dgm:spPr/>
    </dgm:pt>
    <dgm:pt modelId="{81BCB767-6F56-4727-A4DB-0BC916E74AA9}" type="pres">
      <dgm:prSet presAssocID="{C5953443-74B0-4EB1-A702-CCC2FA6EE178}" presName="textBox3c" presStyleLbl="revTx" presStyleIdx="2" presStyleCnt="3" custScaleY="6557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D722E8B-6A22-4BBF-A7AC-1D80D57CB1D0}" srcId="{CE74A310-F6DC-4BED-987C-397840456F62}" destId="{5D4E7788-F69E-4DB6-A57D-2FDCC1ED1BA1}" srcOrd="1" destOrd="0" parTransId="{FB85BAC6-594A-4EF4-A4FB-A039B2AD3FA6}" sibTransId="{904E0469-1947-4057-8F1F-1FFCFDD50BC7}"/>
    <dgm:cxn modelId="{203F58EE-104F-45E6-9328-DD7F84A62183}" type="presOf" srcId="{C5953443-74B0-4EB1-A702-CCC2FA6EE178}" destId="{81BCB767-6F56-4727-A4DB-0BC916E74AA9}" srcOrd="0" destOrd="0" presId="urn:microsoft.com/office/officeart/2005/8/layout/arrow2"/>
    <dgm:cxn modelId="{6BF1DDC0-99E4-4126-A21D-22E9260AF536}" type="presOf" srcId="{5D4E7788-F69E-4DB6-A57D-2FDCC1ED1BA1}" destId="{2B841760-49B8-46F0-9CB8-51B86BF3D831}" srcOrd="0" destOrd="0" presId="urn:microsoft.com/office/officeart/2005/8/layout/arrow2"/>
    <dgm:cxn modelId="{C68FB747-A375-45EC-8A3E-0191F6BF95BE}" type="presOf" srcId="{CE74A310-F6DC-4BED-987C-397840456F62}" destId="{D294A018-7989-4659-A503-EAAD2B5CC699}" srcOrd="0" destOrd="0" presId="urn:microsoft.com/office/officeart/2005/8/layout/arrow2"/>
    <dgm:cxn modelId="{83A62169-770F-471B-BC22-06BD8B8521BA}" type="presOf" srcId="{397B95F6-F7F4-4518-85F2-80F599F2C1EE}" destId="{5DAEE575-523A-4C50-B23B-0E76C2DB9FCA}" srcOrd="0" destOrd="0" presId="urn:microsoft.com/office/officeart/2005/8/layout/arrow2"/>
    <dgm:cxn modelId="{A7293540-F2B1-46C3-A428-3E6AF6AB36D3}" srcId="{CE74A310-F6DC-4BED-987C-397840456F62}" destId="{C5953443-74B0-4EB1-A702-CCC2FA6EE178}" srcOrd="2" destOrd="0" parTransId="{0BB33D7F-1B9B-4A2D-868E-C64D5FED58D4}" sibTransId="{A01E2A67-FDE8-4146-9B55-9851D0438DBE}"/>
    <dgm:cxn modelId="{40CABB90-A76F-4270-B121-049A8667700D}" srcId="{CE74A310-F6DC-4BED-987C-397840456F62}" destId="{397B95F6-F7F4-4518-85F2-80F599F2C1EE}" srcOrd="0" destOrd="0" parTransId="{2625E19D-B2F7-457D-B32E-71054296AFB6}" sibTransId="{85982138-572D-4DA3-918E-91EB473FEF7D}"/>
    <dgm:cxn modelId="{04AA6F5A-EFCD-45BB-B719-5D3001F0CD19}" type="presParOf" srcId="{D294A018-7989-4659-A503-EAAD2B5CC699}" destId="{FC740AE3-7ECE-45A5-838B-129F4729A07B}" srcOrd="0" destOrd="0" presId="urn:microsoft.com/office/officeart/2005/8/layout/arrow2"/>
    <dgm:cxn modelId="{F4BE624B-7DDB-4767-A5FC-D41278D27200}" type="presParOf" srcId="{D294A018-7989-4659-A503-EAAD2B5CC699}" destId="{4C8CA80D-6241-4F5D-89D1-FCE807B3C633}" srcOrd="1" destOrd="0" presId="urn:microsoft.com/office/officeart/2005/8/layout/arrow2"/>
    <dgm:cxn modelId="{729C1D53-B739-4658-B0E3-50FA98134CBF}" type="presParOf" srcId="{4C8CA80D-6241-4F5D-89D1-FCE807B3C633}" destId="{8D1A944B-97F4-44CA-8317-4E4F70986CF8}" srcOrd="0" destOrd="0" presId="urn:microsoft.com/office/officeart/2005/8/layout/arrow2"/>
    <dgm:cxn modelId="{D27AB241-D587-484B-957F-7B800619F885}" type="presParOf" srcId="{4C8CA80D-6241-4F5D-89D1-FCE807B3C633}" destId="{5DAEE575-523A-4C50-B23B-0E76C2DB9FCA}" srcOrd="1" destOrd="0" presId="urn:microsoft.com/office/officeart/2005/8/layout/arrow2"/>
    <dgm:cxn modelId="{DA4718C8-E59B-4DAA-809A-4567748DFE91}" type="presParOf" srcId="{4C8CA80D-6241-4F5D-89D1-FCE807B3C633}" destId="{8B5686DA-1311-477A-9FA4-00C176920245}" srcOrd="2" destOrd="0" presId="urn:microsoft.com/office/officeart/2005/8/layout/arrow2"/>
    <dgm:cxn modelId="{57E724A6-AEEE-462F-AD78-BDD6B37F179D}" type="presParOf" srcId="{4C8CA80D-6241-4F5D-89D1-FCE807B3C633}" destId="{2B841760-49B8-46F0-9CB8-51B86BF3D831}" srcOrd="3" destOrd="0" presId="urn:microsoft.com/office/officeart/2005/8/layout/arrow2"/>
    <dgm:cxn modelId="{C03C40E5-C405-4701-BF0A-A9F7184E778C}" type="presParOf" srcId="{4C8CA80D-6241-4F5D-89D1-FCE807B3C633}" destId="{5CDFA794-ABC7-42FB-AAE1-66BA78781807}" srcOrd="4" destOrd="0" presId="urn:microsoft.com/office/officeart/2005/8/layout/arrow2"/>
    <dgm:cxn modelId="{280DBFA7-4C8E-47A1-87BE-26040E8373E7}" type="presParOf" srcId="{4C8CA80D-6241-4F5D-89D1-FCE807B3C633}" destId="{81BCB767-6F56-4727-A4DB-0BC916E74AA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63A777-0CFF-4BEF-ACBB-1E44926FA7D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85BA94-BDC5-4244-9F05-0F753B5DEB6B}">
      <dgm:prSet phldrT="[Texto]"/>
      <dgm:spPr/>
      <dgm:t>
        <a:bodyPr/>
        <a:lstStyle/>
        <a:p>
          <a:r>
            <a:rPr lang="en-US" noProof="0" smtClean="0"/>
            <a:t>Expert report</a:t>
          </a:r>
          <a:endParaRPr lang="en-US" noProof="0"/>
        </a:p>
      </dgm:t>
    </dgm:pt>
    <dgm:pt modelId="{FF0B8A5A-3B81-4722-9CEF-0B3D3350A597}" type="parTrans" cxnId="{1D30AAE2-7735-4232-B20B-BBA2297A86C1}">
      <dgm:prSet/>
      <dgm:spPr/>
      <dgm:t>
        <a:bodyPr/>
        <a:lstStyle/>
        <a:p>
          <a:endParaRPr lang="pt-BR"/>
        </a:p>
      </dgm:t>
    </dgm:pt>
    <dgm:pt modelId="{AA763F8B-F479-4A02-BB09-C3850A2AE079}" type="sibTrans" cxnId="{1D30AAE2-7735-4232-B20B-BBA2297A86C1}">
      <dgm:prSet/>
      <dgm:spPr/>
      <dgm:t>
        <a:bodyPr/>
        <a:lstStyle/>
        <a:p>
          <a:endParaRPr lang="pt-BR"/>
        </a:p>
      </dgm:t>
    </dgm:pt>
    <dgm:pt modelId="{184A214B-19BF-47B5-851D-65190ACAA5CF}">
      <dgm:prSet phldrT="[Texto]"/>
      <dgm:spPr/>
      <dgm:t>
        <a:bodyPr/>
        <a:lstStyle/>
        <a:p>
          <a:r>
            <a:rPr lang="en-US" noProof="0" dirty="0" smtClean="0"/>
            <a:t>Specialists </a:t>
          </a:r>
          <a:r>
            <a:rPr lang="en-US" noProof="0" dirty="0" err="1" smtClean="0"/>
            <a:t>commitee</a:t>
          </a:r>
          <a:endParaRPr lang="en-US" noProof="0" dirty="0"/>
        </a:p>
      </dgm:t>
    </dgm:pt>
    <dgm:pt modelId="{3E97974D-C0E7-4D78-BE6E-9550B70D941F}" type="parTrans" cxnId="{756C6F18-F538-4171-B263-E88B99226F8F}">
      <dgm:prSet/>
      <dgm:spPr/>
      <dgm:t>
        <a:bodyPr/>
        <a:lstStyle/>
        <a:p>
          <a:endParaRPr lang="pt-BR"/>
        </a:p>
      </dgm:t>
    </dgm:pt>
    <dgm:pt modelId="{1FC5FEAC-BB44-41AF-BE5F-660966FFF328}" type="sibTrans" cxnId="{756C6F18-F538-4171-B263-E88B99226F8F}">
      <dgm:prSet/>
      <dgm:spPr/>
      <dgm:t>
        <a:bodyPr/>
        <a:lstStyle/>
        <a:p>
          <a:endParaRPr lang="pt-BR"/>
        </a:p>
      </dgm:t>
    </dgm:pt>
    <dgm:pt modelId="{B6338423-FBF5-45E9-9AC4-712B031F2964}">
      <dgm:prSet phldrT="[Texto]"/>
      <dgm:spPr/>
      <dgm:t>
        <a:bodyPr/>
        <a:lstStyle/>
        <a:p>
          <a:r>
            <a:rPr lang="en-US" noProof="0" dirty="0" smtClean="0"/>
            <a:t>Delphi</a:t>
          </a:r>
          <a:endParaRPr lang="en-US" noProof="0" dirty="0"/>
        </a:p>
      </dgm:t>
    </dgm:pt>
    <dgm:pt modelId="{F8B23328-5995-4F5D-8164-0356D4CF52C9}" type="parTrans" cxnId="{5998D93D-9FD8-4DAE-86DD-4E30E2ABF9FE}">
      <dgm:prSet/>
      <dgm:spPr/>
      <dgm:t>
        <a:bodyPr/>
        <a:lstStyle/>
        <a:p>
          <a:endParaRPr lang="pt-BR"/>
        </a:p>
      </dgm:t>
    </dgm:pt>
    <dgm:pt modelId="{60388524-9427-4104-A901-62BCC2E08E37}" type="sibTrans" cxnId="{5998D93D-9FD8-4DAE-86DD-4E30E2ABF9FE}">
      <dgm:prSet/>
      <dgm:spPr/>
      <dgm:t>
        <a:bodyPr/>
        <a:lstStyle/>
        <a:p>
          <a:endParaRPr lang="pt-BR"/>
        </a:p>
      </dgm:t>
    </dgm:pt>
    <dgm:pt modelId="{B63AA414-9D82-438E-8381-915E5FFDD10E}" type="pres">
      <dgm:prSet presAssocID="{9B63A777-0CFF-4BEF-ACBB-1E44926FA7D3}" presName="CompostProcess" presStyleCnt="0">
        <dgm:presLayoutVars>
          <dgm:dir/>
          <dgm:resizeHandles val="exact"/>
        </dgm:presLayoutVars>
      </dgm:prSet>
      <dgm:spPr/>
    </dgm:pt>
    <dgm:pt modelId="{72CE01A2-EE69-4871-A24C-DCCB1AF0A095}" type="pres">
      <dgm:prSet presAssocID="{9B63A777-0CFF-4BEF-ACBB-1E44926FA7D3}" presName="arrow" presStyleLbl="bgShp" presStyleIdx="0" presStyleCnt="1"/>
      <dgm:spPr/>
    </dgm:pt>
    <dgm:pt modelId="{D3FF34B5-D6B3-4348-81CC-31F71D942215}" type="pres">
      <dgm:prSet presAssocID="{9B63A777-0CFF-4BEF-ACBB-1E44926FA7D3}" presName="linearProcess" presStyleCnt="0"/>
      <dgm:spPr/>
    </dgm:pt>
    <dgm:pt modelId="{FA4C891B-0317-4E27-A245-E5CE6E05CF81}" type="pres">
      <dgm:prSet presAssocID="{4085BA94-BDC5-4244-9F05-0F753B5DEB6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8F9C5B0-EBF4-4FFD-8617-F31F3169C02F}" type="pres">
      <dgm:prSet presAssocID="{AA763F8B-F479-4A02-BB09-C3850A2AE079}" presName="sibTrans" presStyleCnt="0"/>
      <dgm:spPr/>
    </dgm:pt>
    <dgm:pt modelId="{355B9D43-EEDB-4B00-A42D-C3CE7F1CA692}" type="pres">
      <dgm:prSet presAssocID="{184A214B-19BF-47B5-851D-65190ACAA5C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3F2C6A1-1812-4B73-91A4-DBAE35F8BCAD}" type="pres">
      <dgm:prSet presAssocID="{1FC5FEAC-BB44-41AF-BE5F-660966FFF328}" presName="sibTrans" presStyleCnt="0"/>
      <dgm:spPr/>
    </dgm:pt>
    <dgm:pt modelId="{82C56939-8380-4EA0-A9F0-A2D38DA544AD}" type="pres">
      <dgm:prSet presAssocID="{B6338423-FBF5-45E9-9AC4-712B031F296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56C6F18-F538-4171-B263-E88B99226F8F}" srcId="{9B63A777-0CFF-4BEF-ACBB-1E44926FA7D3}" destId="{184A214B-19BF-47B5-851D-65190ACAA5CF}" srcOrd="1" destOrd="0" parTransId="{3E97974D-C0E7-4D78-BE6E-9550B70D941F}" sibTransId="{1FC5FEAC-BB44-41AF-BE5F-660966FFF328}"/>
    <dgm:cxn modelId="{23F28B95-23B2-4C22-8297-C2238EE9B573}" type="presOf" srcId="{B6338423-FBF5-45E9-9AC4-712B031F2964}" destId="{82C56939-8380-4EA0-A9F0-A2D38DA544AD}" srcOrd="0" destOrd="0" presId="urn:microsoft.com/office/officeart/2005/8/layout/hProcess9"/>
    <dgm:cxn modelId="{0F29FE44-4AA1-415A-80A3-1F645E9EE09C}" type="presOf" srcId="{184A214B-19BF-47B5-851D-65190ACAA5CF}" destId="{355B9D43-EEDB-4B00-A42D-C3CE7F1CA692}" srcOrd="0" destOrd="0" presId="urn:microsoft.com/office/officeart/2005/8/layout/hProcess9"/>
    <dgm:cxn modelId="{02EEDC81-62B4-41BD-A332-D6EE55E94A30}" type="presOf" srcId="{9B63A777-0CFF-4BEF-ACBB-1E44926FA7D3}" destId="{B63AA414-9D82-438E-8381-915E5FFDD10E}" srcOrd="0" destOrd="0" presId="urn:microsoft.com/office/officeart/2005/8/layout/hProcess9"/>
    <dgm:cxn modelId="{6482D739-861B-4B7B-824E-9A60A243D59D}" type="presOf" srcId="{4085BA94-BDC5-4244-9F05-0F753B5DEB6B}" destId="{FA4C891B-0317-4E27-A245-E5CE6E05CF81}" srcOrd="0" destOrd="0" presId="urn:microsoft.com/office/officeart/2005/8/layout/hProcess9"/>
    <dgm:cxn modelId="{1D30AAE2-7735-4232-B20B-BBA2297A86C1}" srcId="{9B63A777-0CFF-4BEF-ACBB-1E44926FA7D3}" destId="{4085BA94-BDC5-4244-9F05-0F753B5DEB6B}" srcOrd="0" destOrd="0" parTransId="{FF0B8A5A-3B81-4722-9CEF-0B3D3350A597}" sibTransId="{AA763F8B-F479-4A02-BB09-C3850A2AE079}"/>
    <dgm:cxn modelId="{5998D93D-9FD8-4DAE-86DD-4E30E2ABF9FE}" srcId="{9B63A777-0CFF-4BEF-ACBB-1E44926FA7D3}" destId="{B6338423-FBF5-45E9-9AC4-712B031F2964}" srcOrd="2" destOrd="0" parTransId="{F8B23328-5995-4F5D-8164-0356D4CF52C9}" sibTransId="{60388524-9427-4104-A901-62BCC2E08E37}"/>
    <dgm:cxn modelId="{00321452-2124-46D8-935F-29AE77B86839}" type="presParOf" srcId="{B63AA414-9D82-438E-8381-915E5FFDD10E}" destId="{72CE01A2-EE69-4871-A24C-DCCB1AF0A095}" srcOrd="0" destOrd="0" presId="urn:microsoft.com/office/officeart/2005/8/layout/hProcess9"/>
    <dgm:cxn modelId="{5A163FC9-017A-4A33-BC7F-9732266E3776}" type="presParOf" srcId="{B63AA414-9D82-438E-8381-915E5FFDD10E}" destId="{D3FF34B5-D6B3-4348-81CC-31F71D942215}" srcOrd="1" destOrd="0" presId="urn:microsoft.com/office/officeart/2005/8/layout/hProcess9"/>
    <dgm:cxn modelId="{0897449C-8B61-44C5-87FE-487D8EE1F7E9}" type="presParOf" srcId="{D3FF34B5-D6B3-4348-81CC-31F71D942215}" destId="{FA4C891B-0317-4E27-A245-E5CE6E05CF81}" srcOrd="0" destOrd="0" presId="urn:microsoft.com/office/officeart/2005/8/layout/hProcess9"/>
    <dgm:cxn modelId="{67C1D7D9-F657-43FF-AF74-9509F57B104A}" type="presParOf" srcId="{D3FF34B5-D6B3-4348-81CC-31F71D942215}" destId="{28F9C5B0-EBF4-4FFD-8617-F31F3169C02F}" srcOrd="1" destOrd="0" presId="urn:microsoft.com/office/officeart/2005/8/layout/hProcess9"/>
    <dgm:cxn modelId="{EC58250C-274C-42ED-8AAD-16D7FEAA662D}" type="presParOf" srcId="{D3FF34B5-D6B3-4348-81CC-31F71D942215}" destId="{355B9D43-EEDB-4B00-A42D-C3CE7F1CA692}" srcOrd="2" destOrd="0" presId="urn:microsoft.com/office/officeart/2005/8/layout/hProcess9"/>
    <dgm:cxn modelId="{2B20DCF0-F881-44DA-80FA-E247208A3192}" type="presParOf" srcId="{D3FF34B5-D6B3-4348-81CC-31F71D942215}" destId="{23F2C6A1-1812-4B73-91A4-DBAE35F8BCAD}" srcOrd="3" destOrd="0" presId="urn:microsoft.com/office/officeart/2005/8/layout/hProcess9"/>
    <dgm:cxn modelId="{D79E224C-3B27-4858-A31F-94F69BE12FF4}" type="presParOf" srcId="{D3FF34B5-D6B3-4348-81CC-31F71D942215}" destId="{82C56939-8380-4EA0-A9F0-A2D38DA544A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91FDDC-C4E7-4FC0-BCB8-34FECE5EFDFE}" type="doc">
      <dgm:prSet loTypeId="urn:microsoft.com/office/officeart/2005/8/layout/hierarchy2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ADBC105-B099-40E3-B447-A81925DAB1FB}">
      <dgm:prSet phldrT="[Texto]" custT="1"/>
      <dgm:spPr/>
      <dgm:t>
        <a:bodyPr/>
        <a:lstStyle/>
        <a:p>
          <a:r>
            <a:rPr lang="en-US" sz="2400" noProof="0" dirty="0" smtClean="0"/>
            <a:t>Sector economic analysis</a:t>
          </a:r>
          <a:endParaRPr lang="en-US" sz="2400" noProof="0" dirty="0"/>
        </a:p>
      </dgm:t>
    </dgm:pt>
    <dgm:pt modelId="{7F6680BF-B51F-426B-A6BC-D1195D46D57D}" type="parTrans" cxnId="{F0561F87-1AE5-4F9B-815D-82BC0BD71DAF}">
      <dgm:prSet/>
      <dgm:spPr/>
      <dgm:t>
        <a:bodyPr/>
        <a:lstStyle/>
        <a:p>
          <a:endParaRPr lang="pt-BR"/>
        </a:p>
      </dgm:t>
    </dgm:pt>
    <dgm:pt modelId="{2E3CD2E3-86B7-4C68-93D0-B3A9FF699F2B}" type="sibTrans" cxnId="{F0561F87-1AE5-4F9B-815D-82BC0BD71DAF}">
      <dgm:prSet/>
      <dgm:spPr/>
      <dgm:t>
        <a:bodyPr/>
        <a:lstStyle/>
        <a:p>
          <a:endParaRPr lang="pt-BR"/>
        </a:p>
      </dgm:t>
    </dgm:pt>
    <dgm:pt modelId="{04E54C4A-2285-4E04-935A-38FD467C957F}">
      <dgm:prSet phldrT="[Texto]" custT="1"/>
      <dgm:spPr/>
      <dgm:t>
        <a:bodyPr/>
        <a:lstStyle/>
        <a:p>
          <a:r>
            <a:rPr lang="en-US" sz="2400" noProof="0" dirty="0" smtClean="0"/>
            <a:t>Technological forecast</a:t>
          </a:r>
        </a:p>
      </dgm:t>
    </dgm:pt>
    <dgm:pt modelId="{1520945E-4DFF-4E51-8608-39A3A82CBC67}" type="parTrans" cxnId="{ED830FFB-9C9C-4B37-9394-26ACA4376377}">
      <dgm:prSet/>
      <dgm:spPr/>
      <dgm:t>
        <a:bodyPr/>
        <a:lstStyle/>
        <a:p>
          <a:endParaRPr lang="pt-BR"/>
        </a:p>
      </dgm:t>
    </dgm:pt>
    <dgm:pt modelId="{AE693097-2573-44BC-853C-CEF1D306EB05}" type="sibTrans" cxnId="{ED830FFB-9C9C-4B37-9394-26ACA4376377}">
      <dgm:prSet/>
      <dgm:spPr/>
      <dgm:t>
        <a:bodyPr/>
        <a:lstStyle/>
        <a:p>
          <a:endParaRPr lang="pt-BR"/>
        </a:p>
      </dgm:t>
    </dgm:pt>
    <dgm:pt modelId="{0EFC326E-56BF-4FD4-B628-31D92F9ACDBC}">
      <dgm:prSet phldrT="[Texto]" custT="1"/>
      <dgm:spPr/>
      <dgm:t>
        <a:bodyPr/>
        <a:lstStyle/>
        <a:p>
          <a:r>
            <a:rPr lang="en-US" sz="2400" noProof="0" dirty="0" smtClean="0"/>
            <a:t>Organizational forecast</a:t>
          </a:r>
          <a:endParaRPr lang="en-US" sz="2400" noProof="0" dirty="0"/>
        </a:p>
      </dgm:t>
    </dgm:pt>
    <dgm:pt modelId="{2B9E2BA4-9A9E-42EA-8D66-98B289575B80}" type="parTrans" cxnId="{DAD010F7-56AC-4A05-A961-0AA656C08D57}">
      <dgm:prSet/>
      <dgm:spPr/>
      <dgm:t>
        <a:bodyPr/>
        <a:lstStyle/>
        <a:p>
          <a:endParaRPr lang="pt-BR"/>
        </a:p>
      </dgm:t>
    </dgm:pt>
    <dgm:pt modelId="{4F1166CF-44B6-4E27-AD9A-D38EE87A8524}" type="sibTrans" cxnId="{DAD010F7-56AC-4A05-A961-0AA656C08D57}">
      <dgm:prSet/>
      <dgm:spPr/>
      <dgm:t>
        <a:bodyPr/>
        <a:lstStyle/>
        <a:p>
          <a:endParaRPr lang="pt-BR"/>
        </a:p>
      </dgm:t>
    </dgm:pt>
    <dgm:pt modelId="{194A00F9-88EF-4C00-83B1-9693F9164D38}">
      <dgm:prSet phldrT="[Texto]" custT="1"/>
      <dgm:spPr/>
      <dgm:t>
        <a:bodyPr/>
        <a:lstStyle/>
        <a:p>
          <a:r>
            <a:rPr lang="en-US" sz="2400" noProof="0" dirty="0" smtClean="0"/>
            <a:t>Thematic Group: occupational impact analysis</a:t>
          </a:r>
          <a:endParaRPr lang="en-US" sz="2400" noProof="0" dirty="0"/>
        </a:p>
      </dgm:t>
    </dgm:pt>
    <dgm:pt modelId="{C1730089-9FBB-46C2-A171-3F4984BDEFF1}" type="parTrans" cxnId="{F09B0CEC-DE4E-40D6-9ED6-7DA8F41DF644}">
      <dgm:prSet/>
      <dgm:spPr/>
      <dgm:t>
        <a:bodyPr/>
        <a:lstStyle/>
        <a:p>
          <a:endParaRPr lang="pt-BR"/>
        </a:p>
      </dgm:t>
    </dgm:pt>
    <dgm:pt modelId="{53A19968-39C6-4F8B-A49D-762BC6F61072}" type="sibTrans" cxnId="{F09B0CEC-DE4E-40D6-9ED6-7DA8F41DF644}">
      <dgm:prSet/>
      <dgm:spPr/>
      <dgm:t>
        <a:bodyPr/>
        <a:lstStyle/>
        <a:p>
          <a:endParaRPr lang="pt-BR"/>
        </a:p>
      </dgm:t>
    </dgm:pt>
    <dgm:pt modelId="{9637E8DB-8B73-493E-A64D-3161D606253E}">
      <dgm:prSet phldrT="[Texto]" custT="1"/>
      <dgm:spPr/>
      <dgm:t>
        <a:bodyPr/>
        <a:lstStyle/>
        <a:p>
          <a:r>
            <a:rPr lang="en-US" sz="2400" noProof="0" dirty="0" smtClean="0"/>
            <a:t>Delphi (Specialists committee)</a:t>
          </a:r>
        </a:p>
      </dgm:t>
    </dgm:pt>
    <dgm:pt modelId="{CADE5128-A43E-44CA-BE39-5C5098366114}" type="sibTrans" cxnId="{D135532B-FFEF-43D6-A8D7-55C128AA45A2}">
      <dgm:prSet/>
      <dgm:spPr/>
      <dgm:t>
        <a:bodyPr/>
        <a:lstStyle/>
        <a:p>
          <a:endParaRPr lang="pt-BR"/>
        </a:p>
      </dgm:t>
    </dgm:pt>
    <dgm:pt modelId="{707C88F8-147B-4631-955E-1CA2D35F450F}" type="parTrans" cxnId="{D135532B-FFEF-43D6-A8D7-55C128AA45A2}">
      <dgm:prSet/>
      <dgm:spPr/>
      <dgm:t>
        <a:bodyPr/>
        <a:lstStyle/>
        <a:p>
          <a:endParaRPr lang="pt-BR"/>
        </a:p>
      </dgm:t>
    </dgm:pt>
    <dgm:pt modelId="{4B8817B1-BD0E-4FDF-91C0-7D8ADD09BAAC}" type="pres">
      <dgm:prSet presAssocID="{2991FDDC-C4E7-4FC0-BCB8-34FECE5EFDF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5C6E23F-C8ED-47EB-A2F3-75813E1E83B5}" type="pres">
      <dgm:prSet presAssocID="{CADBC105-B099-40E3-B447-A81925DAB1FB}" presName="root1" presStyleCnt="0"/>
      <dgm:spPr/>
    </dgm:pt>
    <dgm:pt modelId="{4C74EFE2-452C-420F-8F45-030CF90037BB}" type="pres">
      <dgm:prSet presAssocID="{CADBC105-B099-40E3-B447-A81925DAB1FB}" presName="LevelOneTextNode" presStyleLbl="node0" presStyleIdx="0" presStyleCnt="3" custScaleY="16110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1C45145-E960-4288-90D6-8CD29B1F0E8C}" type="pres">
      <dgm:prSet presAssocID="{CADBC105-B099-40E3-B447-A81925DAB1FB}" presName="level2hierChild" presStyleCnt="0"/>
      <dgm:spPr/>
    </dgm:pt>
    <dgm:pt modelId="{51837991-3B93-4231-81BC-031D90B3EA6F}" type="pres">
      <dgm:prSet presAssocID="{04E54C4A-2285-4E04-935A-38FD467C957F}" presName="root1" presStyleCnt="0"/>
      <dgm:spPr/>
    </dgm:pt>
    <dgm:pt modelId="{6052C103-2C34-4268-885E-F42F7BD88575}" type="pres">
      <dgm:prSet presAssocID="{04E54C4A-2285-4E04-935A-38FD467C957F}" presName="LevelOneTextNode" presStyleLbl="node0" presStyleIdx="1" presStyleCnt="3" custScaleY="14191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52E1716-5B7C-4BEC-98D0-821563159D67}" type="pres">
      <dgm:prSet presAssocID="{04E54C4A-2285-4E04-935A-38FD467C957F}" presName="level2hierChild" presStyleCnt="0"/>
      <dgm:spPr/>
    </dgm:pt>
    <dgm:pt modelId="{C61D207A-605C-402C-8012-5C1F834FDA03}" type="pres">
      <dgm:prSet presAssocID="{707C88F8-147B-4631-955E-1CA2D35F450F}" presName="conn2-1" presStyleLbl="parChTrans1D2" presStyleIdx="0" presStyleCnt="1"/>
      <dgm:spPr/>
      <dgm:t>
        <a:bodyPr/>
        <a:lstStyle/>
        <a:p>
          <a:endParaRPr lang="pt-BR"/>
        </a:p>
      </dgm:t>
    </dgm:pt>
    <dgm:pt modelId="{2FD4F105-3228-4862-8407-6A917ED547D8}" type="pres">
      <dgm:prSet presAssocID="{707C88F8-147B-4631-955E-1CA2D35F450F}" presName="connTx" presStyleLbl="parChTrans1D2" presStyleIdx="0" presStyleCnt="1"/>
      <dgm:spPr/>
      <dgm:t>
        <a:bodyPr/>
        <a:lstStyle/>
        <a:p>
          <a:endParaRPr lang="pt-BR"/>
        </a:p>
      </dgm:t>
    </dgm:pt>
    <dgm:pt modelId="{38A76C0E-1058-4B10-B014-DA1C48F04D64}" type="pres">
      <dgm:prSet presAssocID="{9637E8DB-8B73-493E-A64D-3161D606253E}" presName="root2" presStyleCnt="0"/>
      <dgm:spPr/>
    </dgm:pt>
    <dgm:pt modelId="{0F3FC8A0-15D8-4E70-A872-F8772813D30A}" type="pres">
      <dgm:prSet presAssocID="{9637E8DB-8B73-493E-A64D-3161D606253E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D2A7114-71E0-4288-949D-72E2C627A49F}" type="pres">
      <dgm:prSet presAssocID="{9637E8DB-8B73-493E-A64D-3161D606253E}" presName="level3hierChild" presStyleCnt="0"/>
      <dgm:spPr/>
    </dgm:pt>
    <dgm:pt modelId="{BEA08288-7705-4570-B14F-C20B317831BD}" type="pres">
      <dgm:prSet presAssocID="{C1730089-9FBB-46C2-A171-3F4984BDEFF1}" presName="conn2-1" presStyleLbl="parChTrans1D3" presStyleIdx="0" presStyleCnt="1"/>
      <dgm:spPr/>
      <dgm:t>
        <a:bodyPr/>
        <a:lstStyle/>
        <a:p>
          <a:endParaRPr lang="pt-BR"/>
        </a:p>
      </dgm:t>
    </dgm:pt>
    <dgm:pt modelId="{9D89716D-907C-4260-BFDA-9419EBE039EA}" type="pres">
      <dgm:prSet presAssocID="{C1730089-9FBB-46C2-A171-3F4984BDEFF1}" presName="connTx" presStyleLbl="parChTrans1D3" presStyleIdx="0" presStyleCnt="1"/>
      <dgm:spPr/>
      <dgm:t>
        <a:bodyPr/>
        <a:lstStyle/>
        <a:p>
          <a:endParaRPr lang="pt-BR"/>
        </a:p>
      </dgm:t>
    </dgm:pt>
    <dgm:pt modelId="{BBFF1479-2307-4517-902B-BE6F5EA5254B}" type="pres">
      <dgm:prSet presAssocID="{194A00F9-88EF-4C00-83B1-9693F9164D38}" presName="root2" presStyleCnt="0"/>
      <dgm:spPr/>
    </dgm:pt>
    <dgm:pt modelId="{0D4A2E94-C626-4805-B629-9F56D655E8ED}" type="pres">
      <dgm:prSet presAssocID="{194A00F9-88EF-4C00-83B1-9693F9164D38}" presName="LevelTwoTextNode" presStyleLbl="node3" presStyleIdx="0" presStyleCnt="1" custScaleY="26416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F6054B4-A672-4F4B-A8F1-54D137A1447A}" type="pres">
      <dgm:prSet presAssocID="{194A00F9-88EF-4C00-83B1-9693F9164D38}" presName="level3hierChild" presStyleCnt="0"/>
      <dgm:spPr/>
    </dgm:pt>
    <dgm:pt modelId="{E69CE78F-18CE-4955-9BA9-F8C52AE4D617}" type="pres">
      <dgm:prSet presAssocID="{0EFC326E-56BF-4FD4-B628-31D92F9ACDBC}" presName="root1" presStyleCnt="0"/>
      <dgm:spPr/>
    </dgm:pt>
    <dgm:pt modelId="{C9BF9223-779F-4697-A236-B432B81D155B}" type="pres">
      <dgm:prSet presAssocID="{0EFC326E-56BF-4FD4-B628-31D92F9ACDBC}" presName="LevelOneTextNode" presStyleLbl="node0" presStyleIdx="2" presStyleCnt="3" custScaleY="13173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BAE157F-B220-4E40-AA0A-0B4CBE3B7064}" type="pres">
      <dgm:prSet presAssocID="{0EFC326E-56BF-4FD4-B628-31D92F9ACDBC}" presName="level2hierChild" presStyleCnt="0"/>
      <dgm:spPr/>
    </dgm:pt>
  </dgm:ptLst>
  <dgm:cxnLst>
    <dgm:cxn modelId="{2B558350-A060-4024-91E4-8022F56C1398}" type="presOf" srcId="{C1730089-9FBB-46C2-A171-3F4984BDEFF1}" destId="{BEA08288-7705-4570-B14F-C20B317831BD}" srcOrd="0" destOrd="0" presId="urn:microsoft.com/office/officeart/2005/8/layout/hierarchy2"/>
    <dgm:cxn modelId="{61406163-68D4-4497-A653-4BEC73220F48}" type="presOf" srcId="{9637E8DB-8B73-493E-A64D-3161D606253E}" destId="{0F3FC8A0-15D8-4E70-A872-F8772813D30A}" srcOrd="0" destOrd="0" presId="urn:microsoft.com/office/officeart/2005/8/layout/hierarchy2"/>
    <dgm:cxn modelId="{D135532B-FFEF-43D6-A8D7-55C128AA45A2}" srcId="{04E54C4A-2285-4E04-935A-38FD467C957F}" destId="{9637E8DB-8B73-493E-A64D-3161D606253E}" srcOrd="0" destOrd="0" parTransId="{707C88F8-147B-4631-955E-1CA2D35F450F}" sibTransId="{CADE5128-A43E-44CA-BE39-5C5098366114}"/>
    <dgm:cxn modelId="{95C34594-2834-4898-BB32-2D033CABA884}" type="presOf" srcId="{194A00F9-88EF-4C00-83B1-9693F9164D38}" destId="{0D4A2E94-C626-4805-B629-9F56D655E8ED}" srcOrd="0" destOrd="0" presId="urn:microsoft.com/office/officeart/2005/8/layout/hierarchy2"/>
    <dgm:cxn modelId="{F0561F87-1AE5-4F9B-815D-82BC0BD71DAF}" srcId="{2991FDDC-C4E7-4FC0-BCB8-34FECE5EFDFE}" destId="{CADBC105-B099-40E3-B447-A81925DAB1FB}" srcOrd="0" destOrd="0" parTransId="{7F6680BF-B51F-426B-A6BC-D1195D46D57D}" sibTransId="{2E3CD2E3-86B7-4C68-93D0-B3A9FF699F2B}"/>
    <dgm:cxn modelId="{DAD010F7-56AC-4A05-A961-0AA656C08D57}" srcId="{2991FDDC-C4E7-4FC0-BCB8-34FECE5EFDFE}" destId="{0EFC326E-56BF-4FD4-B628-31D92F9ACDBC}" srcOrd="2" destOrd="0" parTransId="{2B9E2BA4-9A9E-42EA-8D66-98B289575B80}" sibTransId="{4F1166CF-44B6-4E27-AD9A-D38EE87A8524}"/>
    <dgm:cxn modelId="{F09B0CEC-DE4E-40D6-9ED6-7DA8F41DF644}" srcId="{9637E8DB-8B73-493E-A64D-3161D606253E}" destId="{194A00F9-88EF-4C00-83B1-9693F9164D38}" srcOrd="0" destOrd="0" parTransId="{C1730089-9FBB-46C2-A171-3F4984BDEFF1}" sibTransId="{53A19968-39C6-4F8B-A49D-762BC6F61072}"/>
    <dgm:cxn modelId="{CC3E0EFF-BC60-4324-B288-9E7DA457A712}" type="presOf" srcId="{C1730089-9FBB-46C2-A171-3F4984BDEFF1}" destId="{9D89716D-907C-4260-BFDA-9419EBE039EA}" srcOrd="1" destOrd="0" presId="urn:microsoft.com/office/officeart/2005/8/layout/hierarchy2"/>
    <dgm:cxn modelId="{C5CF6AF1-A622-4B7D-ADE5-2291A0A8C532}" type="presOf" srcId="{707C88F8-147B-4631-955E-1CA2D35F450F}" destId="{C61D207A-605C-402C-8012-5C1F834FDA03}" srcOrd="0" destOrd="0" presId="urn:microsoft.com/office/officeart/2005/8/layout/hierarchy2"/>
    <dgm:cxn modelId="{6DC090BC-648E-43CA-97D1-0CF9DE205FEB}" type="presOf" srcId="{CADBC105-B099-40E3-B447-A81925DAB1FB}" destId="{4C74EFE2-452C-420F-8F45-030CF90037BB}" srcOrd="0" destOrd="0" presId="urn:microsoft.com/office/officeart/2005/8/layout/hierarchy2"/>
    <dgm:cxn modelId="{5B7971B7-2608-4026-8B28-FCD97BC18F25}" type="presOf" srcId="{2991FDDC-C4E7-4FC0-BCB8-34FECE5EFDFE}" destId="{4B8817B1-BD0E-4FDF-91C0-7D8ADD09BAAC}" srcOrd="0" destOrd="0" presId="urn:microsoft.com/office/officeart/2005/8/layout/hierarchy2"/>
    <dgm:cxn modelId="{D841EAC5-E400-4F70-B0F6-19B5639C47D1}" type="presOf" srcId="{0EFC326E-56BF-4FD4-B628-31D92F9ACDBC}" destId="{C9BF9223-779F-4697-A236-B432B81D155B}" srcOrd="0" destOrd="0" presId="urn:microsoft.com/office/officeart/2005/8/layout/hierarchy2"/>
    <dgm:cxn modelId="{ED830FFB-9C9C-4B37-9394-26ACA4376377}" srcId="{2991FDDC-C4E7-4FC0-BCB8-34FECE5EFDFE}" destId="{04E54C4A-2285-4E04-935A-38FD467C957F}" srcOrd="1" destOrd="0" parTransId="{1520945E-4DFF-4E51-8608-39A3A82CBC67}" sibTransId="{AE693097-2573-44BC-853C-CEF1D306EB05}"/>
    <dgm:cxn modelId="{5B765F0F-3063-4C6C-A8B7-9673B81A61FE}" type="presOf" srcId="{707C88F8-147B-4631-955E-1CA2D35F450F}" destId="{2FD4F105-3228-4862-8407-6A917ED547D8}" srcOrd="1" destOrd="0" presId="urn:microsoft.com/office/officeart/2005/8/layout/hierarchy2"/>
    <dgm:cxn modelId="{7DE10744-FE38-44F3-A879-E4CA26E864C3}" type="presOf" srcId="{04E54C4A-2285-4E04-935A-38FD467C957F}" destId="{6052C103-2C34-4268-885E-F42F7BD88575}" srcOrd="0" destOrd="0" presId="urn:microsoft.com/office/officeart/2005/8/layout/hierarchy2"/>
    <dgm:cxn modelId="{7D860960-5152-49EC-B047-F3028C6C0B90}" type="presParOf" srcId="{4B8817B1-BD0E-4FDF-91C0-7D8ADD09BAAC}" destId="{95C6E23F-C8ED-47EB-A2F3-75813E1E83B5}" srcOrd="0" destOrd="0" presId="urn:microsoft.com/office/officeart/2005/8/layout/hierarchy2"/>
    <dgm:cxn modelId="{CE1E9CAC-C7D4-4154-99A5-C175C542AF7F}" type="presParOf" srcId="{95C6E23F-C8ED-47EB-A2F3-75813E1E83B5}" destId="{4C74EFE2-452C-420F-8F45-030CF90037BB}" srcOrd="0" destOrd="0" presId="urn:microsoft.com/office/officeart/2005/8/layout/hierarchy2"/>
    <dgm:cxn modelId="{32C721C4-232A-474D-B03C-0A59912D66BE}" type="presParOf" srcId="{95C6E23F-C8ED-47EB-A2F3-75813E1E83B5}" destId="{11C45145-E960-4288-90D6-8CD29B1F0E8C}" srcOrd="1" destOrd="0" presId="urn:microsoft.com/office/officeart/2005/8/layout/hierarchy2"/>
    <dgm:cxn modelId="{5546033A-066A-42B5-A00F-3746D9561D3C}" type="presParOf" srcId="{4B8817B1-BD0E-4FDF-91C0-7D8ADD09BAAC}" destId="{51837991-3B93-4231-81BC-031D90B3EA6F}" srcOrd="1" destOrd="0" presId="urn:microsoft.com/office/officeart/2005/8/layout/hierarchy2"/>
    <dgm:cxn modelId="{A7B787E5-4E86-4767-829B-C8B413A805DF}" type="presParOf" srcId="{51837991-3B93-4231-81BC-031D90B3EA6F}" destId="{6052C103-2C34-4268-885E-F42F7BD88575}" srcOrd="0" destOrd="0" presId="urn:microsoft.com/office/officeart/2005/8/layout/hierarchy2"/>
    <dgm:cxn modelId="{B6A9A41C-52F0-4144-9A24-51C202D84A6C}" type="presParOf" srcId="{51837991-3B93-4231-81BC-031D90B3EA6F}" destId="{C52E1716-5B7C-4BEC-98D0-821563159D67}" srcOrd="1" destOrd="0" presId="urn:microsoft.com/office/officeart/2005/8/layout/hierarchy2"/>
    <dgm:cxn modelId="{9E85802B-E285-4C9B-95D0-B12E2F45F04C}" type="presParOf" srcId="{C52E1716-5B7C-4BEC-98D0-821563159D67}" destId="{C61D207A-605C-402C-8012-5C1F834FDA03}" srcOrd="0" destOrd="0" presId="urn:microsoft.com/office/officeart/2005/8/layout/hierarchy2"/>
    <dgm:cxn modelId="{0C142DA2-D930-4CF4-A412-CD63A3AF324A}" type="presParOf" srcId="{C61D207A-605C-402C-8012-5C1F834FDA03}" destId="{2FD4F105-3228-4862-8407-6A917ED547D8}" srcOrd="0" destOrd="0" presId="urn:microsoft.com/office/officeart/2005/8/layout/hierarchy2"/>
    <dgm:cxn modelId="{ADD075B3-6961-4C98-BC2C-7868311BC017}" type="presParOf" srcId="{C52E1716-5B7C-4BEC-98D0-821563159D67}" destId="{38A76C0E-1058-4B10-B014-DA1C48F04D64}" srcOrd="1" destOrd="0" presId="urn:microsoft.com/office/officeart/2005/8/layout/hierarchy2"/>
    <dgm:cxn modelId="{584AD0B9-4AC8-419F-B1D5-E3E0BCAF7EB6}" type="presParOf" srcId="{38A76C0E-1058-4B10-B014-DA1C48F04D64}" destId="{0F3FC8A0-15D8-4E70-A872-F8772813D30A}" srcOrd="0" destOrd="0" presId="urn:microsoft.com/office/officeart/2005/8/layout/hierarchy2"/>
    <dgm:cxn modelId="{39EA47B5-DCCF-4DA5-84A1-8133776F478C}" type="presParOf" srcId="{38A76C0E-1058-4B10-B014-DA1C48F04D64}" destId="{3D2A7114-71E0-4288-949D-72E2C627A49F}" srcOrd="1" destOrd="0" presId="urn:microsoft.com/office/officeart/2005/8/layout/hierarchy2"/>
    <dgm:cxn modelId="{C5F77348-898B-451B-8250-937E165503B3}" type="presParOf" srcId="{3D2A7114-71E0-4288-949D-72E2C627A49F}" destId="{BEA08288-7705-4570-B14F-C20B317831BD}" srcOrd="0" destOrd="0" presId="urn:microsoft.com/office/officeart/2005/8/layout/hierarchy2"/>
    <dgm:cxn modelId="{07BC7EC4-51D4-433C-B3AA-E255352B562F}" type="presParOf" srcId="{BEA08288-7705-4570-B14F-C20B317831BD}" destId="{9D89716D-907C-4260-BFDA-9419EBE039EA}" srcOrd="0" destOrd="0" presId="urn:microsoft.com/office/officeart/2005/8/layout/hierarchy2"/>
    <dgm:cxn modelId="{06F90918-7D12-4BCB-9DA3-AC8885034D99}" type="presParOf" srcId="{3D2A7114-71E0-4288-949D-72E2C627A49F}" destId="{BBFF1479-2307-4517-902B-BE6F5EA5254B}" srcOrd="1" destOrd="0" presId="urn:microsoft.com/office/officeart/2005/8/layout/hierarchy2"/>
    <dgm:cxn modelId="{8906374A-38F2-4636-AAD4-73A278C85869}" type="presParOf" srcId="{BBFF1479-2307-4517-902B-BE6F5EA5254B}" destId="{0D4A2E94-C626-4805-B629-9F56D655E8ED}" srcOrd="0" destOrd="0" presId="urn:microsoft.com/office/officeart/2005/8/layout/hierarchy2"/>
    <dgm:cxn modelId="{622D9F6A-5507-4450-8296-933DC91DFB4C}" type="presParOf" srcId="{BBFF1479-2307-4517-902B-BE6F5EA5254B}" destId="{3F6054B4-A672-4F4B-A8F1-54D137A1447A}" srcOrd="1" destOrd="0" presId="urn:microsoft.com/office/officeart/2005/8/layout/hierarchy2"/>
    <dgm:cxn modelId="{1CC41041-03D4-43DE-A9F4-8F700F0F41B8}" type="presParOf" srcId="{4B8817B1-BD0E-4FDF-91C0-7D8ADD09BAAC}" destId="{E69CE78F-18CE-4955-9BA9-F8C52AE4D617}" srcOrd="2" destOrd="0" presId="urn:microsoft.com/office/officeart/2005/8/layout/hierarchy2"/>
    <dgm:cxn modelId="{5C824B29-8C0A-487A-8748-5CF229F36D48}" type="presParOf" srcId="{E69CE78F-18CE-4955-9BA9-F8C52AE4D617}" destId="{C9BF9223-779F-4697-A236-B432B81D155B}" srcOrd="0" destOrd="0" presId="urn:microsoft.com/office/officeart/2005/8/layout/hierarchy2"/>
    <dgm:cxn modelId="{AA4E1654-9D5D-41CB-86DE-FE5BE1247A72}" type="presParOf" srcId="{E69CE78F-18CE-4955-9BA9-F8C52AE4D617}" destId="{CBAE157F-B220-4E40-AA0A-0B4CBE3B706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740AE3-7ECE-45A5-838B-129F4729A07B}">
      <dsp:nvSpPr>
        <dsp:cNvPr id="0" name=""/>
        <dsp:cNvSpPr/>
      </dsp:nvSpPr>
      <dsp:spPr>
        <a:xfrm>
          <a:off x="581459" y="436810"/>
          <a:ext cx="6179665" cy="458911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A944B-97F4-44CA-8317-4E4F70986CF8}">
      <dsp:nvSpPr>
        <dsp:cNvPr id="0" name=""/>
        <dsp:cNvSpPr/>
      </dsp:nvSpPr>
      <dsp:spPr>
        <a:xfrm>
          <a:off x="1215860" y="3696126"/>
          <a:ext cx="190907" cy="1909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EE575-523A-4C50-B23B-0E76C2DB9FCA}">
      <dsp:nvSpPr>
        <dsp:cNvPr id="0" name=""/>
        <dsp:cNvSpPr/>
      </dsp:nvSpPr>
      <dsp:spPr>
        <a:xfrm>
          <a:off x="601453" y="4149019"/>
          <a:ext cx="2563837" cy="427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15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latin typeface="Arial Narrow" pitchFamily="34" charset="0"/>
            </a:rPr>
            <a:t>Many variations in basic projects</a:t>
          </a:r>
          <a:endParaRPr lang="en-US" sz="2400" kern="1200" noProof="0" dirty="0">
            <a:latin typeface="Arial Narrow" pitchFamily="34" charset="0"/>
          </a:endParaRPr>
        </a:p>
      </dsp:txBody>
      <dsp:txXfrm>
        <a:off x="601453" y="4149019"/>
        <a:ext cx="2563837" cy="427557"/>
      </dsp:txXfrm>
    </dsp:sp>
    <dsp:sp modelId="{8B5686DA-1311-477A-9FA4-00C176920245}">
      <dsp:nvSpPr>
        <dsp:cNvPr id="0" name=""/>
        <dsp:cNvSpPr/>
      </dsp:nvSpPr>
      <dsp:spPr>
        <a:xfrm>
          <a:off x="2617631" y="2356896"/>
          <a:ext cx="345101" cy="345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841760-49B8-46F0-9CB8-51B86BF3D831}">
      <dsp:nvSpPr>
        <dsp:cNvPr id="0" name=""/>
        <dsp:cNvSpPr/>
      </dsp:nvSpPr>
      <dsp:spPr>
        <a:xfrm>
          <a:off x="2464056" y="2992119"/>
          <a:ext cx="2414470" cy="1571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62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latin typeface="Arial Narrow" pitchFamily="34" charset="0"/>
            </a:rPr>
            <a:t>Look-in</a:t>
          </a:r>
          <a:endParaRPr lang="en-US" sz="2400" kern="1200" noProof="0" dirty="0">
            <a:latin typeface="Arial Narrow" pitchFamily="34" charset="0"/>
          </a:endParaRPr>
        </a:p>
      </dsp:txBody>
      <dsp:txXfrm>
        <a:off x="2464056" y="2992119"/>
        <a:ext cx="2414470" cy="1571133"/>
      </dsp:txXfrm>
    </dsp:sp>
    <dsp:sp modelId="{5CDFA794-ABC7-42FB-AAE1-66BA78781807}">
      <dsp:nvSpPr>
        <dsp:cNvPr id="0" name=""/>
        <dsp:cNvSpPr/>
      </dsp:nvSpPr>
      <dsp:spPr>
        <a:xfrm>
          <a:off x="4644184" y="1597856"/>
          <a:ext cx="477267" cy="4772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CB767-6F56-4727-A4DB-0BC916E74AA9}">
      <dsp:nvSpPr>
        <dsp:cNvPr id="0" name=""/>
        <dsp:cNvSpPr/>
      </dsp:nvSpPr>
      <dsp:spPr>
        <a:xfrm>
          <a:off x="4882818" y="2385535"/>
          <a:ext cx="1762220" cy="2091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289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noProof="0" dirty="0" smtClean="0"/>
            <a:t>Mature technologies</a:t>
          </a:r>
          <a:endParaRPr lang="en-US" sz="2200" kern="1200" noProof="0" dirty="0"/>
        </a:p>
      </dsp:txBody>
      <dsp:txXfrm>
        <a:off x="4882818" y="2385535"/>
        <a:ext cx="1762220" cy="20913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CE01A2-EE69-4871-A24C-DCCB1AF0A095}">
      <dsp:nvSpPr>
        <dsp:cNvPr id="0" name=""/>
        <dsp:cNvSpPr/>
      </dsp:nvSpPr>
      <dsp:spPr>
        <a:xfrm>
          <a:off x="421246" y="0"/>
          <a:ext cx="477413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4C891B-0317-4E27-A245-E5CE6E05CF81}">
      <dsp:nvSpPr>
        <dsp:cNvPr id="0" name=""/>
        <dsp:cNvSpPr/>
      </dsp:nvSpPr>
      <dsp:spPr>
        <a:xfrm>
          <a:off x="6033" y="1219199"/>
          <a:ext cx="18078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noProof="0" smtClean="0"/>
            <a:t>Expert report</a:t>
          </a:r>
          <a:endParaRPr lang="en-US" sz="2700" kern="1200" noProof="0"/>
        </a:p>
      </dsp:txBody>
      <dsp:txXfrm>
        <a:off x="6033" y="1219199"/>
        <a:ext cx="1807850" cy="1625600"/>
      </dsp:txXfrm>
    </dsp:sp>
    <dsp:sp modelId="{355B9D43-EEDB-4B00-A42D-C3CE7F1CA692}">
      <dsp:nvSpPr>
        <dsp:cNvPr id="0" name=""/>
        <dsp:cNvSpPr/>
      </dsp:nvSpPr>
      <dsp:spPr>
        <a:xfrm>
          <a:off x="1904386" y="1219199"/>
          <a:ext cx="18078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noProof="0" dirty="0" smtClean="0"/>
            <a:t>Specialists </a:t>
          </a:r>
          <a:r>
            <a:rPr lang="en-US" sz="2700" kern="1200" noProof="0" dirty="0" err="1" smtClean="0"/>
            <a:t>commitee</a:t>
          </a:r>
          <a:endParaRPr lang="en-US" sz="2700" kern="1200" noProof="0" dirty="0"/>
        </a:p>
      </dsp:txBody>
      <dsp:txXfrm>
        <a:off x="1904386" y="1219199"/>
        <a:ext cx="1807850" cy="1625600"/>
      </dsp:txXfrm>
    </dsp:sp>
    <dsp:sp modelId="{82C56939-8380-4EA0-A9F0-A2D38DA544AD}">
      <dsp:nvSpPr>
        <dsp:cNvPr id="0" name=""/>
        <dsp:cNvSpPr/>
      </dsp:nvSpPr>
      <dsp:spPr>
        <a:xfrm>
          <a:off x="3802739" y="1219199"/>
          <a:ext cx="180785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noProof="0" dirty="0" smtClean="0"/>
            <a:t>Delphi</a:t>
          </a:r>
          <a:endParaRPr lang="en-US" sz="2700" kern="1200" noProof="0" dirty="0"/>
        </a:p>
      </dsp:txBody>
      <dsp:txXfrm>
        <a:off x="3802739" y="1219199"/>
        <a:ext cx="1807850" cy="16256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74EFE2-452C-420F-8F45-030CF90037BB}">
      <dsp:nvSpPr>
        <dsp:cNvPr id="0" name=""/>
        <dsp:cNvSpPr/>
      </dsp:nvSpPr>
      <dsp:spPr>
        <a:xfrm>
          <a:off x="7691" y="399478"/>
          <a:ext cx="2118292" cy="1706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Sector economic analysis</a:t>
          </a:r>
          <a:endParaRPr lang="en-US" sz="2400" kern="1200" noProof="0" dirty="0"/>
        </a:p>
      </dsp:txBody>
      <dsp:txXfrm>
        <a:off x="7691" y="399478"/>
        <a:ext cx="2118292" cy="1706327"/>
      </dsp:txXfrm>
    </dsp:sp>
    <dsp:sp modelId="{6052C103-2C34-4268-885E-F42F7BD88575}">
      <dsp:nvSpPr>
        <dsp:cNvPr id="0" name=""/>
        <dsp:cNvSpPr/>
      </dsp:nvSpPr>
      <dsp:spPr>
        <a:xfrm>
          <a:off x="7691" y="2264677"/>
          <a:ext cx="2118292" cy="1503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Technological forecast</a:t>
          </a:r>
        </a:p>
      </dsp:txBody>
      <dsp:txXfrm>
        <a:off x="7691" y="2264677"/>
        <a:ext cx="2118292" cy="1503055"/>
      </dsp:txXfrm>
    </dsp:sp>
    <dsp:sp modelId="{C61D207A-605C-402C-8012-5C1F834FDA03}">
      <dsp:nvSpPr>
        <dsp:cNvPr id="0" name=""/>
        <dsp:cNvSpPr/>
      </dsp:nvSpPr>
      <dsp:spPr>
        <a:xfrm>
          <a:off x="2125984" y="2999544"/>
          <a:ext cx="847317" cy="33321"/>
        </a:xfrm>
        <a:custGeom>
          <a:avLst/>
          <a:gdLst/>
          <a:ahLst/>
          <a:cxnLst/>
          <a:rect l="0" t="0" r="0" b="0"/>
          <a:pathLst>
            <a:path>
              <a:moveTo>
                <a:pt x="0" y="16660"/>
              </a:moveTo>
              <a:lnTo>
                <a:pt x="847317" y="166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528460" y="2995022"/>
        <a:ext cx="42365" cy="42365"/>
      </dsp:txXfrm>
    </dsp:sp>
    <dsp:sp modelId="{0F3FC8A0-15D8-4E70-A872-F8772813D30A}">
      <dsp:nvSpPr>
        <dsp:cNvPr id="0" name=""/>
        <dsp:cNvSpPr/>
      </dsp:nvSpPr>
      <dsp:spPr>
        <a:xfrm>
          <a:off x="2973301" y="2486632"/>
          <a:ext cx="2118292" cy="1059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Delphi (Specialists committee)</a:t>
          </a:r>
        </a:p>
      </dsp:txBody>
      <dsp:txXfrm>
        <a:off x="2973301" y="2486632"/>
        <a:ext cx="2118292" cy="1059146"/>
      </dsp:txXfrm>
    </dsp:sp>
    <dsp:sp modelId="{BEA08288-7705-4570-B14F-C20B317831BD}">
      <dsp:nvSpPr>
        <dsp:cNvPr id="0" name=""/>
        <dsp:cNvSpPr/>
      </dsp:nvSpPr>
      <dsp:spPr>
        <a:xfrm>
          <a:off x="5091594" y="2999544"/>
          <a:ext cx="847317" cy="33321"/>
        </a:xfrm>
        <a:custGeom>
          <a:avLst/>
          <a:gdLst/>
          <a:ahLst/>
          <a:cxnLst/>
          <a:rect l="0" t="0" r="0" b="0"/>
          <a:pathLst>
            <a:path>
              <a:moveTo>
                <a:pt x="0" y="16660"/>
              </a:moveTo>
              <a:lnTo>
                <a:pt x="847317" y="166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494070" y="2995022"/>
        <a:ext cx="42365" cy="42365"/>
      </dsp:txXfrm>
    </dsp:sp>
    <dsp:sp modelId="{0D4A2E94-C626-4805-B629-9F56D655E8ED}">
      <dsp:nvSpPr>
        <dsp:cNvPr id="0" name=""/>
        <dsp:cNvSpPr/>
      </dsp:nvSpPr>
      <dsp:spPr>
        <a:xfrm>
          <a:off x="5938911" y="1617258"/>
          <a:ext cx="2118292" cy="2797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Thematic Group: occupational impact analysis</a:t>
          </a:r>
          <a:endParaRPr lang="en-US" sz="2400" kern="1200" noProof="0" dirty="0"/>
        </a:p>
      </dsp:txBody>
      <dsp:txXfrm>
        <a:off x="5938911" y="1617258"/>
        <a:ext cx="2118292" cy="2797894"/>
      </dsp:txXfrm>
    </dsp:sp>
    <dsp:sp modelId="{C9BF9223-779F-4697-A236-B432B81D155B}">
      <dsp:nvSpPr>
        <dsp:cNvPr id="0" name=""/>
        <dsp:cNvSpPr/>
      </dsp:nvSpPr>
      <dsp:spPr>
        <a:xfrm>
          <a:off x="7691" y="3926605"/>
          <a:ext cx="2118292" cy="1395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Organizational forecast</a:t>
          </a:r>
          <a:endParaRPr lang="en-US" sz="2400" kern="1200" noProof="0" dirty="0"/>
        </a:p>
      </dsp:txBody>
      <dsp:txXfrm>
        <a:off x="7691" y="3926605"/>
        <a:ext cx="2118292" cy="1395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DCCAD-F8A9-4C7A-A814-67A6133A1FDA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D3461-1099-4498-84EA-03EFC22F6A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5AE2E-9476-4AA5-8B18-CBB71B0DF3E4}" type="datetimeFigureOut">
              <a:rPr lang="pt-BR" smtClean="0"/>
              <a:pPr/>
              <a:t>03/08/2015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F98D7-03FB-4FE7-8C9D-9F99DA82AB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/>
          </a:bodyPr>
          <a:lstStyle/>
          <a:p>
            <a:r>
              <a:rPr lang="en-US" dirty="0" smtClean="0"/>
              <a:t> Building SENAI’s Model of Technological Forecasting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WSC 2015 </a:t>
            </a:r>
          </a:p>
          <a:p>
            <a:r>
              <a:rPr lang="en-US" b="1" dirty="0" smtClean="0"/>
              <a:t>Prof. Paulo Tigre</a:t>
            </a:r>
          </a:p>
          <a:p>
            <a:r>
              <a:rPr lang="en-US" b="1" dirty="0" smtClean="0"/>
              <a:t>Rio de Janeiro Federal University 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043608" y="1397000"/>
          <a:ext cx="56166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092280" y="1268760"/>
            <a:ext cx="1169551" cy="374441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sz="3200" dirty="0" err="1" smtClean="0">
                <a:solidFill>
                  <a:srgbClr val="0070C0"/>
                </a:solidFill>
              </a:rPr>
              <a:t>Evaluation</a:t>
            </a:r>
            <a:r>
              <a:rPr lang="pt-BR" sz="3200" dirty="0" smtClean="0">
                <a:solidFill>
                  <a:srgbClr val="0070C0"/>
                </a:solidFill>
              </a:rPr>
              <a:t> </a:t>
            </a:r>
            <a:r>
              <a:rPr lang="pt-BR" sz="3200" dirty="0" err="1" smtClean="0">
                <a:solidFill>
                  <a:srgbClr val="0070C0"/>
                </a:solidFill>
              </a:rPr>
              <a:t>of</a:t>
            </a:r>
            <a:r>
              <a:rPr lang="pt-BR" sz="3200" dirty="0" smtClean="0">
                <a:solidFill>
                  <a:srgbClr val="0070C0"/>
                </a:solidFill>
              </a:rPr>
              <a:t> </a:t>
            </a:r>
            <a:r>
              <a:rPr lang="pt-BR" sz="3200" dirty="0" err="1" smtClean="0">
                <a:solidFill>
                  <a:srgbClr val="0070C0"/>
                </a:solidFill>
              </a:rPr>
              <a:t>speed</a:t>
            </a:r>
            <a:r>
              <a:rPr lang="pt-BR" sz="3200" dirty="0" smtClean="0">
                <a:solidFill>
                  <a:srgbClr val="0070C0"/>
                </a:solidFill>
              </a:rPr>
              <a:t> </a:t>
            </a:r>
            <a:r>
              <a:rPr lang="pt-BR" sz="3200" dirty="0" err="1" smtClean="0">
                <a:solidFill>
                  <a:srgbClr val="0070C0"/>
                </a:solidFill>
              </a:rPr>
              <a:t>of</a:t>
            </a:r>
            <a:r>
              <a:rPr lang="pt-BR" sz="3200" dirty="0" smtClean="0">
                <a:solidFill>
                  <a:srgbClr val="0070C0"/>
                </a:solidFill>
              </a:rPr>
              <a:t> diffusion </a:t>
            </a:r>
            <a:endParaRPr lang="pt-BR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</p:nvPr>
        </p:nvGraphicFramePr>
        <p:xfrm>
          <a:off x="467544" y="404813"/>
          <a:ext cx="8064896" cy="5721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ctor reto 5"/>
          <p:cNvCxnSpPr/>
          <p:nvPr/>
        </p:nvCxnSpPr>
        <p:spPr>
          <a:xfrm>
            <a:off x="2483768" y="1988840"/>
            <a:ext cx="1152128" cy="144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V="1">
            <a:off x="2555776" y="3501008"/>
            <a:ext cx="1008112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4211960" y="764704"/>
            <a:ext cx="2066528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Occupational trends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139952" y="5013176"/>
            <a:ext cx="2232247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Occupational impacts </a:t>
            </a:r>
            <a:endParaRPr lang="en-US" sz="2400" dirty="0"/>
          </a:p>
        </p:txBody>
      </p:sp>
      <p:sp>
        <p:nvSpPr>
          <p:cNvPr id="10" name="Seta para a direita 9"/>
          <p:cNvSpPr>
            <a:spLocks noChangeAspect="1"/>
          </p:cNvSpPr>
          <p:nvPr/>
        </p:nvSpPr>
        <p:spPr>
          <a:xfrm rot="2748028">
            <a:off x="6496565" y="1132864"/>
            <a:ext cx="910292" cy="674696"/>
          </a:xfrm>
          <a:prstGeom prst="rightArrow">
            <a:avLst>
              <a:gd name="adj1" fmla="val 2677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 para a direita 10"/>
          <p:cNvSpPr>
            <a:spLocks/>
          </p:cNvSpPr>
          <p:nvPr/>
        </p:nvSpPr>
        <p:spPr>
          <a:xfrm rot="19241237">
            <a:off x="6600423" y="5109602"/>
            <a:ext cx="941173" cy="765046"/>
          </a:xfrm>
          <a:prstGeom prst="rightArrow">
            <a:avLst>
              <a:gd name="adj1" fmla="val 2677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74EFE2-452C-420F-8F45-030CF900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4C74EFE2-452C-420F-8F45-030CF900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4C74EFE2-452C-420F-8F45-030CF9003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52C103-2C34-4268-885E-F42F7BD88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6052C103-2C34-4268-885E-F42F7BD88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6052C103-2C34-4268-885E-F42F7BD88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BF9223-779F-4697-A236-B432B81D1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C9BF9223-779F-4697-A236-B432B81D1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C9BF9223-779F-4697-A236-B432B81D1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1D207A-605C-402C-8012-5C1F834F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C61D207A-605C-402C-8012-5C1F834F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C61D207A-605C-402C-8012-5C1F834F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3FC8A0-15D8-4E70-A872-F8772813D3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0F3FC8A0-15D8-4E70-A872-F8772813D3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0F3FC8A0-15D8-4E70-A872-F8772813D3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A08288-7705-4570-B14F-C20B31783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BEA08288-7705-4570-B14F-C20B31783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BEA08288-7705-4570-B14F-C20B31783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4A2E94-C626-4805-B629-9F56D655E8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0D4A2E94-C626-4805-B629-9F56D655E8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0D4A2E94-C626-4805-B629-9F56D655E8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1202" name="AutoShape 2" descr="data:image/jpeg;base64,/9j/4AAQSkZJRgABAQAAAQABAAD/2wCEAAkGBxQSERMUEhIUFRUVFRcVFRgXGRcWFhYUFBoWGRgVFxQZHCgiGBsmGxQXIjEkJSksLi4uGB8/ODUsQygtLi4BCgoKDg0OGxAQGy0kHyQsNCwsLCwwMiwsLCwtLTAsLywsLCwvLCwsLCwsLCwsLCwsLCwtLCwsLCwsLCwsLCwsLP/AABEIAMIBAwMBEQACEQEDEQH/xAAbAAEAAgMBAQAAAAAAAAAAAAAABAYDBQcCAf/EAFEQAAIBAgMCBwoMAgYIBwAAAAECEQADBBIhBTEGExYiMkFRNFNhcXORkrGy0QcUFSMzQlJygaHB4WLSQ3SCouLwCDVVhJOzwsMXJERUlNPx/8QAGwEBAAIDAQEAAAAAAAAAAAAAAAECAwUGBAf/xAA3EQACAAMDCQYGAwEBAQEAAAAAAQIDEQQSUQUVITFSYXGRoRQzQYGxwRMyctHh8CI0QvEjkmL/2gAMAwEAAhEDEQA/AOhcLNrXbHEcU2XMrTopmMsbx4TXN2yfHKUN3xN5kuxyrRf+Iq0p7lf5V4rvo9BPdXi7fOx6G2zTZdnqxyrxXfR6Ce6nb52PQZpsuz1Y5V4rvo9BPdTt87HoM02XZ6scq8V30egnup2+dj0GabLs9WOVeK76PQT3U7fOx6DNNl2erHKvFd9HoJ7qdvnY9Bmmy7PVjlXiu+j0E91O3zsegzTZdnqxyrxXfR6Ce6nb52PQZpsuz1Y5V4rvo9BPdTt87HoM02XZ6scq8V30egnup2+dj0GabLs9WOVeK76PQT3U7fOx6DNNl2erMGK4bX7YUveADMFByJEkE683QaHWssq02ibVQ+CqYpuT7FKo41rdNbI6fCFdIBF4wQDPFCBILAE5dDCnQ+DtE5XFa06NroYVZrA0mk6PjxFr4QLzZct0tmOURbHSCcZB5uhy9vWCKRR2qGt5pU4Y0Jhsthipdhbrxwr6H1PhAvHL86edl32hoHbIpbm6AtIE9ho47Uq6Vo4eCq+SCsthdP4vTx8XRV4s82/hDusqsL2jMqD5sdJxI+roI1nq66RRWuF00am/DwIhs1giSdHpaXjrZ5b4RrgJHHiRmkcWumV1tmeb9ph+BmpXbHh0wqQ5GTl4Pm/B0Pa/CDeJKi9LCJAtrMFM4I5uvN7KhxWpKrap+aFlZbA3RQuvnhX0PVrh9eYqBdPOiJtADnAlQTlgEgTr2jtE1imWmFN1Wjh4a+RMNksMTSUL08fHVzJvKvFd9HoJ7q8/b52PQ9OabLs9WOVeK76PQT3U7fOx6DNNl2erHKvFd9HoJ7qdvnY9Bmmy7PVjlXiu+j0E91O3zsegzTZdnqxyrxXfR6Ce6nb52PQZpsuz1Y5V4rvo9BPdTt87HoM02XZ6scq8V30egnup2+dj0GabLs9WOVeK76PQT3U7fOx6DNNl2erHKvFd9HoJ7qdvnY9Bmmy7PVjlXiu+j0E91O3zsegzTZdnqxyrxXfR6Ce6nb52PQZpsuz1Z8bhXio+lHoJ7qdunY9Bmmy7PVnSYreo5Ao3D086x5M+sVqMo/54HSZD+WZxXuVWtab03eG4K4h0V1CQ6hhLawwkdXhr2Q2GbFCmqaTWR5Ws8EThdap01GXkfiey36X7VbN83cVzzZt/L8jkfiey36X7UzfN3DPNm38vyOR+J7LfpftTN83cM82bfy/I5H4nst+l+1M3zdwzzZt/L8jkfiey36X7UzfN3DPNm38vyeL3BS+ilnNpVUEszOAqgbySRAFFk6c8Bnmzb+X5MGzdgXMRbFyxcsXbZ3MlwMJG8SBv8FS8mzlodBnmzb+X5JXI/E9lv0v2qM3zdwzzZt/L8jkfiey36X7UzfN3DPNm38vyYr3Ae+8ZltmDIltJIK6iNdGI17avBY58FbrWn/pjjyrZI6Xk3Td5Y7zB/wCHlzTmJoIjjGjcRJG4mGIk6iazfCtWK/fIxdusOD/fPqfU+D24GDBEBDm5pcYDOVCFiBoeaI18PaahyLS4bra1U8q1wxJVvsSivJOta+dKY4Hm7wBdQGZbai2AZNwhQEJYF+pgpkjNMHXSpUi1aVVaf+aNGivjTWR2+xaND0f9VdOmj1V1EXB8AVvWla0ti5aZeayXSynQJmBB6UKBm6Wm+ruXbE9ar+6NWrdqKdrye1S66fqrr179ZLufB3cO+3b+tqLjA85lc84azmRTPVGlUUq1LxX6qYYMs7dYX4P9aeOKPS/B9dDZsiZhPONxiecqodTqZVFH4dutVci0tUqqYedcMWWWULEneo6/dUx3Bfg/ugqQiSoAHzjRzRAJXcSAYkiaOz2lpptaffTgFlCxJppPR7aMde8lcj8T2W/S/asGb5u49GebNv5fkcj8T2W/S/amb5u4Z5s2/l+RyPxPZb9L9qZvm7hnmzb+X5IV7YzJeSw17DrecEpbN1Q7AdYXf2+OD2GrZsnUroGebNv5fkm8j8T2W/S/aq5vm7hnmzb+X5HI/E9lv0v2pm+buGebNv5fkcj8T2W/S/amb5u4Z5s2/l+RyPxPZb9L9qZvm7hnmzb+X5HI/E9lv0v2pm+buGebNv5fkcj8T2W/S/amb5u4Z5s2/l+TU7SwD2HyXIzQDoZEHw15p0mKVFdiPdZ7TBPgvwaiI241iRmZ2UV1KPn5ROHvTseTPrFajKP+eB0uRPlmcV7lWrWo3h1fYfc2H8jb9ha6ST3cPBHDWvv4/qfqTayHnFAKAUAoDR8OsKLuzcamTOThr5RcuY5xbYplEdLNERrMVklukaDK78CWzzZ2WmeybdxrlzPmTI5hjlzSATpumr2h1iIRfqwEigFAKAUBXvhCwq3Nl41Sgf8A8vdZQRm56oSpA+0CAR4aySn/ADQZo/gRwQt7JtTbyOz3S8rlZiLjAFtJJygDXqirz3/IhF9rASKAUAoBQCgOP8Kdg5+E+Df4rmstbVrrcVNs3PnudcbLBbRNTrovgr1QRf8Ak9JHidgrykigFAKAUAoDnfDjus/cT9a0uUO98jq8jf1vN+xXm3GvCjas7KK6lHz8onD3p2PJn1itRlH/ADwOlyJ8szivcq1a1G8Or7D7mw/kbfsLXSSe7h4I4a19/H9T9SbP+f8APjrIecUAoCq3WOe5qfpLnWep2q7ek5a12mdDPiSiaVcTCmIBZlDyyxmUNJWQCJEyNCD+NNJhdotKSbiio97MkntPnNRVle1T9t82JPa3nNKsdqn7b5s8i5qRJkb9TU6SXabQv9xc2epPafOairI7XP23zZZ8IeYn3V9QqHrOxKzcY5n1P0lzrP22qzZytqtM6GdGlG6VfjvIGI2iVuZIcjLvGbpk6JPRmATqeztqyTaqRDNnxQ3viPn1x6GEbZlwozblJmZGZS2+Y+z+etTddDJenqGvxHzZkwW11usFXPJUtqdNDliQddesaVDhaKzI7RLVXMeumtnjC7ZDuqw/PJy66QFDamd+sECY66OFpVqTHFaIYW/iPRvZsbjGDqdx6zVU3U8ytc+vzvmy2WeiPEPVVXrOxNDtljx28/Rr1nteproNFlWdMlzUoImtHg95r3xADBS8M05QWgtG+BOtTpNarRaWqqKKnFmST2nzmoqyvap+2+bGY9rec0qx2qftvmzybmoEmTu1NTVk9ptFK34ubPUntPnNRVkdrn7b5s3uwz81qSec2/XrpEdLYI4o7PDFE6vT6sn1U9gJoD7QHOuHHdZ+4n61pcod75HV5G/reb9ivNuNeFG1Z2UV1KPn5ROHvTseTPrFajKP+eB0uRPlmcV7lWrWo3h1LZqM2DtBGyMbCBWjNlOQQ2U747K6SR3cNcEcNa+/j+p+pyK/wA26cdccbQ1a2YxPGOgZcw+a4tATbO5soGXsJrYKbLu6jy0ZM5B8IP8AbA/42I/kqPiy8CaMlbK4E7dt37L3dqh7aXbbXE46+c1tWBdYKQZUEQahzZdHoFGW6707nlLnttXni1nI23+xHxNLiBZ4xuMlSXmWKwW4sJzdSVEFTOmpHirIr1NBMPxLicOlU8OPiR7mAsRHGEQCCCq7iSdFyQCM43DQEaDQ1NYsC/xZuHX8n1sNYm5z2BJuEzlbViQ0AgkxAPblYToaViJvzdGjDp+8z0uCsgktcacyBtFCBkzKIhSE39RkDLqOteeBDmTGqJaNPGmvzN7WE8JaMH9Gn3V9QpFrO5Kw/Sfylz22qXrOOtffx/U/U12Ie8HOUEjqELly5Rzt4Yvn6pAIHVvqyUNNJECluFV/fxQ+Nir0gcX9YDdoRz5+tzdAmpmMx31NFiT8OXTX+8jEcXfOhTKTMQMxiRJIzQCoO7XMdxHXNIS/w5Vap6P3d/w92cRiJGa0oGZQYOY5TOYkyBpoZHhEExMNQlYoJNNDNjc3HxGqLWeday2WeiviHqqHrO4K/t+4Fusx3C0p7eu5uHXUpVRz2V1WdClh7mixTWrk8ZIIRlKnXKG0MgSCeaSN+gJq6US0I8ECmQ6IcSNewNgllFwqxaIgQrGQBGXd84BM9gB0FWvRYGRTJqSqtFP309zz8Tw+83GGmTXKFHO42IKZevxERS9FgWcydhv9sa+58+J2ZOa4wgvAhV0dZOZcvOMT0t+XcYNKvAj4kylEv3dp9NRs8LiLahLatOgA7YgwdwEc3q3btKxtPWeeOCN1jaI/CfYO0MXaw/yfjBhsjXuN59xM+Ypk6CmYytv+1WSXFDD8yOlyd/Wg8/Vld5B8IP8AbA/42I/krJ8WXge2jIe2Pg/281i4r7SF9SpBtC7dPGA/V56hdfCQKlTZddRFGdC+DnYmOwuHyY/Fi+YGRIzG0Ozjzzn0jQiBGhNYJsUMT/iiUajhx3WfuJ+taDKHe+R1mRv63m/YrzbjXhRtWdlFdSj5+UTh707Hkz6xWoyj/ngdLkT5ZnFe5Vq1qN4dX2H3Nh/I2/YWukk93DwRw1r7+P6n6k6sh5xQCgKjecB7mo+kue21XadTk7ZKjc+NqF68CNcs22MkKT498gAg9ogDTdoOyivIwwwzoVRJ8jycNaIgwfxM65frTP1R5qmsRNJ9a0fIw3MHZuKYK6kglCN/1gD1ExBjWBHUKmsSJhc9PU35GZ8JaO8LvzbzGYzJid8EieyorEQvjrwfIk8YO0eeq0Zj+DM2XyZasJ9Gn3V9QqHrO1KtccZ7mo+kue21WadTkrVKmOfG1C9b8N5rblu6WeL4AJBSMugysIIKn6xU7zMdW6raKagoaQr/AM3Xx0M+Jau5zN8ZdI3TAUiDprzoJM61OjAOFU0S3XgzFhhebITdCgjUZkY9I65gsGVjsiOuTR0wLRQQqqUDeGh4Ho2L0iL4j62oknIg0lSBqrGOvPPVFNGAuqmmW+TxJ1lotw7KWjWDpP41VrToMEUqNx1hhdOBdLPRXxD1VR6zsiu7fCm8Q0QbSgg7iCbkirKtNBoMqwxudC4U9XhxNTewdpkKzE7yDzt5J5xk65mk7+calOKtTXQ/HUVbr5HtMNaBJAWSZ39eYN7Qnx1FYiGp7VGnyMSYWwd2VgCw6WYAmMyxMDUDTwCprET/AO+D5GQYa1MwJ7SSSdIkknUxpJ7T2mlYiKT8HyPqYe0GzAKG7Z64ifMAPwFRWIOGe1Rp8iz7BPzP9pvXUM6TJyas0Ke/1Zsaqe0UAoDnXDjus/cT9a0uUO98jq8jf1vN+xXm3GvCjas7KK6lHz8onD3p2PJn1itRlH/PA6XInyzOK9yrVrUbw6vsPubD+Rt+wtdJJ7uHgjhrX38f1P1J1ZDzigFAKAUAqVrBV+Dexbb4LCXFzWrpw1gm5aORmPFKAXHRux2OGHgrLHG1E0QbHjMVa6SriU7Ui1eG6AUY8XcO8khk8Cmq/wAXuJJGB2vausUV4uASbbhrd0CYzcW4DZZHSAg9RNQ4YkCdVAfaAUAqUDUcEe4MH/VbH/LSrTPmYNvVAKA+UBgxmMt2Vz3biW1kCXYKJOgEnrJ6qlJvUCB8qXbvc9hiO+Xpspvg5UKm4xG/ohT1N11a6lrYA2O1yDib73f4EmzZnr5iks4M6q7sPBU36fKDZYbDpbUJbRURRCqoCqB2BRoBVG29YMtQBQHygPtAKAUBzrhx3WfuJ+taXKHe+R1eRv63m/YrzbjXhRtWdlFdSj5+UTh707Hkz6xWoyj/AJ4HS5E+WZxXuVatajeHV9h9zYfyNv2FrpJPdw8EcNa+/j+p+pOrIecUAoBQCgFSgajgj3Bg/wCq2P8AlpVpnzMI29UBGxuBt3ly3bauAZGYAww3Mp+qR2jUVKbWoEH5PvWu575ZR/RYjNcEAHRb/wBIpJ634zxVa8nrQHy4LemJtth/42hrBiJIvrzVEmBxmQnspcr8ukG1VgQCDIOoI3Eds1UHqiBqeCXcGD/q1n/lrVo/mYRtqoDWYjblpWKW8164DBt2RnYNE5XaQlox3xlFXUD8dAMZTFXd7Lhk7Ei7e8BzsOLtnfIy3B4afxW8GfB7HtW2zhS1zUcZcJuXIO8B3JKr/CIHgqHE2DYVUCgFAKAUAoBQCgFAc64cd1n7ifrWlyh3vkdXkb+t5v2K82414UbVnZRXUo+flE4edOx5M+sVqMoa4eB0mRPlmcV7lMwWNFzcrLoGUtl56HcywTppuMHwV5Jshy9bT8NHg8Dayp6mak146fFY/wDdJ2HYfc2H8jb9ha3snu4eCOOtffx/U/UnVkPOeLr5VJ7AT5qlaWDU/LZ72PS/w1NEajPErZfT7nx9uwCSgAAkkvAAHWTlpRErLEp6FC+n3Ph27pPFiN/S/wANKIZ4larr6fc+HbhYEKoG8SGBKn8VIkeGpSSYeV5S1wvp9yHsPHNh8Nh7DAObVpLWacuYooEhQum7d66mKkTbIWWJWy+n3J/y2e9/3v8ADVaIZ4lbL6fcfLZ72PS/w0ohnmVsvp9ybs7G8bm5uWI653/gOyoaPfZbTDaIL8KppppDbStAkFtxIOjbxoRu8FTdZZ2mSnRxKvE1TYbDqS1i6+HYmTxQIRiTJzWWU2ySd7ZQ3hFXq/HSV7VI21zRivcIrlhSbtvjwI52HVs5J62w76gbuiznfoKXE9Wgdrk7a5o13BbhBdOEs2hhXtPat27btfzJblVUEpCl7noqDqM1WigV5uo7VJ21zNoLSXNcTiXu/wACq9mxOoPza85wZ6NxnHgqtWtSHapG2uaNlYxti2oVMqIogKqFVAHUABAFUabJ7VI21zRsAZqpnPF68EUsxgCPzMD8zUpVIiiUKq9RH+VLX2vyb3VN1mHtUjbXND5Utfb/ACb3Uusdqkba5ofKlr7f5N7qXWO1SNtc0PlS19v8m91LrHapG2uaHypa+3+Te6l1jtUjbXNHuzjrbnKrSfER6xUUZaCfLjdIYk+DJNQZRQCgOb8Pny4lzIEWlMkwogHUnqFai2w3p6XDUdTkl3bI3vZUNjbT+MI7czmsV5jZtw6zEeadKx2uzKREkq6V4nqsdpc+FxOmh+B3YVvEcYUTh507Hkz6xWoyhrh4HSZE+WZxXuc74NMOeOZnGXjMuHuWDn1JzM5551J0A3k9dTb09D008P5KLRuS1Hqye1/JaK+NIXDp3t6zuWw+5sP5G37C1sJPdw8Ecza+/j+p+pOrKecw4z6N/ut6jUw6wVehwxjxFkOpUkgHfBgxOonw7vxqU6FoIrrqjUYzZ1pRkZnGZTJESEti2AWaJ0yrHXLHw1kUTek9UudHE7yS0e9dR8vYaw+Ym6RJcnUDdqwBI6PN6t4B131KcS8CYZkyH/OBmezZuFFF3VFNsAEFhKlSZIJU6mT2gA7oqtWvAoopkKbu69JKwez1tsSCdRHVG+dIGgHUBoKiKKpjmTnGqMmVQwm32B9f+z+tS9R0mR+4fH2RqX6T+Uue21HrNHa+/j+p+pBxC3uMlIyRl1PWTJbLGugA39ulWV2mkrD8O7p1/ugwZb5fWIAXr0MKZ0B05zfkNeoT/GheslQ6DJgWvlhxoAXKd0TmnSYOmnUJHhqIrvgVmfCu/wANden7/wAPOF+MZ1zxlJJfcY5o0HO0XMNN57Yo7tCY/g3XTX4ftPsbC5uPiNVWswLWWyx0R4h6qh6zuCHtz6FvGntpUwnkt39ePgaGoORNZaXEBdcpIzGJmZggZiBABLRodAu/ryO6eiL4NTxb49QkxJaCCRMaRvJgwCTE9cdofxLv4Lbw/d32MjfGDZ1jjDIOWBAgwVlo6UeHLOk1H8b24p/4/E0aiTgzc5/GR0zlj7PV1mdO2Ouoip4GOZ8PRcw08TabK+mT+17JqFqZsMj9+/pfqix1U6UVNAYkxClmQMpdYLKCMyhtxI3gGD5qUYOdfCFPxi5BIPFCCAWIMNBCjUnwDfWotf8AYhruOoyXXsbpi/Qp2wL2ZH6WjRlJvNlIAkZryqx7YiB56rbobsUPDcukNUeiwR3oIuOrS6aMYkmd6FblHHlF4edOx5M+sVqcoa4eB0mRflmcV7nOODLCDlFsAKPo2ZlLTqQCIGs7qnKCei83r8VQz5Oabd1Lydf+Fq4UYfbjfEviNy2MPlsZcghlbKsHEZpzJP2ebHSGk1uLI5fwYa66I5u11+PH9T9R8S4Uf+5wvmtf/VWWsnA8+k2GwcLt4X1OOv2GwwW5xioLeY/NvkiLYPTynQ9VG5XhrGkn4zG8Wyg5dQSZbKYBAhRBztru06u2sKhqcZBLvJv988DCNsJE5WjtlCJLMoWQ8TzTr0fDVvhsv2eKtK+v2/O4j3to2nX5xCYRGMEaK+RhEGSZA3fZGompULWovDKjgf8AF+P3PBxVgKW4t4UHrBEghSoGeCefp1c4kHUzN2LVUtcmt3aqr/cD6+Lsqc3FtGZrkyIJHGHMEzaybb6RM6x11FHqqQoJrVL2790Ey1tZGDmGGRVYzAMMJHXp4zA8NVcDMUVnihaWJ9wW01uNlAIbIHO4iDGkg7+cPPSKCiqRMkOBXvCtCy7A+v8A2f1qr1G+yP3D4+yNS/Sfylz22o9Zo7X38fF+prsVhxccMLgEpllSQ8BgTDqwMSIirJ0WoiCJwQ0a8fLlQwHCNJAxBAjIOcxOYliRq8TBEdeg6hFWUW4yKaqJuDfq/B8XBEwfjBJAKzLid2bQXI+od0Ea9etK7h8VbHp9v3gSsCmSc17jJCRv0jm5ukdCf8mqxOvgY5jvUpDSlSWWBUkGQRoRVVrMKTToyxbP2ZZtoAlpFBJYgKIzOczH8SSfxo4m2dwRNu7NtFRd4pOMtwEaBKi49vNHjyjzVMMT1Hkt39ePgaXE3UUc+IOhBEiOuR2RvJ0HXUJPwOUghib/AImsw+y8gKrfIVQAFXmhCqFdysPrHOR19c76yOLceiKfeo3Dp9dP6g2BJOb4zGpcx1hgoUklz9k7oHO0Ail7cSptFS5u5eRkbCnWL5GhAksSpcsV3vqYYASJ5u/qqK7iqmYw/ujcZcDbyE5r+eQqiZ6S6HUsRJP4zUROupFZsV7VDTxN3sr6ZP7XsmqrUz2ZI79/S/VEDhzwBXaVy27Yq9Z4tCkW4gyZk1klzbipQ6RorP8A4JW/9o4r8vfV+0bhQy8HfghOGxwxHx6+UQDKFJW650JW44/o9IyiZ7RSKfWGlBQz/CKPnruoHzO9uiNG1bwdtaG1f2YfLUdRkz+lF56+BUNhFMrrba0yrAHF5so03asY/CqW283C4k099K9Ej02C6lEoWmv/AM1p1bO9CtyjjyicPOnY8mfWK1GUNcPA6TIvyzOK9znnB9WD3QVurJDRdOZmJ3sWCAHQAaMwiN26luacMDTT8NGrhrr0R6rAnDHGmmvH+WvjqpybO47D7mw/kbfsLWyk93DwRzNr7+P6n6k6sh5zDjPo3+63qNTDrBScdduBhkBOg0iQdedLRzYWSNd/buq8NKaTjJagcLvGH4zdUGULHUjmmAuZgBzRqQANOuerqmiL3JcTVHQWcXdzQbTQXjURCyB1eDM0yQcoG80aVNYiglpaIvDqer2KuqxAtBhLxow0CgqJgjXXXQaRvokqaxDBLaq4qB8XdAkWsw0jRgd06qdRJgfwzJ3GlFiQoINr9/efgYrmPuJ0k+yuo0nKToANSx5ukxUqFMupUEWp4mU4y6CBxRPPVToegd7Zhp1nT+HWJFVosSvw5bVb3h1LTsD6/wDZ/WqvUbvI/cPj7IhXdmXSX5kgu53rqGYkdfYanRXWeWdkyfHNijha0uv7oIC8GGA0VxIAJzW9cpJB8ESRp2/jVrxOb7S9nmzDiuD5to9x1cqk3TDJ0bZe4FidYLEzvnrqVE9SHYLUtV3Vv+xl5LkqAUYjLl6SdHSBp2ZV8Oms6zF4dgtWMPN/Y9PwYJJJtnUERmSOc+c6E9Z6t1L28KwWpKlYev2JNvY91UyhCYESWUk+PWq63WpieSrRFFed398izWhAA7AKqzoyNtWyz2mVRJlT2bmUnf4BUwmC0y3MlRQQ62jQYnYlx96MNCNGUEq0Zl37jA8OmkVKdDSQZLtEOq7zf2I93g05DaMAQ3XbgZgw/GM7HXt1nSLXjIsn2lbPN/YhYDZYvOWtLdYKNL02+LLMwduLY6PJAJKgpMxrIqzqtY7BaqU/jTz4YE7kwdfmzujpLpKlDGvYare3kZvtWMPN/Y+Dgw0zlac+ecyTJAG/fuUCd8TrqaXt5LsFqpT+Oqnj9jcbOwNxbisywBPWDvBHUfDVdFDNYLBNkTXHHSlKaPLcbuqG4FAKA5r8IJIxFwqQCLQgncDDQT4K1FrSdohT1aDqMltqxumh1foVDY17Otw5i2oGrKzCB1soGkyQPHu3ClsguOFUp5UWs9VijvqJp16vp++i7wK3aONKJw86djyZ9YrUZQ1w8DpMifLHxXuc54NIoLwxMqjCSrEKZAnL0CSpJHWSTJM1a3xOJQ1VNO/9a3noydCoYoqOuhPw9tTxWPmd02H3Nh/I2/YWthJ7uHgjm7X38f1P1J1ZDznxlkEHcdDQET5NtfY/NvfVrzMHZZGxDyR9+TbX2Pzb30vMdlkbEPJD5NtfY/NvfS8x2WRsQ8kY8Rse06spVgGESrujCesOrAqfCDRRNDssnYh5I1Rwb4f6RDiLQ+ugPHoAPr2l0u9etsBtQMh1NXqotWgdlk7EPJGywdjD3UD2srqZEqxIkGCN+hBBBHURVW2tY7LI2IeSM/yba+x+Z99ReY7LJ2IeSM1jDqk5RE7/APJqG6mWCCGBUhSXAy1BYUBr+EPcmJ8hd9hqtD8yBNtdEeIVD1g91AFAKAUBrsdtZEfi0Bu3oB4q3BYKZhnJIFtdDqxEwYk6VdQN6XqBHXZT34OMZWG8WEJ4gabnJAOI3npgLoDkBE1N6ny8wbgCsYPtAKAUAoBQCgOafCH9PckkDiRJGhGjagyIP4itTaq9phpuOnyZ/Ti4v0KdweM2mOW2pkTxbBhuG8BmCdegY9uk1W3/ADrS3xW/gq8j05P0y3oS4P8ALpzO9ityjjyicPOnY8mfWK1OUNcPA6TIvyzOK9ygbBYwAWuklFY8ZbVBMakEKCx8ZNUtq01VNfg2/eiPZYW6Ubi1LWqeyr1O27D7mw/kbfsLW0k93DwRy9r7+P6n6k6sh5xQCgFAKAUAoDW4zZAZzdtMbN473SIeIgXbZ5twQAJPOAnKyzV1H4MGFNrtaIXFqLRJAW6pnDuSYAzHW0x05r6SwCs9Tcr8oNxWMCgFAa3hLcC4PFFiABYukk6ADI281aD5kGTcNcDIrKQQVBBGoIIkEHsqHrBlqAKAj47G27K57rhVkATvLHcqqNWY9SgEnqqVC3qBrvn8R9rDWfw+MXBP4rZUgeF4b+jIq+iHewbDA4G3ZTJbUKJJO8lmO9mY6sx62JJPXVG29YJNQBQCgFAKAUAoBQHNPhDfLfuNqYsg6CToGOgO81qbWq2iFcDp8luljie9+hT9hWSi3AVYHOTzgsneCcy9ISp1JJiOqKrbo1HFC0/Dwr7+x6bBA4IYk01p8ae2vzO9CtyjjyicPOnY8mfWK1GUNcPA6TInyzOK9znPBqyVa4W1zhWU5SgZDOVlAuuAPBCt2zVsoR3oYUvDRjp5L3WB6MnQOGKJvx0rRSq/+no5PE7psPubD+Rt+wtbCT3cPBHN2vv4/qfqTqyHnFAKAUAoBQCgFAeXUEEESCIIOoIPURQFW2lc+JA/FHUwNMK0m3uMC241w/VpqsDRQTNZ4YXHr5mGOfBA6Ni5wqcgZbQUwJzHMQezSBVlIXieSO2v/KIVzb18/wBJHiVfdV/hQ4GF2qa/Ej3dpXWBVrjEMCCDuIOhBHWKsoIV4FfjzNo9rta8N11vyPrFPhw4DtEzaJFrhDfG9lb7yj/piquVCZFa5iMuJ4V3oRbdlJYwzsSVtrB5/FiC5mOaGEidRVPgIzwW1P5kbfY2FsseN4w370EG48Z1Db1RIAtLoNFAmBJY61ijqtGpHrgmQxqsLNzWMuKAg4raa22ykMTAOkRrPafBVqHmn2yTJiuxujMXy0n2X/u/zUpvMOc7NtdH9jz8u25iGnfHNmO2M1LozlZ6Vr0f2PXy0n2X8y/zUpvGc7NtdH9gNtodyv8A3f5qU3jOdm2uj+w+Wk+y/wDd/mpTeM52ba6P7Hw7bQalX8y/zUu7yVlKzt0UXRmzqp7jm3whfT3PJD6pbqb6i6t4hqa1Nr/sQ+W7q9HM6jJf9OLi9/hgtLKXweTKtwZixzSSbdyzvH2Lh03dQA/Oot8V5wulPNPqjPk+C7DEq104OHozvorcI5AonDzp2PJn1itRlDXDwOkyJ8sfFe5zvg3hnQ3S6spZp5yWUka6nih0pJ6yPFJFTb5kEShULTpvb9fA9WT5ccLjcaaruS9PE7lsPubD+Rt+wtbGT3cPBHM2vv4/qfqTqyHnFAKAUAoBQCgPlAVvhFtghjatmI6bDfr9Udnjr0ypfizX2q0NO5D5larOeA1W3ce1oKLYYtznIVGuEpbElYUHLmYqsndJqUZZUCi1kS9tdw7QwNt79i1aaBpnGHYievMl1yD1ZfCKmhf4apvo69T7iL91FvEXnYpfs2VkWRpcOHkzkjN86w103aVAUMLa0eDfqfMZtC7aDMWlUslmzZCQzm6FuSgAIBRQRuhiTuqaCGCGLmSE2oxxITncWfmug2XjcofNxsZY3pE9IVFCrlq5Xx1+RuKgwnuzeZGDKSpG4ijSesmGJwuqLpsPafHoZ0ddG7PAR468cyC6zbWed8SHTrRs6xnoK7tn6Y/cX1tVvBHOZY76H6fdmvvX1WAZk7gAzHwmFBgajXdqKJVNXDA4tRrMYltmZhiEXOoUc7rRt4hwD2ER+WlXVV4HpluKFJOBun7gfBh1iFxCgZm0newLsQYfXS5zhpuG6ldwvOtXB+8uR44hFAPxkQvF7jO5RAjNBkKSojrJ10ImrwJvRP8Axrr++XibZcShMB1JkiAQTK7xHg66x0Z5XBElVo9Xui3iNFrJlfPDxRcag7Y5tw/UnEuFOUm0AD2EgwfwrTW1pT02qrQdTklN2RpOjqyq7NwzIrZtJMgC492IAHTuAHXfHvNYLRNhjau+iXRaD3WaVFLhd71b6vSdyFdAjiCicPenY8mfWK1GUdcPA6TInyzOK9yrVrTeHV9h9zYfyNv2FrpJPdw8EcPa+/j+p+pOrIecUAoBQCgFAKA+UBRNt2Sl+5PWxYeENqPd+Fe6B1hRpZ8LhmNMg1YxGsvbSZOMLWgBbAzHONx1HVu9VTQyqCtNOsxja9sZAyoFbO2ZGV0XickSQN/OAHhA7RShPw4tP7rPh2krizmtlRdY8YpCNlgi2BcOo+kZBprp2A0oLjVaPV/09XsbxaXpsKFtWyzAMuqwzQBl6xP4mlAobzWnWSUxBLFVtSEcK5kAByFYlQRzgM4JOnXEmhRw0VWz1gccLpcAEZTpMc5DIW4I+qSrR92lBFA4aEuoKG32HsjjwxZ7qKrIQbVxrZZkObKSpErpBHhrDNjoe6xQurZYPkVO+Yj/AORf/nrBfZsTVY7DC3dKguRlU893uHr+s5JjTdRuqOcyx30P0+7NbtB0BTNmzSAMpKkBmRWJIPRll08VTCma+UomnT9/JBtmzkQ20ZhcbIJ4yY4twCdCYySB4xuq1Iq6TM/iXmonqVfDE8gYdlJcNCyQSW1UrbOYAHQQywPH2mjvEtzk6Kn6zI4sG60q/GMVzatJ5raGDAhSxI7D4qfyoV/9VAtVP39Q2dcsllKghtY1YgSGAE7oy22gboXxUiveImqYk09X7+s2t7ot4jWNazBK7yHii41B2pzrhx3WfuJ+taTKHe+R1eRv63m/YrzbjXhRtWdlFdSj5+UTh707Hkz6xWoyj/ngdLkT5ZnFe5Vq1qN4dX2H3Nh/I2/YWukk93DwRw1r7+P6n6k6sh5xQCgFAKAUAoBQGs23swXk06a9E/8ASayS47rPPaJHxIdGtFJuoVYqwKsN4Ohr2J1NS4WnRkW9glYXNWHGRJESMu4iR66mpKiapuPgwIJVnZrhUMAXCbmZG3KoGjWlI0pUlxYaCPc2HZYHMuYkQCYLJzmeUMc05nJnwDspUt8aJaiRisCtxbqksBdXI8ROWCpjTTQmlSqjaa3Hk4DnFlu3FzEFwCkOwAXMZXQwonLAMbqC/ikfMJsy1ZINtAnMCHKAAwG4tpqRrB/iNBFMiiWk2+zMC19oUaDpN1AfqfBVIo1Ci0qVFMdEXrC4dbaBFEAD/JPhrxxOrqzcQQKFURmqpYru2fpj9xfW1W8Ec5ljvofp92araAOSVQMwZcsrmglgCwEjUAk7x46mHWa2V81G6I19+6yoB8WRiMxAAJUXFHSAyaSxJ3zAMSdKuksTPCk4m77/ABzPovlWAOGBIaMwUxziQziE8APhmlN5Ny8q3+uHmfLT5oBwoAlJ0K9FgAYyaxo0TEde8Bq8Q1TTf/eZI2W+fU2eKhRAKwRLNMGBoQqmKrHo8THOV3ReqTr3RbxGqrWYpXzw8V6lxqDtjnXDjus/cT9a0mUO98jq8jf1vN+xXm3GvCjas7KK6lHz8onD3p2PJn1itRlH/PA6XInyzOK9yrVrUbw6vsPubD+Rt+wtdJJ7uHgjhrX38f1P1J1ZDzigFAKAUAoBQCgPlARcfs63eEXEB7DuI8RGtWhicOopHKhj+ZFexfBA77N4jwOP+oe6syn4nkisS/yzWXuD+MXciP4mX9YrIpsJgdkmLwIzbNxg/wDTn8j6mq1+HEr2aPA+psrGH+gjxlR62qPiQ4kqzR4EuxwYxTdIog8Jk/3QfXVXOhLqxxm4wPBG2ut12uHs6K+ufzrHFOfgeiCxwr5tJYLNlUUKqhQNwAgVhbb1nqUKhVEZKgkUBHvYJHMsoJ3T4B/+1NWY45MuN1ihT4qp4+TbX2B+fvqbzKdlkbEPJD5NtfYH5++l5js0nYh5IfJtr7A/P30vMdmk7EPJD5NtfYH5++l5jssjYh5IfJtr7A/P31F5js0jYh5I+HZlr7A/OpvMlWaStUEPJEuqmY53w47rP3E/WtLlDvfI6vI39bzfsV5txrwo2rOyiupR8/KJw96djyZ9YrUZR/zwOlyJ8szivcq1a1G8Or7D7mw/kbfsLXSSe7h4I4a19/H9T9SdWQ84oBQCgFAKAUAoBQCgFAKA4f8A6S2/Z/8AvP8A2K9dm8SGdM+Dj/VWB/q1v2RWCb87JRZKxgUAoBQCgFAKAUAoBQCgFAKA51w47rP3E/WtLlDvfI6vI39bzfsV5txrwo2rOyiupR8/KJw96djyZ9YrUZR/zwOlyJ8szivcq1a1G8Or7D7mw/kbfsLXSSe7h4I4a19/H9T9SdWQ84oBQCgFAKAUAoBQCgFAKA4f/pLb9n/7z/2K9dm8SrOmfBx/qrA/1a37IrBN+dlkWSsYFAKAUAoBQCgFAKAUAoBQCgOdcOO6z9xP1rS5Q73yOryN/W837Febca8KNqzsorqUfPyicPenY8mfWK1GUf8APA6XInyzOK9yrVrUbw6vsPubD+Rt+wtdJJ7uHgjhrX38f1P1J1ZDzigFAKAUAoBQCgFAKAUAoDgX+kXevG/hluWQtpBcNq6GJFzjOLzKywMjKU3SZDA+CvbZkqaCrOlfBJib1zZeG46yLSrbVLXOJa5bUQLpUgZQ3UNdNesVgnUvaCUXOsJIoBQCgFAKAUAoBQCgFAKAUBzrhx3WfuJ+taXKHe+R1eRv63m/YrzbjXhRtWdlFdSj5+UTh707Hkz6xWoyj/ngdLkT5ZnFe5Vq1pvC47P4Y27dq2htOSiKhIKwSoAn8q2su3wQwKGj0I56dkaZMmRRqJaW34+JI5cW+9XPOtXzlLwZjzHN2l1HLi33q551pnKXgxmObtLqOXFvvVzzrTOUvBjMc3aXUcuLfernnWmcpeDGY5u0uo5cW+9XPOtM5S8GMxzdpdRy4t96uedaZyl4MZjm7S6jlxb71c860zlLwYzHN2l1HLi33q551pnKXgxmObtLqOXFvvVzzrTOUvBjMc3aXUcuLfernnWmcYMGRmObtrqOXFvvNzzrU5xg2WMyTNtdRy4t95uedaZwg2WMyTNtGu29tvCY20LWJwrXEDq4BI0ZDIIMyOsHtDEddWhynDC6pMjMkx/7XU2C8NrQECy4A3Dm6AVXOMGDJzJM211PvLi33m551pnCDZYzJM211HLi33m551pnCDZYzJM211HLi33m551pnCDZYzJM211HLi33q551qM5S8GTmObtLqOXFvvVzzrTOUvBjMc3aXUcuLfernnWmcpeDGY5u0uo5cW+9XPOtM5S8GMxzdpdRy4t96uedaZyl4MZjm7S6jlxb71c860zlLwYzHN2l1HLi33q551pnKXgxmObtLqOXFvvVzzrTOUvBjMc3aXUcuLfernnWmcpeDGY5u0uo5cW+9XPOtM5S8GMxzdpdSscINpDEXjcVSoygQYnSezx1r7VOU2O8jcWGzRWeVciddNTWNuNedHsZ2UV1KPn5ReHg59jyZ9YrU5QTd2mB0mRGlDHXFe5V8h7DWtuRYG7vQ4jIew0uRYC9DiMh7DS5FgL0OIyHsNLkWAvQ4jIew0uRYC9DiMh7DS5FgL0OIyHsNLkWAvQ4jIew0uRYC9DiMh7DS5FgL0OIyHsNLkWAvQ4jIew0uRYC9DiQ9pbPN0IJZcr55XpSFYCD1GWB1ndXos8xyr38a1VOqPPaJampK9Sjr0Zr7fB8qFAIhVyg5SWACuuVWnRTmBI8B7dPXFbKtu69Lru1p11a8DyKxUSSiWhU36mqa9WP7T1h+D+Rl3Mq3CwDJJCG0LQtg9gjr6gPHUR2xxJ6Gm1TRjWtS0FjULWlNJ104XaUFrg9l4vLlGTJuSMpRy5KQeaXByt2gDxUdsbvVT016qmnhrW8hWKGG7RpUp0ddGFdTMNrg26oFW4BDLcByR84ihVJCkSAQTrqdJJiavFblFFecD1U8m/P7FIbC4YbqjWuurxSpu+56u8GySSGOueQQSvzl63dgDs5hB+9+FRDbmv84cdELXuTFYE9UWPDTEn7GROD/PLEjK2jJl5hi0ltdDujK3jDDsFUitjcNEnXHx+av2Lw2OFRVbVH4eHy0/fwe8NsMo1srlAQINEhuarAqpB0ViZIjfPbpWO1OKGJNPTXhpddO9akTBZFBFC01opx0Kmjc9b/ADo2+Q9hrwXIsDYXocRkPYaXIsBehxGQ9hpciwF6HEZD2GlyLAXocRkPYaXIsBehxGQ9hpciwF6HEZD2GlyLAXocRkPYaXIsBehxGQ9hpciwF6HEZD2GlyLAXocRkPYaXIsBehxPjIYOhqVC8A4ocTsc106OAPFrojxD1VC1EvWe6kgUAoBQCgFAKAUAoBQCgFAKAUAoBQCgFAKAUAoBQCgFAKAUAoBQCgFAKA+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204" name="AutoShape 4" descr="data:image/jpeg;base64,/9j/4AAQSkZJRgABAQAAAQABAAD/2wCEAAkGBxQSERMUEhIUFRUVFRcVFRgXGRcWFhYUFBoWGRgVFxQZHCgiGBsmGxQXIjEkJSksLi4uGB8/ODUsQygtLi4BCgoKDg0OGxAQGy0kHyQsNCwsLCwwMiwsLCwtLTAsLywsLCwvLCwsLCwsLCwsLCwsLCwtLCwsLCwsLCwsLCwsLP/AABEIAMIBAwMBEQACEQEDEQH/xAAbAAEAAgMBAQAAAAAAAAAAAAAABAYDBQcCAf/EAFEQAAIBAgMCBwoMAgYIBwAAAAECEQADBBIhBTEGExYiMkFRNFNhcXORkrGy0QcUFSMzQlJygaHB4WLSQ3SCouLwCDVVhJOzwsMXJERUlNPx/8QAGwEBAAIDAQEAAAAAAAAAAAAAAAECAwUGBAf/xAA3EQACAAMDCQYGAwEBAQEAAAAAAQIDEQQSUQUVITFSYXGRoRQzQYGxwRMyctHh8CI0QvEjkmL/2gAMAwEAAhEDEQA/AOhcLNrXbHEcU2XMrTopmMsbx4TXN2yfHKUN3xN5kuxyrRf+Iq0p7lf5V4rvo9BPdXi7fOx6G2zTZdnqxyrxXfR6Ce6nb52PQZpsuz1Y5V4rvo9BPdTt87HoM02XZ6scq8V30egnup2+dj0GabLs9WOVeK76PQT3U7fOx6DNNl2erHKvFd9HoJ7qdvnY9Bmmy7PVjlXiu+j0E91O3zsegzTZdnqxyrxXfR6Ce6nb52PQZpsuz1Y5V4rvo9BPdTt87HoM02XZ6scq8V30egnup2+dj0GabLs9WOVeK76PQT3U7fOx6DNNl2erMGK4bX7YUveADMFByJEkE683QaHWssq02ibVQ+CqYpuT7FKo41rdNbI6fCFdIBF4wQDPFCBILAE5dDCnQ+DtE5XFa06NroYVZrA0mk6PjxFr4QLzZct0tmOURbHSCcZB5uhy9vWCKRR2qGt5pU4Y0Jhsthipdhbrxwr6H1PhAvHL86edl32hoHbIpbm6AtIE9ho47Uq6Vo4eCq+SCsthdP4vTx8XRV4s82/hDusqsL2jMqD5sdJxI+roI1nq66RRWuF00am/DwIhs1giSdHpaXjrZ5b4RrgJHHiRmkcWumV1tmeb9ph+BmpXbHh0wqQ5GTl4Pm/B0Pa/CDeJKi9LCJAtrMFM4I5uvN7KhxWpKrap+aFlZbA3RQuvnhX0PVrh9eYqBdPOiJtADnAlQTlgEgTr2jtE1imWmFN1Wjh4a+RMNksMTSUL08fHVzJvKvFd9HoJ7q8/b52PQ9OabLs9WOVeK76PQT3U7fOx6DNNl2erHKvFd9HoJ7qdvnY9Bmmy7PVjlXiu+j0E91O3zsegzTZdnqxyrxXfR6Ce6nb52PQZpsuz1Y5V4rvo9BPdTt87HoM02XZ6scq8V30egnup2+dj0GabLs9WOVeK76PQT3U7fOx6DNNl2erHKvFd9HoJ7qdvnY9Bmmy7PVjlXiu+j0E91O3zsegzTZdnqxyrxXfR6Ce6nb52PQZpsuz1Z8bhXio+lHoJ7qdunY9Bmmy7PVnSYreo5Ao3D086x5M+sVqMo/54HSZD+WZxXuVWtab03eG4K4h0V1CQ6hhLawwkdXhr2Q2GbFCmqaTWR5Ws8EThdap01GXkfiey36X7VbN83cVzzZt/L8jkfiey36X7UzfN3DPNm38vyOR+J7LfpftTN83cM82bfy/I5H4nst+l+1M3zdwzzZt/L8jkfiey36X7UzfN3DPNm38vyeL3BS+ilnNpVUEszOAqgbySRAFFk6c8Bnmzb+X5MGzdgXMRbFyxcsXbZ3MlwMJG8SBv8FS8mzlodBnmzb+X5JXI/E9lv0v2qM3zdwzzZt/L8jkfiey36X7UzfN3DPNm38vyYr3Ae+8ZltmDIltJIK6iNdGI17avBY58FbrWn/pjjyrZI6Xk3Td5Y7zB/wCHlzTmJoIjjGjcRJG4mGIk6iazfCtWK/fIxdusOD/fPqfU+D24GDBEBDm5pcYDOVCFiBoeaI18PaahyLS4bra1U8q1wxJVvsSivJOta+dKY4Hm7wBdQGZbai2AZNwhQEJYF+pgpkjNMHXSpUi1aVVaf+aNGivjTWR2+xaND0f9VdOmj1V1EXB8AVvWla0ti5aZeayXSynQJmBB6UKBm6Wm+ruXbE9ar+6NWrdqKdrye1S66fqrr179ZLufB3cO+3b+tqLjA85lc84azmRTPVGlUUq1LxX6qYYMs7dYX4P9aeOKPS/B9dDZsiZhPONxiecqodTqZVFH4dutVci0tUqqYedcMWWWULEneo6/dUx3Bfg/ugqQiSoAHzjRzRAJXcSAYkiaOz2lpptaffTgFlCxJppPR7aMde8lcj8T2W/S/asGb5u49GebNv5fkcj8T2W/S/amb5u4Z5s2/l+RyPxPZb9L9qZvm7hnmzb+X5IV7YzJeSw17DrecEpbN1Q7AdYXf2+OD2GrZsnUroGebNv5fkm8j8T2W/S/aq5vm7hnmzb+X5HI/E9lv0v2pm+buGebNv5fkcj8T2W/S/amb5u4Z5s2/l+RyPxPZb9L9qZvm7hnmzb+X5HI/E9lv0v2pm+buGebNv5fkcj8T2W/S/amb5u4Z5s2/l+TU7SwD2HyXIzQDoZEHw15p0mKVFdiPdZ7TBPgvwaiI241iRmZ2UV1KPn5ROHvTseTPrFajKP+eB0uRPlmcV7lWrWo3h1fYfc2H8jb9ha6ST3cPBHDWvv4/qfqTayHnFAKAUAoDR8OsKLuzcamTOThr5RcuY5xbYplEdLNERrMVklukaDK78CWzzZ2WmeybdxrlzPmTI5hjlzSATpumr2h1iIRfqwEigFAKAUBXvhCwq3Nl41Sgf8A8vdZQRm56oSpA+0CAR4aySn/ADQZo/gRwQt7JtTbyOz3S8rlZiLjAFtJJygDXqirz3/IhF9rASKAUAoBQCgOP8Kdg5+E+Df4rmstbVrrcVNs3PnudcbLBbRNTrovgr1QRf8Ak9JHidgrykigFAKAUAoDnfDjus/cT9a0uUO98jq8jf1vN+xXm3GvCjas7KK6lHz8onD3p2PJn1itRlH/ADwOlyJ8szivcq1a1G8Or7D7mw/kbfsLXSSe7h4I4a19/H9T9SbP+f8APjrIecUAoCq3WOe5qfpLnWep2q7ek5a12mdDPiSiaVcTCmIBZlDyyxmUNJWQCJEyNCD+NNJhdotKSbiio97MkntPnNRVle1T9t82JPa3nNKsdqn7b5s8i5qRJkb9TU6SXabQv9xc2epPafOairI7XP23zZZ8IeYn3V9QqHrOxKzcY5n1P0lzrP22qzZytqtM6GdGlG6VfjvIGI2iVuZIcjLvGbpk6JPRmATqeztqyTaqRDNnxQ3viPn1x6GEbZlwozblJmZGZS2+Y+z+etTddDJenqGvxHzZkwW11usFXPJUtqdNDliQddesaVDhaKzI7RLVXMeumtnjC7ZDuqw/PJy66QFDamd+sECY66OFpVqTHFaIYW/iPRvZsbjGDqdx6zVU3U8ytc+vzvmy2WeiPEPVVXrOxNDtljx28/Rr1nteproNFlWdMlzUoImtHg95r3xADBS8M05QWgtG+BOtTpNarRaWqqKKnFmST2nzmoqyvap+2+bGY9rec0qx2qftvmzybmoEmTu1NTVk9ptFK34ubPUntPnNRVkdrn7b5s3uwz81qSec2/XrpEdLYI4o7PDFE6vT6sn1U9gJoD7QHOuHHdZ+4n61pcod75HV5G/reb9ivNuNeFG1Z2UV1KPn5ROHvTseTPrFajKP+eB0uRPlmcV7lWrWo3h1LZqM2DtBGyMbCBWjNlOQQ2U747K6SR3cNcEcNa+/j+p+pyK/wA26cdccbQ1a2YxPGOgZcw+a4tATbO5soGXsJrYKbLu6jy0ZM5B8IP8AbA/42I/kqPiy8CaMlbK4E7dt37L3dqh7aXbbXE46+c1tWBdYKQZUEQahzZdHoFGW6707nlLnttXni1nI23+xHxNLiBZ4xuMlSXmWKwW4sJzdSVEFTOmpHirIr1NBMPxLicOlU8OPiR7mAsRHGEQCCCq7iSdFyQCM43DQEaDQ1NYsC/xZuHX8n1sNYm5z2BJuEzlbViQ0AgkxAPblYToaViJvzdGjDp+8z0uCsgktcacyBtFCBkzKIhSE39RkDLqOteeBDmTGqJaNPGmvzN7WE8JaMH9Gn3V9QpFrO5Kw/Sfylz22qXrOOtffx/U/U12Ie8HOUEjqELly5Rzt4Yvn6pAIHVvqyUNNJECluFV/fxQ+Nir0gcX9YDdoRz5+tzdAmpmMx31NFiT8OXTX+8jEcXfOhTKTMQMxiRJIzQCoO7XMdxHXNIS/w5Vap6P3d/w92cRiJGa0oGZQYOY5TOYkyBpoZHhEExMNQlYoJNNDNjc3HxGqLWeday2WeiviHqqHrO4K/t+4Fusx3C0p7eu5uHXUpVRz2V1WdClh7mixTWrk8ZIIRlKnXKG0MgSCeaSN+gJq6US0I8ECmQ6IcSNewNgllFwqxaIgQrGQBGXd84BM9gB0FWvRYGRTJqSqtFP309zz8Tw+83GGmTXKFHO42IKZevxERS9FgWcydhv9sa+58+J2ZOa4wgvAhV0dZOZcvOMT0t+XcYNKvAj4kylEv3dp9NRs8LiLahLatOgA7YgwdwEc3q3btKxtPWeeOCN1jaI/CfYO0MXaw/yfjBhsjXuN59xM+Ypk6CmYytv+1WSXFDD8yOlyd/Wg8/Vld5B8IP8AbA/42I/krJ8WXge2jIe2Pg/281i4r7SF9SpBtC7dPGA/V56hdfCQKlTZddRFGdC+DnYmOwuHyY/Fi+YGRIzG0Ozjzzn0jQiBGhNYJsUMT/iiUajhx3WfuJ+taDKHe+R1mRv63m/YrzbjXhRtWdlFdSj5+UTh707Hkz6xWoyj/ngdLkT5ZnFe5Vq1qN4dX2H3Nh/I2/YWukk93DwRw1r7+P6n6k6sh5xQCgKjecB7mo+kue21XadTk7ZKjc+NqF68CNcs22MkKT498gAg9ogDTdoOyivIwwwzoVRJ8jycNaIgwfxM65frTP1R5qmsRNJ9a0fIw3MHZuKYK6kglCN/1gD1ExBjWBHUKmsSJhc9PU35GZ8JaO8LvzbzGYzJid8EieyorEQvjrwfIk8YO0eeq0Zj+DM2XyZasJ9Gn3V9QqHrO1KtccZ7mo+kue21WadTkrVKmOfG1C9b8N5rblu6WeL4AJBSMugysIIKn6xU7zMdW6raKagoaQr/AM3Xx0M+Jau5zN8ZdI3TAUiDprzoJM61OjAOFU0S3XgzFhhebITdCgjUZkY9I65gsGVjsiOuTR0wLRQQqqUDeGh4Ho2L0iL4j62oknIg0lSBqrGOvPPVFNGAuqmmW+TxJ1lotw7KWjWDpP41VrToMEUqNx1hhdOBdLPRXxD1VR6zsiu7fCm8Q0QbSgg7iCbkirKtNBoMqwxudC4U9XhxNTewdpkKzE7yDzt5J5xk65mk7+calOKtTXQ/HUVbr5HtMNaBJAWSZ39eYN7Qnx1FYiGp7VGnyMSYWwd2VgCw6WYAmMyxMDUDTwCprET/AO+D5GQYa1MwJ7SSSdIkknUxpJ7T2mlYiKT8HyPqYe0GzAKG7Z64ifMAPwFRWIOGe1Rp8iz7BPzP9pvXUM6TJyas0Ke/1Zsaqe0UAoDnXDjus/cT9a0uUO98jq8jf1vN+xXm3GvCjas7KK6lHz8onD3p2PJn1itRlH/PA6XInyzOK9yrVrUbw6vsPubD+Rt+wtdJJ7uHgjhrX38f1P1J1ZDzigFAKAUAqVrBV+Dexbb4LCXFzWrpw1gm5aORmPFKAXHRux2OGHgrLHG1E0QbHjMVa6SriU7Ui1eG6AUY8XcO8khk8Cmq/wAXuJJGB2vausUV4uASbbhrd0CYzcW4DZZHSAg9RNQ4YkCdVAfaAUAqUDUcEe4MH/VbH/LSrTPmYNvVAKA+UBgxmMt2Vz3biW1kCXYKJOgEnrJ6qlJvUCB8qXbvc9hiO+Xpspvg5UKm4xG/ohT1N11a6lrYA2O1yDib73f4EmzZnr5iks4M6q7sPBU36fKDZYbDpbUJbRURRCqoCqB2BRoBVG29YMtQBQHygPtAKAUBzrhx3WfuJ+taXKHe+R1eRv63m/YrzbjXhRtWdlFdSj5+UTh707Hkz6xWoyj/AJ4HS5E+WZxXuVatajeHV9h9zYfyNv2FrpJPdw8EcNa+/j+p+pOrIecUAoBQCgFSgajgj3Bg/wCq2P8AlpVpnzMI29UBGxuBt3ly3bauAZGYAww3Mp+qR2jUVKbWoEH5PvWu575ZR/RYjNcEAHRb/wBIpJ634zxVa8nrQHy4LemJtth/42hrBiJIvrzVEmBxmQnspcr8ukG1VgQCDIOoI3Eds1UHqiBqeCXcGD/q1n/lrVo/mYRtqoDWYjblpWKW8164DBt2RnYNE5XaQlox3xlFXUD8dAMZTFXd7Lhk7Ei7e8BzsOLtnfIy3B4afxW8GfB7HtW2zhS1zUcZcJuXIO8B3JKr/CIHgqHE2DYVUCgFAKAUAoBQCgFAc64cd1n7ifrWlyh3vkdXkb+t5v2K82414UbVnZRXUo+flE4edOx5M+sVqMoa4eB0mRPlmcV7lMwWNFzcrLoGUtl56HcywTppuMHwV5Jshy9bT8NHg8Dayp6mak146fFY/wDdJ2HYfc2H8jb9ha3snu4eCOOtffx/U/UnVkPOeLr5VJ7AT5qlaWDU/LZ72PS/w1NEajPErZfT7nx9uwCSgAAkkvAAHWTlpRErLEp6FC+n3Ph27pPFiN/S/wANKIZ4larr6fc+HbhYEKoG8SGBKn8VIkeGpSSYeV5S1wvp9yHsPHNh8Nh7DAObVpLWacuYooEhQum7d66mKkTbIWWJWy+n3J/y2e9/3v8ADVaIZ4lbL6fcfLZ72PS/w0ohnmVsvp9ybs7G8bm5uWI653/gOyoaPfZbTDaIL8KppppDbStAkFtxIOjbxoRu8FTdZZ2mSnRxKvE1TYbDqS1i6+HYmTxQIRiTJzWWU2ySd7ZQ3hFXq/HSV7VI21zRivcIrlhSbtvjwI52HVs5J62w76gbuiznfoKXE9Wgdrk7a5o13BbhBdOEs2hhXtPat27btfzJblVUEpCl7noqDqM1WigV5uo7VJ21zNoLSXNcTiXu/wACq9mxOoPza85wZ6NxnHgqtWtSHapG2uaNlYxti2oVMqIogKqFVAHUABAFUabJ7VI21zRsAZqpnPF68EUsxgCPzMD8zUpVIiiUKq9RH+VLX2vyb3VN1mHtUjbXND5Utfb/ACb3Uusdqkba5ofKlr7f5N7qXWO1SNtc0PlS19v8m91LrHapG2uaHypa+3+Te6l1jtUjbXNHuzjrbnKrSfER6xUUZaCfLjdIYk+DJNQZRQCgOb8Pny4lzIEWlMkwogHUnqFai2w3p6XDUdTkl3bI3vZUNjbT+MI7czmsV5jZtw6zEeadKx2uzKREkq6V4nqsdpc+FxOmh+B3YVvEcYUTh507Hkz6xWoyhrh4HSZE+WZxXuc74NMOeOZnGXjMuHuWDn1JzM5551J0A3k9dTb09D008P5KLRuS1Hqye1/JaK+NIXDp3t6zuWw+5sP5G37C1sJPdw8Ecza+/j+p+pOrKecw4z6N/ut6jUw6wVehwxjxFkOpUkgHfBgxOonw7vxqU6FoIrrqjUYzZ1pRkZnGZTJESEti2AWaJ0yrHXLHw1kUTek9UudHE7yS0e9dR8vYaw+Ym6RJcnUDdqwBI6PN6t4B131KcS8CYZkyH/OBmezZuFFF3VFNsAEFhKlSZIJU6mT2gA7oqtWvAoopkKbu69JKwez1tsSCdRHVG+dIGgHUBoKiKKpjmTnGqMmVQwm32B9f+z+tS9R0mR+4fH2RqX6T+Uue21HrNHa+/j+p+pBxC3uMlIyRl1PWTJbLGugA39ulWV2mkrD8O7p1/ugwZb5fWIAXr0MKZ0B05zfkNeoT/GheslQ6DJgWvlhxoAXKd0TmnSYOmnUJHhqIrvgVmfCu/wANden7/wAPOF+MZ1zxlJJfcY5o0HO0XMNN57Yo7tCY/g3XTX4ftPsbC5uPiNVWswLWWyx0R4h6qh6zuCHtz6FvGntpUwnkt39ePgaGoORNZaXEBdcpIzGJmZggZiBABLRodAu/ryO6eiL4NTxb49QkxJaCCRMaRvJgwCTE9cdofxLv4Lbw/d32MjfGDZ1jjDIOWBAgwVlo6UeHLOk1H8b24p/4/E0aiTgzc5/GR0zlj7PV1mdO2Ouoip4GOZ8PRcw08TabK+mT+17JqFqZsMj9+/pfqix1U6UVNAYkxClmQMpdYLKCMyhtxI3gGD5qUYOdfCFPxi5BIPFCCAWIMNBCjUnwDfWotf8AYhruOoyXXsbpi/Qp2wL2ZH6WjRlJvNlIAkZryqx7YiB56rbobsUPDcukNUeiwR3oIuOrS6aMYkmd6FblHHlF4edOx5M+sVqcoa4eB0mRflmcV7nOODLCDlFsAKPo2ZlLTqQCIGs7qnKCei83r8VQz5Oabd1Lydf+Fq4UYfbjfEviNy2MPlsZcghlbKsHEZpzJP2ebHSGk1uLI5fwYa66I5u11+PH9T9R8S4Uf+5wvmtf/VWWsnA8+k2GwcLt4X1OOv2GwwW5xioLeY/NvkiLYPTynQ9VG5XhrGkn4zG8Wyg5dQSZbKYBAhRBztru06u2sKhqcZBLvJv988DCNsJE5WjtlCJLMoWQ8TzTr0fDVvhsv2eKtK+v2/O4j3to2nX5xCYRGMEaK+RhEGSZA3fZGompULWovDKjgf8AF+P3PBxVgKW4t4UHrBEghSoGeCefp1c4kHUzN2LVUtcmt3aqr/cD6+Lsqc3FtGZrkyIJHGHMEzaybb6RM6x11FHqqQoJrVL2790Ey1tZGDmGGRVYzAMMJHXp4zA8NVcDMUVnihaWJ9wW01uNlAIbIHO4iDGkg7+cPPSKCiqRMkOBXvCtCy7A+v8A2f1qr1G+yP3D4+yNS/Sfylz22o9Zo7X38fF+prsVhxccMLgEpllSQ8BgTDqwMSIirJ0WoiCJwQ0a8fLlQwHCNJAxBAjIOcxOYliRq8TBEdeg6hFWUW4yKaqJuDfq/B8XBEwfjBJAKzLid2bQXI+od0Ea9etK7h8VbHp9v3gSsCmSc17jJCRv0jm5ukdCf8mqxOvgY5jvUpDSlSWWBUkGQRoRVVrMKTToyxbP2ZZtoAlpFBJYgKIzOczH8SSfxo4m2dwRNu7NtFRd4pOMtwEaBKi49vNHjyjzVMMT1Hkt39ePgaXE3UUc+IOhBEiOuR2RvJ0HXUJPwOUghib/AImsw+y8gKrfIVQAFXmhCqFdysPrHOR19c76yOLceiKfeo3Dp9dP6g2BJOb4zGpcx1hgoUklz9k7oHO0Ail7cSptFS5u5eRkbCnWL5GhAksSpcsV3vqYYASJ5u/qqK7iqmYw/ujcZcDbyE5r+eQqiZ6S6HUsRJP4zUROupFZsV7VDTxN3sr6ZP7XsmqrUz2ZI79/S/VEDhzwBXaVy27Yq9Z4tCkW4gyZk1klzbipQ6RorP8A4JW/9o4r8vfV+0bhQy8HfghOGxwxHx6+UQDKFJW650JW44/o9IyiZ7RSKfWGlBQz/CKPnruoHzO9uiNG1bwdtaG1f2YfLUdRkz+lF56+BUNhFMrrba0yrAHF5so03asY/CqW283C4k099K9Ej02C6lEoWmv/AM1p1bO9CtyjjyicPOnY8mfWK1GUNcPA6TIvyzOK9znnB9WD3QVurJDRdOZmJ3sWCAHQAaMwiN26luacMDTT8NGrhrr0R6rAnDHGmmvH+WvjqpybO47D7mw/kbfsLWyk93DwRzNr7+P6n6k6sh5zDjPo3+63qNTDrBScdduBhkBOg0iQdedLRzYWSNd/buq8NKaTjJagcLvGH4zdUGULHUjmmAuZgBzRqQANOuerqmiL3JcTVHQWcXdzQbTQXjURCyB1eDM0yQcoG80aVNYiglpaIvDqer2KuqxAtBhLxow0CgqJgjXXXQaRvokqaxDBLaq4qB8XdAkWsw0jRgd06qdRJgfwzJ3GlFiQoINr9/efgYrmPuJ0k+yuo0nKToANSx5ukxUqFMupUEWp4mU4y6CBxRPPVToegd7Zhp1nT+HWJFVosSvw5bVb3h1LTsD6/wDZ/WqvUbvI/cPj7IhXdmXSX5kgu53rqGYkdfYanRXWeWdkyfHNijha0uv7oIC8GGA0VxIAJzW9cpJB8ESRp2/jVrxOb7S9nmzDiuD5to9x1cqk3TDJ0bZe4FidYLEzvnrqVE9SHYLUtV3Vv+xl5LkqAUYjLl6SdHSBp2ZV8Oms6zF4dgtWMPN/Y9PwYJJJtnUERmSOc+c6E9Z6t1L28KwWpKlYev2JNvY91UyhCYESWUk+PWq63WpieSrRFFed398izWhAA7AKqzoyNtWyz2mVRJlT2bmUnf4BUwmC0y3MlRQQ62jQYnYlx96MNCNGUEq0Zl37jA8OmkVKdDSQZLtEOq7zf2I93g05DaMAQ3XbgZgw/GM7HXt1nSLXjIsn2lbPN/YhYDZYvOWtLdYKNL02+LLMwduLY6PJAJKgpMxrIqzqtY7BaqU/jTz4YE7kwdfmzujpLpKlDGvYare3kZvtWMPN/Y+Dgw0zlac+ecyTJAG/fuUCd8TrqaXt5LsFqpT+Oqnj9jcbOwNxbisywBPWDvBHUfDVdFDNYLBNkTXHHSlKaPLcbuqG4FAKA5r8IJIxFwqQCLQgncDDQT4K1FrSdohT1aDqMltqxumh1foVDY17Otw5i2oGrKzCB1soGkyQPHu3ClsguOFUp5UWs9VijvqJp16vp++i7wK3aONKJw86djyZ9YrUZQ1w8DpMifLHxXuc54NIoLwxMqjCSrEKZAnL0CSpJHWSTJM1a3xOJQ1VNO/9a3noydCoYoqOuhPw9tTxWPmd02H3Nh/I2/YWthJ7uHgjm7X38f1P1J1ZDznxlkEHcdDQET5NtfY/NvfVrzMHZZGxDyR9+TbX2Pzb30vMdlkbEPJD5NtfY/NvfS8x2WRsQ8kY8Rse06spVgGESrujCesOrAqfCDRRNDssnYh5I1Rwb4f6RDiLQ+ugPHoAPr2l0u9etsBtQMh1NXqotWgdlk7EPJGywdjD3UD2srqZEqxIkGCN+hBBBHURVW2tY7LI2IeSM/yba+x+Z99ReY7LJ2IeSM1jDqk5RE7/APJqG6mWCCGBUhSXAy1BYUBr+EPcmJ8hd9hqtD8yBNtdEeIVD1g91AFAKAUBrsdtZEfi0Bu3oB4q3BYKZhnJIFtdDqxEwYk6VdQN6XqBHXZT34OMZWG8WEJ4gabnJAOI3npgLoDkBE1N6ny8wbgCsYPtAKAUAoBQCgOafCH9PckkDiRJGhGjagyIP4itTaq9phpuOnyZ/Ti4v0KdweM2mOW2pkTxbBhuG8BmCdegY9uk1W3/ADrS3xW/gq8j05P0y3oS4P8ALpzO9ityjjyicPOnY8mfWK1OUNcPA6TIvyzOK9ygbBYwAWuklFY8ZbVBMakEKCx8ZNUtq01VNfg2/eiPZYW6Ubi1LWqeyr1O27D7mw/kbfsLW0k93DwRy9r7+P6n6k6sh5xQCgFAKAUAoDW4zZAZzdtMbN473SIeIgXbZ5twQAJPOAnKyzV1H4MGFNrtaIXFqLRJAW6pnDuSYAzHW0x05r6SwCs9Tcr8oNxWMCgFAa3hLcC4PFFiABYukk6ADI281aD5kGTcNcDIrKQQVBBGoIIkEHsqHrBlqAKAj47G27K57rhVkATvLHcqqNWY9SgEnqqVC3qBrvn8R9rDWfw+MXBP4rZUgeF4b+jIq+iHewbDA4G3ZTJbUKJJO8lmO9mY6sx62JJPXVG29YJNQBQCgFAKAUAoBQHNPhDfLfuNqYsg6CToGOgO81qbWq2iFcDp8luljie9+hT9hWSi3AVYHOTzgsneCcy9ISp1JJiOqKrbo1HFC0/Dwr7+x6bBA4IYk01p8ae2vzO9CtyjjyicPOnY8mfWK1GUNcPA6TInyzOK9znPBqyVa4W1zhWU5SgZDOVlAuuAPBCt2zVsoR3oYUvDRjp5L3WB6MnQOGKJvx0rRSq/+no5PE7psPubD+Rt+wtbCT3cPBHN2vv4/qfqTqyHnFAKAUAoBQCgFAeXUEEESCIIOoIPURQFW2lc+JA/FHUwNMK0m3uMC241w/VpqsDRQTNZ4YXHr5mGOfBA6Ni5wqcgZbQUwJzHMQezSBVlIXieSO2v/KIVzb18/wBJHiVfdV/hQ4GF2qa/Ej3dpXWBVrjEMCCDuIOhBHWKsoIV4FfjzNo9rta8N11vyPrFPhw4DtEzaJFrhDfG9lb7yj/piquVCZFa5iMuJ4V3oRbdlJYwzsSVtrB5/FiC5mOaGEidRVPgIzwW1P5kbfY2FsseN4w370EG48Z1Db1RIAtLoNFAmBJY61ijqtGpHrgmQxqsLNzWMuKAg4raa22ykMTAOkRrPafBVqHmn2yTJiuxujMXy0n2X/u/zUpvMOc7NtdH9jz8u25iGnfHNmO2M1LozlZ6Vr0f2PXy0n2X8y/zUpvGc7NtdH9gNtodyv8A3f5qU3jOdm2uj+w+Wk+y/wDd/mpTeM52ba6P7Hw7bQalX8y/zUu7yVlKzt0UXRmzqp7jm3whfT3PJD6pbqb6i6t4hqa1Nr/sQ+W7q9HM6jJf9OLi9/hgtLKXweTKtwZixzSSbdyzvH2Lh03dQA/Oot8V5wulPNPqjPk+C7DEq104OHozvorcI5AonDzp2PJn1itRlDXDwOkyJ8sfFe5zvg3hnQ3S6spZp5yWUka6nih0pJ6yPFJFTb5kEShULTpvb9fA9WT5ccLjcaaruS9PE7lsPubD+Rt+wtbGT3cPBHM2vv4/qfqTqyHnFAKAUAoBQCgPlAVvhFtghjatmI6bDfr9Udnjr0ypfizX2q0NO5D5larOeA1W3ce1oKLYYtznIVGuEpbElYUHLmYqsndJqUZZUCi1kS9tdw7QwNt79i1aaBpnGHYievMl1yD1ZfCKmhf4apvo69T7iL91FvEXnYpfs2VkWRpcOHkzkjN86w103aVAUMLa0eDfqfMZtC7aDMWlUslmzZCQzm6FuSgAIBRQRuhiTuqaCGCGLmSE2oxxITncWfmug2XjcofNxsZY3pE9IVFCrlq5Xx1+RuKgwnuzeZGDKSpG4ijSesmGJwuqLpsPafHoZ0ddG7PAR468cyC6zbWed8SHTrRs6xnoK7tn6Y/cX1tVvBHOZY76H6fdmvvX1WAZk7gAzHwmFBgajXdqKJVNXDA4tRrMYltmZhiEXOoUc7rRt4hwD2ER+WlXVV4HpluKFJOBun7gfBh1iFxCgZm0newLsQYfXS5zhpuG6ldwvOtXB+8uR44hFAPxkQvF7jO5RAjNBkKSojrJ10ImrwJvRP8Axrr++XibZcShMB1JkiAQTK7xHg66x0Z5XBElVo9Xui3iNFrJlfPDxRcag7Y5tw/UnEuFOUm0AD2EgwfwrTW1pT02qrQdTklN2RpOjqyq7NwzIrZtJMgC492IAHTuAHXfHvNYLRNhjau+iXRaD3WaVFLhd71b6vSdyFdAjiCicPenY8mfWK1GUdcPA6TInyzOK9yrVrTeHV9h9zYfyNv2FrpJPdw8EcPa+/j+p+pOrIecUAoBQCgFAKA+UBRNt2Sl+5PWxYeENqPd+Fe6B1hRpZ8LhmNMg1YxGsvbSZOMLWgBbAzHONx1HVu9VTQyqCtNOsxja9sZAyoFbO2ZGV0XickSQN/OAHhA7RShPw4tP7rPh2krizmtlRdY8YpCNlgi2BcOo+kZBprp2A0oLjVaPV/09XsbxaXpsKFtWyzAMuqwzQBl6xP4mlAobzWnWSUxBLFVtSEcK5kAByFYlQRzgM4JOnXEmhRw0VWz1gccLpcAEZTpMc5DIW4I+qSrR92lBFA4aEuoKG32HsjjwxZ7qKrIQbVxrZZkObKSpErpBHhrDNjoe6xQurZYPkVO+Yj/AORf/nrBfZsTVY7DC3dKguRlU893uHr+s5JjTdRuqOcyx30P0+7NbtB0BTNmzSAMpKkBmRWJIPRll08VTCma+UomnT9/JBtmzkQ20ZhcbIJ4yY4twCdCYySB4xuq1Iq6TM/iXmonqVfDE8gYdlJcNCyQSW1UrbOYAHQQywPH2mjvEtzk6Kn6zI4sG60q/GMVzatJ5raGDAhSxI7D4qfyoV/9VAtVP39Q2dcsllKghtY1YgSGAE7oy22gboXxUiveImqYk09X7+s2t7ot4jWNazBK7yHii41B2pzrhx3WfuJ+taTKHe+R1eRv63m/YrzbjXhRtWdlFdSj5+UTh707Hkz6xWoyj/ngdLkT5ZnFe5Vq1qN4dX2H3Nh/I2/YWukk93DwRw1r7+P6n6k6sh5xQCgFAKAUAoBQGs23swXk06a9E/8ASayS47rPPaJHxIdGtFJuoVYqwKsN4Ohr2J1NS4WnRkW9glYXNWHGRJESMu4iR66mpKiapuPgwIJVnZrhUMAXCbmZG3KoGjWlI0pUlxYaCPc2HZYHMuYkQCYLJzmeUMc05nJnwDspUt8aJaiRisCtxbqksBdXI8ROWCpjTTQmlSqjaa3Hk4DnFlu3FzEFwCkOwAXMZXQwonLAMbqC/ikfMJsy1ZINtAnMCHKAAwG4tpqRrB/iNBFMiiWk2+zMC19oUaDpN1AfqfBVIo1Ci0qVFMdEXrC4dbaBFEAD/JPhrxxOrqzcQQKFURmqpYru2fpj9xfW1W8Ec5ljvofp92araAOSVQMwZcsrmglgCwEjUAk7x46mHWa2V81G6I19+6yoB8WRiMxAAJUXFHSAyaSxJ3zAMSdKuksTPCk4m77/ABzPovlWAOGBIaMwUxziQziE8APhmlN5Ny8q3+uHmfLT5oBwoAlJ0K9FgAYyaxo0TEde8Bq8Q1TTf/eZI2W+fU2eKhRAKwRLNMGBoQqmKrHo8THOV3ReqTr3RbxGqrWYpXzw8V6lxqDtjnXDjus/cT9a0mUO98jq8jf1vN+xXm3GvCjas7KK6lHz8onD3p2PJn1itRlH/PA6XInyzOK9yrVrUbw6vsPubD+Rt+wtdJJ7uHgjhrX38f1P1J1ZDzigFAKAUAoBQCgPlARcfs63eEXEB7DuI8RGtWhicOopHKhj+ZFexfBA77N4jwOP+oe6syn4nkisS/yzWXuD+MXciP4mX9YrIpsJgdkmLwIzbNxg/wDTn8j6mq1+HEr2aPA+psrGH+gjxlR62qPiQ4kqzR4EuxwYxTdIog8Jk/3QfXVXOhLqxxm4wPBG2ut12uHs6K+ufzrHFOfgeiCxwr5tJYLNlUUKqhQNwAgVhbb1nqUKhVEZKgkUBHvYJHMsoJ3T4B/+1NWY45MuN1ihT4qp4+TbX2B+fvqbzKdlkbEPJD5NtfYH5++l5js0nYh5IfJtr7A/P30vMdmk7EPJD5NtfYH5++l5jssjYh5IfJtr7A/P31F5js0jYh5I+HZlr7A/OpvMlWaStUEPJEuqmY53w47rP3E/WtLlDvfI6vI39bzfsV5txrwo2rOyiupR8/KJw96djyZ9YrUZR/zwOlyJ8szivcq1a1G8Or7D7mw/kbfsLXSSe7h4I4a19/H9T9SdWQ84oBQCgFAKAUAoBQCgFAKA4f8A6S2/Z/8AvP8A2K9dm8SGdM+Dj/VWB/q1v2RWCb87JRZKxgUAoBQCgFAKAUAoBQCgFAKA51w47rP3E/WtLlDvfI6vI39bzfsV5txrwo2rOyiupR8/KJw96djyZ9YrUZR/zwOlyJ8szivcq1a1G8Or7D7mw/kbfsLXSSe7h4I4a19/H9T9SdWQ84oBQCgFAKAUAoBQCgFAKA4f/pLb9n/7z/2K9dm8SrOmfBx/qrA/1a37IrBN+dlkWSsYFAKAUAoBQCgFAKAUAoBQCgOdcOO6z9xP1rS5Q73yOryN/W837Febca8KNqzsorqUfPyicPenY8mfWK1GUf8APA6XInyzOK9yrVrUbw6vsPubD+Rt+wtdJJ7uHgjhrX38f1P1J1ZDzigFAKAUAoBQCgFAKAUAoDgX+kXevG/hluWQtpBcNq6GJFzjOLzKywMjKU3SZDA+CvbZkqaCrOlfBJib1zZeG46yLSrbVLXOJa5bUQLpUgZQ3UNdNesVgnUvaCUXOsJIoBQCgFAKAUAoBQCgFAKAUBzrhx3WfuJ+taXKHe+R1eRv63m/YrzbjXhRtWdlFdSj5+UTh707Hkz6xWoyj/ngdLkT5ZnFe5Vq1pvC47P4Y27dq2htOSiKhIKwSoAn8q2su3wQwKGj0I56dkaZMmRRqJaW34+JI5cW+9XPOtXzlLwZjzHN2l1HLi33q551pnKXgxmObtLqOXFvvVzzrTOUvBjMc3aXUcuLfernnWmcpeDGY5u0uo5cW+9XPOtM5S8GMxzdpdRy4t96uedaZyl4MZjm7S6jlxb71c860zlLwYzHN2l1HLi33q551pnKXgxmObtLqOXFvvVzzrTOUvBjMc3aXUcuLfernnWmcYMGRmObtrqOXFvvNzzrU5xg2WMyTNtdRy4t95uedaZwg2WMyTNtGu29tvCY20LWJwrXEDq4BI0ZDIIMyOsHtDEddWhynDC6pMjMkx/7XU2C8NrQECy4A3Dm6AVXOMGDJzJM211PvLi33m551pnCDZYzJM211HLi33m551pnCDZYzJM211HLi33m551pnCDZYzJM211HLi33q551qM5S8GTmObtLqOXFvvVzzrTOUvBjMc3aXUcuLfernnWmcpeDGY5u0uo5cW+9XPOtM5S8GMxzdpdRy4t96uedaZyl4MZjm7S6jlxb71c860zlLwYzHN2l1HLi33q551pnKXgxmObtLqOXFvvVzzrTOUvBjMc3aXUcuLfernnWmcpeDGY5u0uo5cW+9XPOtM5S8GMxzdpdSscINpDEXjcVSoygQYnSezx1r7VOU2O8jcWGzRWeVciddNTWNuNedHsZ2UV1KPn5ReHg59jyZ9YrU5QTd2mB0mRGlDHXFe5V8h7DWtuRYG7vQ4jIew0uRYC9DiMh7DS5FgL0OIyHsNLkWAvQ4jIew0uRYC9DiMh7DS5FgL0OIyHsNLkWAvQ4jIew0uRYC9DiMh7DS5FgL0OIyHsNLkWAvQ4jIew0uRYC9DiQ9pbPN0IJZcr55XpSFYCD1GWB1ndXos8xyr38a1VOqPPaJampK9Sjr0Zr7fB8qFAIhVyg5SWACuuVWnRTmBI8B7dPXFbKtu69Lru1p11a8DyKxUSSiWhU36mqa9WP7T1h+D+Rl3Mq3CwDJJCG0LQtg9gjr6gPHUR2xxJ6Gm1TRjWtS0FjULWlNJ104XaUFrg9l4vLlGTJuSMpRy5KQeaXByt2gDxUdsbvVT016qmnhrW8hWKGG7RpUp0ddGFdTMNrg26oFW4BDLcByR84ihVJCkSAQTrqdJJiavFblFFecD1U8m/P7FIbC4YbqjWuurxSpu+56u8GySSGOueQQSvzl63dgDs5hB+9+FRDbmv84cdELXuTFYE9UWPDTEn7GROD/PLEjK2jJl5hi0ltdDujK3jDDsFUitjcNEnXHx+av2Lw2OFRVbVH4eHy0/fwe8NsMo1srlAQINEhuarAqpB0ViZIjfPbpWO1OKGJNPTXhpddO9akTBZFBFC01opx0Kmjc9b/ADo2+Q9hrwXIsDYXocRkPYaXIsBehxGQ9hpciwF6HEZD2GlyLAXocRkPYaXIsBehxGQ9hpciwF6HEZD2GlyLAXocRkPYaXIsBehxGQ9hpciwF6HEZD2GlyLAXocRkPYaXIsBehxPjIYOhqVC8A4ocTsc106OAPFrojxD1VC1EvWe6kgUAoBQCgFAKAUAoBQCgFAKAUAoBQCgFAKAUAoBQCgFAKAUAoBQCgFAKA+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1208" name="Picture 8" descr="http://images.slideplayer.com.br/2/363197/slides/slid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than 100 SENAIs publications on technology diffusion in different sectors of the Brazilian industry</a:t>
            </a:r>
          </a:p>
          <a:p>
            <a:r>
              <a:rPr lang="en-US" dirty="0" smtClean="0"/>
              <a:t>Flexible model that can be adapted to different situations: sector, time, resources, etc.</a:t>
            </a:r>
          </a:p>
          <a:p>
            <a:r>
              <a:rPr lang="en-US" dirty="0" smtClean="0"/>
              <a:t>Absorption and further development of forecasting methodologies by SENAI</a:t>
            </a:r>
          </a:p>
          <a:p>
            <a:r>
              <a:rPr lang="en-US" dirty="0" smtClean="0"/>
              <a:t>Methodology transfer to several countries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/>
              <a:t>Background</a:t>
            </a:r>
            <a:endParaRPr lang="en-US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diffusion of new equipment and organizational techniques requires new skills profile and quantitative changes on the demand for workers. </a:t>
            </a:r>
          </a:p>
          <a:p>
            <a:r>
              <a:rPr lang="en-US" sz="2800" dirty="0" smtClean="0"/>
              <a:t>In order to reduce the risks of professional obsolescence and unnecessary investments, SENAI must anticipate qualitative and quantitative changes in future demand for training and technical services.</a:t>
            </a:r>
          </a:p>
          <a:p>
            <a:r>
              <a:rPr lang="en-US" sz="2800" dirty="0" smtClean="0"/>
              <a:t>Partnership with universities: search for academic research skills, low costs and total knowledge and methodologies transfer.</a:t>
            </a:r>
          </a:p>
          <a:p>
            <a:pPr lvl="0"/>
            <a:endParaRPr lang="pt-BR" sz="2800" dirty="0" smtClean="0"/>
          </a:p>
          <a:p>
            <a:endParaRPr lang="pt-B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Adaptation of existing models to SENAI’s needs and to the Brazilian context. </a:t>
            </a:r>
            <a:endParaRPr lang="en-US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Autofit/>
          </a:bodyPr>
          <a:lstStyle/>
          <a:p>
            <a:r>
              <a:rPr lang="en-US" sz="2600" dirty="0" smtClean="0"/>
              <a:t>Search for practical short term results and appropriate models considering the time and the resources available. </a:t>
            </a:r>
          </a:p>
          <a:p>
            <a:r>
              <a:rPr lang="en-US" sz="2600" dirty="0" smtClean="0"/>
              <a:t>Sectorial approach of the diffusion of emerging technologies already available internationally. This contrast with traditional forecast models which focus on scientific advances. </a:t>
            </a:r>
            <a:r>
              <a:rPr lang="en-US" sz="2600" i="1" dirty="0" smtClean="0"/>
              <a:t>technology gap opportunities</a:t>
            </a:r>
            <a:endParaRPr lang="en-US" sz="2600" dirty="0" smtClean="0"/>
          </a:p>
          <a:p>
            <a:r>
              <a:rPr lang="en-US" sz="2600" dirty="0" smtClean="0"/>
              <a:t>Adapted to the characteristics of Brazilian industrial structure: size of firms, competition profiles, technological gaps, skills and international trade.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7522" name="AutoShape 2" descr="Resultado de imagem para technology forecas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07524" name="AutoShape 4" descr="Resultado de imagem para technology forecas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107526" name="Picture 6" descr="http://img.docstoccdn.com/thumb/orig/26161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243408"/>
            <a:ext cx="10059272" cy="75444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altLang="en-US" dirty="0" smtClean="0"/>
              <a:t>Paulo Tigre</a:t>
            </a:r>
            <a:endParaRPr lang="pt-BR" altLang="en-US" dirty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1556792"/>
            <a:ext cx="7690048" cy="4574133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latin typeface="+mj-lt"/>
              </a:rPr>
              <a:t>Direction:</a:t>
            </a:r>
            <a:r>
              <a:rPr lang="en-US" dirty="0" smtClean="0">
                <a:latin typeface="+mj-lt"/>
              </a:rPr>
              <a:t> dominant technology trajectories 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latin typeface="+mj-lt"/>
              </a:rPr>
              <a:t>Speed:</a:t>
            </a:r>
            <a:r>
              <a:rPr lang="en-US" dirty="0" smtClean="0">
                <a:latin typeface="+mj-lt"/>
              </a:rPr>
              <a:t> rate of diffusion of a new technology in the market. 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latin typeface="+mj-lt"/>
              </a:rPr>
              <a:t>Driving forces: </a:t>
            </a:r>
            <a:r>
              <a:rPr lang="en-US" dirty="0" smtClean="0">
                <a:latin typeface="+mj-lt"/>
              </a:rPr>
              <a:t>positive and negative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b="1" dirty="0" smtClean="0">
                <a:latin typeface="+mj-lt"/>
              </a:rPr>
              <a:t>Impacts</a:t>
            </a:r>
            <a:r>
              <a:rPr lang="en-US" dirty="0" smtClean="0">
                <a:latin typeface="+mj-lt"/>
              </a:rPr>
              <a:t>: quantitative and </a:t>
            </a:r>
            <a:r>
              <a:rPr lang="en-US" dirty="0" err="1" smtClean="0">
                <a:latin typeface="+mj-lt"/>
              </a:rPr>
              <a:t>quatitative</a:t>
            </a:r>
            <a:r>
              <a:rPr lang="en-US" dirty="0" smtClean="0">
                <a:latin typeface="+mj-lt"/>
              </a:rPr>
              <a:t> changes in workforce demand. </a:t>
            </a:r>
            <a:endParaRPr lang="en-US" dirty="0" smtClean="0"/>
          </a:p>
        </p:txBody>
      </p:sp>
      <p:sp>
        <p:nvSpPr>
          <p:cNvPr id="6" name="Retângulo 5"/>
          <p:cNvSpPr/>
          <p:nvPr/>
        </p:nvSpPr>
        <p:spPr>
          <a:xfrm>
            <a:off x="179512" y="188640"/>
            <a:ext cx="896448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Times New Roman" pitchFamily="18" charset="0"/>
              </a:rPr>
              <a:t>Model of technology diffusion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altLang="en-US" dirty="0" smtClean="0"/>
              <a:t>Paulo Tigre</a:t>
            </a:r>
            <a:endParaRPr lang="pt-BR" altLang="en-US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467544" y="332656"/>
          <a:ext cx="7342584" cy="5462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/>
          <p:cNvSpPr txBox="1"/>
          <p:nvPr/>
        </p:nvSpPr>
        <p:spPr>
          <a:xfrm rot="19490413">
            <a:off x="804410" y="1786353"/>
            <a:ext cx="4135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Technology</a:t>
            </a:r>
            <a:r>
              <a:rPr lang="pt-BR" sz="3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 </a:t>
            </a:r>
            <a:r>
              <a:rPr lang="pt-BR" sz="3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trajectories</a:t>
            </a:r>
            <a:endParaRPr lang="pt-BR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7" name="Chave direita 6"/>
          <p:cNvSpPr/>
          <p:nvPr/>
        </p:nvSpPr>
        <p:spPr>
          <a:xfrm>
            <a:off x="4788024" y="3501008"/>
            <a:ext cx="504056" cy="216024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6948264" y="980728"/>
            <a:ext cx="219573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Impacts</a:t>
            </a:r>
            <a:r>
              <a:rPr lang="pt-BR" sz="32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 </a:t>
            </a:r>
            <a:r>
              <a:rPr lang="pt-BR" sz="3200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on</a:t>
            </a:r>
            <a:r>
              <a:rPr lang="pt-BR" sz="32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 </a:t>
            </a:r>
            <a:r>
              <a:rPr lang="pt-BR" sz="3200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skills</a:t>
            </a:r>
            <a:endParaRPr lang="pt-BR" sz="32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932040" y="4149080"/>
            <a:ext cx="36004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Rate </a:t>
            </a:r>
            <a:r>
              <a:rPr lang="pt-BR" sz="3200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of</a:t>
            </a:r>
            <a:r>
              <a:rPr lang="pt-BR" sz="32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 diffusion/time </a:t>
            </a:r>
            <a:endParaRPr lang="pt-BR" sz="32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altLang="en-US" smtClean="0"/>
              <a:t>Paulo Tigre</a:t>
            </a:r>
            <a:endParaRPr lang="pt-BR" altLang="en-US" dirty="0"/>
          </a:p>
        </p:txBody>
      </p:sp>
      <p:pic>
        <p:nvPicPr>
          <p:cNvPr id="6" name="Picture 5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1219200" y="601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85800" y="54864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Slow: technical uncertainties, high costs lack of supporting services and infrastructure</a:t>
            </a:r>
            <a:endParaRPr lang="en-US" dirty="0">
              <a:latin typeface="+mn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95536" y="260648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Pearl Curve: the rate of technology diffusion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743201" y="1676400"/>
            <a:ext cx="2514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Rapid growth following pioneers success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019800" y="3124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6096000" y="2667000"/>
            <a:ext cx="213360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Declining due to widespread adoption and competing innovations</a:t>
            </a:r>
          </a:p>
        </p:txBody>
      </p:sp>
      <p:cxnSp>
        <p:nvCxnSpPr>
          <p:cNvPr id="16" name="Conector de seta reta 15"/>
          <p:cNvCxnSpPr>
            <a:stCxn id="14" idx="0"/>
          </p:cNvCxnSpPr>
          <p:nvPr/>
        </p:nvCxnSpPr>
        <p:spPr>
          <a:xfrm flipV="1">
            <a:off x="7162801" y="1524004"/>
            <a:ext cx="457199" cy="1142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>
            <a:off x="3429000" y="2895600"/>
            <a:ext cx="1600200" cy="7269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flipV="1">
            <a:off x="2895600" y="5029200"/>
            <a:ext cx="838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AutoShape 2" descr="http://i.guim.co.uk/img/static/sys-images/Guardian/Pix/pictures/2014/4/30/1398855266125/00372827-6007-4001-91ff-dd13a6464867-620x477.png?w=620&amp;q=85&amp;auto=format&amp;sharp=10&amp;s=ae1e2e4370c74277bbe52502affe132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8548" name="AutoShape 4" descr="http://i.guim.co.uk/img/static/sys-images/Guardian/Pix/pictures/2014/4/30/1398855266125/00372827-6007-4001-91ff-dd13a6464867-620x477.png?w=620&amp;q=85&amp;auto=format&amp;sharp=10&amp;s=ae1e2e4370c74277bbe52502affe132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8550" name="AutoShape 6" descr="http://i.guim.co.uk/img/static/sys-images/Guardian/Pix/pictures/2014/4/30/1398855266125/00372827-6007-4001-91ff-dd13a6464867-620x477.png?w=620&amp;q=85&amp;auto=format&amp;sharp=10&amp;s=ae1e2e4370c74277bbe52502affe132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8554" name="Picture 10" descr="http://renegadetimes.com/wp-content/uploads/2014/03/Figure-1.jpg"/>
          <p:cNvPicPr>
            <a:picLocks noChangeAspect="1" noChangeArrowheads="1"/>
          </p:cNvPicPr>
          <p:nvPr/>
        </p:nvPicPr>
        <p:blipFill>
          <a:blip r:embed="rId2" cstate="print"/>
          <a:srcRect t="12341"/>
          <a:stretch>
            <a:fillRect/>
          </a:stretch>
        </p:blipFill>
        <p:spPr bwMode="auto">
          <a:xfrm>
            <a:off x="179512" y="891204"/>
            <a:ext cx="8640960" cy="5822621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6156176" y="3573016"/>
            <a:ext cx="2664296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t-BR" sz="2400" dirty="0" err="1" smtClean="0">
                <a:solidFill>
                  <a:schemeClr val="bg1"/>
                </a:solidFill>
              </a:rPr>
              <a:t>Emergent</a:t>
            </a:r>
            <a:r>
              <a:rPr lang="pt-BR" sz="2400" dirty="0" smtClean="0">
                <a:solidFill>
                  <a:schemeClr val="bg1"/>
                </a:solidFill>
              </a:rPr>
              <a:t> </a:t>
            </a:r>
            <a:r>
              <a:rPr lang="pt-BR" sz="2400" dirty="0" err="1" smtClean="0">
                <a:solidFill>
                  <a:schemeClr val="bg1"/>
                </a:solidFill>
              </a:rPr>
              <a:t>tecnology</a:t>
            </a:r>
            <a:endParaRPr lang="pt-BR" sz="2400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051720" y="332656"/>
            <a:ext cx="566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S - Curve </a:t>
            </a:r>
            <a:r>
              <a:rPr lang="en-US" sz="3600" dirty="0" smtClean="0"/>
              <a:t>Adoption Model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143000" y="609600"/>
            <a:ext cx="7772400" cy="6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endParaRPr lang="pt-BR" sz="3800" dirty="0">
              <a:solidFill>
                <a:schemeClr val="tx2"/>
              </a:solidFill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755576" y="1196752"/>
            <a:ext cx="8186812" cy="486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200" i="1" dirty="0" smtClean="0">
                <a:cs typeface="Times New Roman" pitchFamily="18" charset="0"/>
              </a:rPr>
              <a:t>Methodology:</a:t>
            </a:r>
            <a:endParaRPr lang="en-US" sz="3200" dirty="0" smtClean="0">
              <a:cs typeface="Times New Roman" pitchFamily="18" charset="0"/>
            </a:endParaRP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</a:pPr>
            <a:r>
              <a:rPr lang="en-US" sz="3200" dirty="0" smtClean="0">
                <a:cs typeface="Times New Roman" pitchFamily="18" charset="0"/>
              </a:rPr>
              <a:t>Expert analysis (technology, economics and organization)</a:t>
            </a: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</a:pPr>
            <a:r>
              <a:rPr lang="en-US" sz="3200" dirty="0" smtClean="0">
                <a:cs typeface="Times New Roman" pitchFamily="18" charset="0"/>
              </a:rPr>
              <a:t>Specialists committees</a:t>
            </a: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</a:pPr>
            <a:r>
              <a:rPr lang="en-US" sz="3200" dirty="0" smtClean="0">
                <a:cs typeface="Times New Roman" pitchFamily="18" charset="0"/>
              </a:rPr>
              <a:t>Delphi</a:t>
            </a:r>
            <a:r>
              <a:rPr lang="en-US" sz="3200" dirty="0" smtClean="0"/>
              <a:t> </a:t>
            </a: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200" i="1" dirty="0" smtClean="0">
                <a:cs typeface="Times New Roman" pitchFamily="18" charset="0"/>
              </a:rPr>
              <a:t>Results:</a:t>
            </a:r>
            <a:endParaRPr lang="en-US" sz="3200" dirty="0" smtClean="0">
              <a:cs typeface="Times New Roman" pitchFamily="18" charset="0"/>
            </a:endParaRP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3200" dirty="0" smtClean="0">
                <a:cs typeface="Times New Roman" pitchFamily="18" charset="0"/>
              </a:rPr>
              <a:t>► Specialists perception about the speed of diffusion of innovation</a:t>
            </a: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en-US" sz="3200" dirty="0"/>
          </a:p>
        </p:txBody>
      </p:sp>
      <p:sp>
        <p:nvSpPr>
          <p:cNvPr id="4" name="Retângulo 3"/>
          <p:cNvSpPr/>
          <p:nvPr/>
        </p:nvSpPr>
        <p:spPr>
          <a:xfrm>
            <a:off x="102186" y="260648"/>
            <a:ext cx="893962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Directions and speed of technology diffusion</a:t>
            </a:r>
            <a:endParaRPr lang="en-US" sz="36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2944</TotalTime>
  <Words>382</Words>
  <Application>Microsoft Office PowerPoint</Application>
  <PresentationFormat>Apresentação na tela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 Building SENAI’s Model of Technological Forecasting</vt:lpstr>
      <vt:lpstr>Background</vt:lpstr>
      <vt:lpstr>Adaptation of existing models to SENAI’s needs and to the Brazilian context.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Prospecção Tecnológica</dc:title>
  <dc:creator>Paulo</dc:creator>
  <cp:lastModifiedBy>CNI</cp:lastModifiedBy>
  <cp:revision>73</cp:revision>
  <dcterms:created xsi:type="dcterms:W3CDTF">2015-06-02T19:55:38Z</dcterms:created>
  <dcterms:modified xsi:type="dcterms:W3CDTF">2015-08-03T11:57:41Z</dcterms:modified>
</cp:coreProperties>
</file>