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72" r:id="rId3"/>
    <p:sldId id="273" r:id="rId4"/>
    <p:sldId id="279" r:id="rId5"/>
    <p:sldId id="314" r:id="rId6"/>
    <p:sldId id="319" r:id="rId7"/>
    <p:sldId id="312" r:id="rId8"/>
    <p:sldId id="328" r:id="rId9"/>
    <p:sldId id="282" r:id="rId10"/>
    <p:sldId id="329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9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57" autoAdjust="0"/>
  </p:normalViewPr>
  <p:slideViewPr>
    <p:cSldViewPr>
      <p:cViewPr>
        <p:scale>
          <a:sx n="100" d="100"/>
          <a:sy n="100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ca_F\Dropbox\OECD%20ELS\Skills%20Anticipation\DATA\data%20for%20STATA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plotArea>
      <c:layout>
        <c:manualLayout>
          <c:layoutTarget val="inner"/>
          <c:xMode val="edge"/>
          <c:yMode val="edge"/>
          <c:x val="0.10593285214348208"/>
          <c:y val="5.1400554097404488E-2"/>
          <c:w val="0.86351159230096242"/>
          <c:h val="0.65208910308625212"/>
        </c:manualLayout>
      </c:layout>
      <c:barChart>
        <c:barDir val="col"/>
        <c:grouping val="clustered"/>
        <c:ser>
          <c:idx val="0"/>
          <c:order val="0"/>
          <c:tx>
            <c:strRef>
              <c:f>'Obstacles(some)'!$B$7</c:f>
              <c:strCache>
                <c:ptCount val="1"/>
                <c:pt idx="0">
                  <c:v>Skills assessments</c:v>
                </c:pt>
              </c:strCache>
            </c:strRef>
          </c:tx>
          <c:cat>
            <c:strRef>
              <c:f>'Obstacles(some)'!$C$2:$F$2</c:f>
              <c:strCache>
                <c:ptCount val="4"/>
                <c:pt idx="0">
                  <c:v>Poor statistical infrastructure</c:v>
                </c:pt>
                <c:pt idx="1">
                  <c:v>Lack of human resources with relevant knowledge</c:v>
                </c:pt>
                <c:pt idx="2">
                  <c:v>Lack of funds</c:v>
                </c:pt>
                <c:pt idx="3">
                  <c:v>Low reliability and accuracy of past exercises</c:v>
                </c:pt>
              </c:strCache>
            </c:strRef>
          </c:cat>
          <c:val>
            <c:numRef>
              <c:f>'Obstacles(some)'!$C$7:$F$7</c:f>
              <c:numCache>
                <c:formatCode>0%</c:formatCode>
                <c:ptCount val="4"/>
                <c:pt idx="0">
                  <c:v>0.42857142857142855</c:v>
                </c:pt>
                <c:pt idx="1">
                  <c:v>0.35714285714285726</c:v>
                </c:pt>
                <c:pt idx="2">
                  <c:v>0.35714285714285726</c:v>
                </c:pt>
                <c:pt idx="3">
                  <c:v>0.1428571428571429</c:v>
                </c:pt>
              </c:numCache>
            </c:numRef>
          </c:val>
        </c:ser>
        <c:ser>
          <c:idx val="1"/>
          <c:order val="1"/>
          <c:tx>
            <c:strRef>
              <c:f>'Obstacles(some)'!$B$8</c:f>
              <c:strCache>
                <c:ptCount val="1"/>
                <c:pt idx="0">
                  <c:v>Skills forecasts</c:v>
                </c:pt>
              </c:strCache>
            </c:strRef>
          </c:tx>
          <c:cat>
            <c:strRef>
              <c:f>'Obstacles(some)'!$C$2:$F$2</c:f>
              <c:strCache>
                <c:ptCount val="4"/>
                <c:pt idx="0">
                  <c:v>Poor statistical infrastructure</c:v>
                </c:pt>
                <c:pt idx="1">
                  <c:v>Lack of human resources with relevant knowledge</c:v>
                </c:pt>
                <c:pt idx="2">
                  <c:v>Lack of funds</c:v>
                </c:pt>
                <c:pt idx="3">
                  <c:v>Low reliability and accuracy of past exercises</c:v>
                </c:pt>
              </c:strCache>
            </c:strRef>
          </c:cat>
          <c:val>
            <c:numRef>
              <c:f>'Obstacles(some)'!$C$8:$F$8</c:f>
              <c:numCache>
                <c:formatCode>0%</c:formatCode>
                <c:ptCount val="4"/>
                <c:pt idx="0">
                  <c:v>0.5</c:v>
                </c:pt>
                <c:pt idx="1">
                  <c:v>0.4166666666666668</c:v>
                </c:pt>
                <c:pt idx="2">
                  <c:v>0.4166666666666668</c:v>
                </c:pt>
                <c:pt idx="3">
                  <c:v>0.16666666666666669</c:v>
                </c:pt>
              </c:numCache>
            </c:numRef>
          </c:val>
        </c:ser>
        <c:ser>
          <c:idx val="2"/>
          <c:order val="2"/>
          <c:tx>
            <c:strRef>
              <c:f>'Obstacles(some)'!$B$9</c:f>
              <c:strCache>
                <c:ptCount val="1"/>
                <c:pt idx="0">
                  <c:v>Skills foresight</c:v>
                </c:pt>
              </c:strCache>
            </c:strRef>
          </c:tx>
          <c:cat>
            <c:strRef>
              <c:f>'Obstacles(some)'!$C$2:$F$2</c:f>
              <c:strCache>
                <c:ptCount val="4"/>
                <c:pt idx="0">
                  <c:v>Poor statistical infrastructure</c:v>
                </c:pt>
                <c:pt idx="1">
                  <c:v>Lack of human resources with relevant knowledge</c:v>
                </c:pt>
                <c:pt idx="2">
                  <c:v>Lack of funds</c:v>
                </c:pt>
                <c:pt idx="3">
                  <c:v>Low reliability and accuracy of past exercises</c:v>
                </c:pt>
              </c:strCache>
            </c:strRef>
          </c:cat>
          <c:val>
            <c:numRef>
              <c:f>'Obstacles(some)'!$C$9:$F$9</c:f>
              <c:numCache>
                <c:formatCode>0%</c:formatCode>
                <c:ptCount val="4"/>
                <c:pt idx="0">
                  <c:v>0.33333333333333331</c:v>
                </c:pt>
                <c:pt idx="1">
                  <c:v>0.33333333333333331</c:v>
                </c:pt>
                <c:pt idx="2">
                  <c:v>0.5</c:v>
                </c:pt>
                <c:pt idx="3">
                  <c:v>0.33333333333333331</c:v>
                </c:pt>
              </c:numCache>
            </c:numRef>
          </c:val>
        </c:ser>
        <c:dLbls/>
        <c:axId val="76221440"/>
        <c:axId val="77415168"/>
      </c:barChart>
      <c:catAx>
        <c:axId val="76221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pt-BR"/>
          </a:p>
        </c:txPr>
        <c:crossAx val="77415168"/>
        <c:crosses val="autoZero"/>
        <c:auto val="1"/>
        <c:lblAlgn val="ctr"/>
        <c:lblOffset val="100"/>
      </c:catAx>
      <c:valAx>
        <c:axId val="774151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pt-BR"/>
          </a:p>
        </c:txPr>
        <c:crossAx val="76221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250811423344568"/>
          <c:y val="0.9183065725031796"/>
          <c:w val="0.56268005924148179"/>
          <c:h val="5.4711583732445827E-2"/>
        </c:manualLayout>
      </c:layout>
      <c:txPr>
        <a:bodyPr/>
        <a:lstStyle/>
        <a:p>
          <a:pPr>
            <a:defRPr sz="1400" baseline="0">
              <a:latin typeface="Arial Narrow" panose="020B0606020202030204" pitchFamily="34" charset="0"/>
            </a:defRPr>
          </a:pPr>
          <a:endParaRPr lang="pt-BR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BFCB4-7755-4388-AE12-1866C0C6F80F}" type="doc">
      <dgm:prSet loTypeId="urn:microsoft.com/office/officeart/2005/8/layout/radial6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EAB1FEC-7C85-4F96-8B1D-6857F10BF4AD}">
      <dgm:prSet phldrT="[Text]"/>
      <dgm:spPr/>
      <dgm:t>
        <a:bodyPr/>
        <a:lstStyle/>
        <a:p>
          <a:r>
            <a:rPr lang="en-GB" dirty="0" smtClean="0"/>
            <a:t>Effective skills needs anticipation</a:t>
          </a:r>
          <a:endParaRPr lang="en-GB" dirty="0"/>
        </a:p>
      </dgm:t>
    </dgm:pt>
    <dgm:pt modelId="{DF92D7AF-02D1-477C-8BE6-F12A1DE03054}" type="parTrans" cxnId="{F7FBF46C-C363-444F-80BA-8497C6DB1D63}">
      <dgm:prSet/>
      <dgm:spPr/>
      <dgm:t>
        <a:bodyPr/>
        <a:lstStyle/>
        <a:p>
          <a:endParaRPr lang="en-GB"/>
        </a:p>
      </dgm:t>
    </dgm:pt>
    <dgm:pt modelId="{4455548E-DB1A-4FA6-8E1A-8B0A0AF04F01}" type="sibTrans" cxnId="{F7FBF46C-C363-444F-80BA-8497C6DB1D63}">
      <dgm:prSet/>
      <dgm:spPr/>
      <dgm:t>
        <a:bodyPr/>
        <a:lstStyle/>
        <a:p>
          <a:endParaRPr lang="en-GB"/>
        </a:p>
      </dgm:t>
    </dgm:pt>
    <dgm:pt modelId="{41AA0A3D-94E4-49BE-B6AD-6221250EA437}">
      <dgm:prSet phldrT="[Text]"/>
      <dgm:spPr/>
      <dgm:t>
        <a:bodyPr/>
        <a:lstStyle/>
        <a:p>
          <a:r>
            <a:rPr lang="en-GB" dirty="0" smtClean="0"/>
            <a:t>Stakeholder involvement (Design, dissemination, development of policy response)</a:t>
          </a:r>
          <a:endParaRPr lang="en-GB" dirty="0"/>
        </a:p>
      </dgm:t>
    </dgm:pt>
    <dgm:pt modelId="{7DF34ECF-322C-4DA8-9B2D-DE572802178D}" type="parTrans" cxnId="{E7B8034F-57D4-44B4-AA9A-C8A2A394F04F}">
      <dgm:prSet/>
      <dgm:spPr/>
      <dgm:t>
        <a:bodyPr/>
        <a:lstStyle/>
        <a:p>
          <a:endParaRPr lang="en-GB"/>
        </a:p>
      </dgm:t>
    </dgm:pt>
    <dgm:pt modelId="{B21804D5-2DC7-4C81-B384-231CA3A02600}" type="sibTrans" cxnId="{E7B8034F-57D4-44B4-AA9A-C8A2A394F04F}">
      <dgm:prSet/>
      <dgm:spPr/>
      <dgm:t>
        <a:bodyPr/>
        <a:lstStyle/>
        <a:p>
          <a:endParaRPr lang="en-GB"/>
        </a:p>
      </dgm:t>
    </dgm:pt>
    <dgm:pt modelId="{FFA7216E-A687-4D3A-9988-775A6407F8CF}">
      <dgm:prSet phldrT="[Text]"/>
      <dgm:spPr/>
      <dgm:t>
        <a:bodyPr/>
        <a:lstStyle/>
        <a:p>
          <a:r>
            <a:rPr lang="en-GB" dirty="0" smtClean="0"/>
            <a:t>Embed in wider economic development strategy</a:t>
          </a:r>
          <a:endParaRPr lang="en-GB" dirty="0"/>
        </a:p>
      </dgm:t>
    </dgm:pt>
    <dgm:pt modelId="{EB7326FF-97F4-44CD-BAE2-C134C1047E9B}" type="parTrans" cxnId="{DA5B42D4-1565-41CD-8A2D-9D429E54FB5C}">
      <dgm:prSet/>
      <dgm:spPr/>
      <dgm:t>
        <a:bodyPr/>
        <a:lstStyle/>
        <a:p>
          <a:endParaRPr lang="en-GB"/>
        </a:p>
      </dgm:t>
    </dgm:pt>
    <dgm:pt modelId="{06A925D9-817F-4CE8-AF6C-9B0EDE30211E}" type="sibTrans" cxnId="{DA5B42D4-1565-41CD-8A2D-9D429E54FB5C}">
      <dgm:prSet/>
      <dgm:spPr/>
      <dgm:t>
        <a:bodyPr/>
        <a:lstStyle/>
        <a:p>
          <a:endParaRPr lang="en-GB"/>
        </a:p>
      </dgm:t>
    </dgm:pt>
    <dgm:pt modelId="{AFCAC6DE-F16E-4327-8D6B-A7B9C775D8F5}">
      <dgm:prSet phldrT="[Text]"/>
      <dgm:spPr/>
      <dgm:t>
        <a:bodyPr/>
        <a:lstStyle/>
        <a:p>
          <a:r>
            <a:rPr lang="en-GB" dirty="0" smtClean="0"/>
            <a:t>Dissemination to wide audience</a:t>
          </a:r>
          <a:endParaRPr lang="en-GB" dirty="0"/>
        </a:p>
      </dgm:t>
    </dgm:pt>
    <dgm:pt modelId="{0CCD9CB3-1654-4EDB-97E1-32D0CEC8BDD2}" type="parTrans" cxnId="{B470482D-0E4C-4065-B01C-967F950A19B6}">
      <dgm:prSet/>
      <dgm:spPr/>
      <dgm:t>
        <a:bodyPr/>
        <a:lstStyle/>
        <a:p>
          <a:endParaRPr lang="en-GB"/>
        </a:p>
      </dgm:t>
    </dgm:pt>
    <dgm:pt modelId="{C80649F5-928A-4F3F-B3AB-BF6D867ED56B}" type="sibTrans" cxnId="{B470482D-0E4C-4065-B01C-967F950A19B6}">
      <dgm:prSet/>
      <dgm:spPr/>
      <dgm:t>
        <a:bodyPr/>
        <a:lstStyle/>
        <a:p>
          <a:endParaRPr lang="en-GB"/>
        </a:p>
      </dgm:t>
    </dgm:pt>
    <dgm:pt modelId="{FA7C8210-699E-4B7D-BF46-AFEEE7E532CB}">
      <dgm:prSet phldrT="[Text]"/>
      <dgm:spPr/>
      <dgm:t>
        <a:bodyPr/>
        <a:lstStyle/>
        <a:p>
          <a:r>
            <a:rPr lang="en-GB" dirty="0" smtClean="0"/>
            <a:t>Adjust level of disaggregation to level of policy</a:t>
          </a:r>
          <a:endParaRPr lang="en-GB" dirty="0"/>
        </a:p>
      </dgm:t>
    </dgm:pt>
    <dgm:pt modelId="{39FC1B00-4927-4A83-A2EB-76A5FD4DD054}" type="parTrans" cxnId="{5380961C-922A-49D6-886E-EF36F6B605C1}">
      <dgm:prSet/>
      <dgm:spPr/>
      <dgm:t>
        <a:bodyPr/>
        <a:lstStyle/>
        <a:p>
          <a:endParaRPr lang="en-GB"/>
        </a:p>
      </dgm:t>
    </dgm:pt>
    <dgm:pt modelId="{EA983B8E-F8A0-4EF8-8EF8-A730C9E115F6}" type="sibTrans" cxnId="{5380961C-922A-49D6-886E-EF36F6B605C1}">
      <dgm:prSet/>
      <dgm:spPr/>
      <dgm:t>
        <a:bodyPr/>
        <a:lstStyle/>
        <a:p>
          <a:endParaRPr lang="en-GB"/>
        </a:p>
      </dgm:t>
    </dgm:pt>
    <dgm:pt modelId="{6EC01657-9D65-45F7-A478-CCB6360AAE11}">
      <dgm:prSet/>
      <dgm:spPr/>
      <dgm:t>
        <a:bodyPr/>
        <a:lstStyle/>
        <a:p>
          <a:r>
            <a:rPr lang="en-GB" dirty="0" smtClean="0"/>
            <a:t>Acknowledge available infrastructure and resources</a:t>
          </a:r>
          <a:endParaRPr lang="en-GB" dirty="0"/>
        </a:p>
      </dgm:t>
    </dgm:pt>
    <dgm:pt modelId="{44AD9DD2-2D47-4483-854E-309AEC63E16C}" type="parTrans" cxnId="{2D1D5A72-EDA3-4252-837A-FE1C64637D6F}">
      <dgm:prSet/>
      <dgm:spPr/>
      <dgm:t>
        <a:bodyPr/>
        <a:lstStyle/>
        <a:p>
          <a:endParaRPr lang="en-GB"/>
        </a:p>
      </dgm:t>
    </dgm:pt>
    <dgm:pt modelId="{08F80625-7146-4FF8-A5CE-411A9C9B7260}" type="sibTrans" cxnId="{2D1D5A72-EDA3-4252-837A-FE1C64637D6F}">
      <dgm:prSet/>
      <dgm:spPr/>
      <dgm:t>
        <a:bodyPr/>
        <a:lstStyle/>
        <a:p>
          <a:endParaRPr lang="en-GB"/>
        </a:p>
      </dgm:t>
    </dgm:pt>
    <dgm:pt modelId="{E1FB1EE7-D2D2-4C42-811D-047E74088522}">
      <dgm:prSet/>
      <dgm:spPr/>
      <dgm:t>
        <a:bodyPr/>
        <a:lstStyle/>
        <a:p>
          <a:r>
            <a:rPr lang="en-GB" dirty="0" smtClean="0"/>
            <a:t>Follow-up</a:t>
          </a:r>
          <a:endParaRPr lang="en-GB" dirty="0"/>
        </a:p>
      </dgm:t>
    </dgm:pt>
    <dgm:pt modelId="{2C12097B-7E1C-488D-98CC-20A33A20A4C9}" type="parTrans" cxnId="{E3FA3003-9C97-4ECF-88B6-DB4914B591B0}">
      <dgm:prSet/>
      <dgm:spPr/>
      <dgm:t>
        <a:bodyPr/>
        <a:lstStyle/>
        <a:p>
          <a:endParaRPr lang="en-GB"/>
        </a:p>
      </dgm:t>
    </dgm:pt>
    <dgm:pt modelId="{7B5D23CE-C6D2-47B0-9DFF-C0F5E6C25CFB}" type="sibTrans" cxnId="{E3FA3003-9C97-4ECF-88B6-DB4914B591B0}">
      <dgm:prSet/>
      <dgm:spPr/>
      <dgm:t>
        <a:bodyPr/>
        <a:lstStyle/>
        <a:p>
          <a:endParaRPr lang="en-GB"/>
        </a:p>
      </dgm:t>
    </dgm:pt>
    <dgm:pt modelId="{13BE26C3-0B7D-45A1-B9C3-819023698AB7}" type="pres">
      <dgm:prSet presAssocID="{132BFCB4-7755-4388-AE12-1866C0C6F8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6A2B36-DAA9-4579-948C-31BAF5DCC38D}" type="pres">
      <dgm:prSet presAssocID="{5EAB1FEC-7C85-4F96-8B1D-6857F10BF4AD}" presName="centerShape" presStyleLbl="node0" presStyleIdx="0" presStyleCnt="1" custScaleX="103717" custScaleY="92753"/>
      <dgm:spPr/>
      <dgm:t>
        <a:bodyPr/>
        <a:lstStyle/>
        <a:p>
          <a:endParaRPr lang="en-GB"/>
        </a:p>
      </dgm:t>
    </dgm:pt>
    <dgm:pt modelId="{AD0D1735-9B5A-43D6-A817-23AF7E483471}" type="pres">
      <dgm:prSet presAssocID="{41AA0A3D-94E4-49BE-B6AD-6221250EA437}" presName="node" presStyleLbl="node1" presStyleIdx="0" presStyleCnt="6" custScaleX="162736" custScaleY="1515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B584B5-9005-4D28-83AD-C8623DCC9C43}" type="pres">
      <dgm:prSet presAssocID="{41AA0A3D-94E4-49BE-B6AD-6221250EA437}" presName="dummy" presStyleCnt="0"/>
      <dgm:spPr/>
    </dgm:pt>
    <dgm:pt modelId="{54EDF880-022C-47EF-8B0E-3585F6907B0E}" type="pres">
      <dgm:prSet presAssocID="{B21804D5-2DC7-4C81-B384-231CA3A02600}" presName="sibTrans" presStyleLbl="sibTrans2D1" presStyleIdx="0" presStyleCnt="6"/>
      <dgm:spPr/>
      <dgm:t>
        <a:bodyPr/>
        <a:lstStyle/>
        <a:p>
          <a:endParaRPr lang="en-GB"/>
        </a:p>
      </dgm:t>
    </dgm:pt>
    <dgm:pt modelId="{A8547653-77BB-4A02-994F-37BD73A0DC14}" type="pres">
      <dgm:prSet presAssocID="{6EC01657-9D65-45F7-A478-CCB6360AAE11}" presName="node" presStyleLbl="node1" presStyleIdx="1" presStyleCnt="6" custScaleX="130429" custScaleY="127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B7C976-90E7-423E-9105-1DCE7BBB2EB8}" type="pres">
      <dgm:prSet presAssocID="{6EC01657-9D65-45F7-A478-CCB6360AAE11}" presName="dummy" presStyleCnt="0"/>
      <dgm:spPr/>
    </dgm:pt>
    <dgm:pt modelId="{F265D505-116B-4696-A6DB-1ACF2C0F1FB5}" type="pres">
      <dgm:prSet presAssocID="{08F80625-7146-4FF8-A5CE-411A9C9B7260}" presName="sibTrans" presStyleLbl="sibTrans2D1" presStyleIdx="1" presStyleCnt="6"/>
      <dgm:spPr/>
      <dgm:t>
        <a:bodyPr/>
        <a:lstStyle/>
        <a:p>
          <a:endParaRPr lang="en-GB"/>
        </a:p>
      </dgm:t>
    </dgm:pt>
    <dgm:pt modelId="{6621592B-1219-4C74-BD40-42E8B0FC6DD9}" type="pres">
      <dgm:prSet presAssocID="{FFA7216E-A687-4D3A-9988-775A6407F8CF}" presName="node" presStyleLbl="node1" presStyleIdx="2" presStyleCnt="6" custScaleX="171676" custScaleY="1388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9D1D15-B2FD-478B-910A-2A1593D59FDD}" type="pres">
      <dgm:prSet presAssocID="{FFA7216E-A687-4D3A-9988-775A6407F8CF}" presName="dummy" presStyleCnt="0"/>
      <dgm:spPr/>
    </dgm:pt>
    <dgm:pt modelId="{4224619E-16A3-423F-ABA5-9DD15FD8F102}" type="pres">
      <dgm:prSet presAssocID="{06A925D9-817F-4CE8-AF6C-9B0EDE30211E}" presName="sibTrans" presStyleLbl="sibTrans2D1" presStyleIdx="2" presStyleCnt="6"/>
      <dgm:spPr/>
      <dgm:t>
        <a:bodyPr/>
        <a:lstStyle/>
        <a:p>
          <a:endParaRPr lang="en-GB"/>
        </a:p>
      </dgm:t>
    </dgm:pt>
    <dgm:pt modelId="{7A03AF74-1548-43AA-BF2A-40A51BBCCB8A}" type="pres">
      <dgm:prSet presAssocID="{AFCAC6DE-F16E-4327-8D6B-A7B9C775D8F5}" presName="node" presStyleLbl="node1" presStyleIdx="3" presStyleCnt="6" custScaleX="166125" custScaleY="104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0982BD-B84B-48A0-9A40-59A1D1ABFAAF}" type="pres">
      <dgm:prSet presAssocID="{AFCAC6DE-F16E-4327-8D6B-A7B9C775D8F5}" presName="dummy" presStyleCnt="0"/>
      <dgm:spPr/>
    </dgm:pt>
    <dgm:pt modelId="{771BF065-CADC-42B5-A9DE-004BA813EFF7}" type="pres">
      <dgm:prSet presAssocID="{C80649F5-928A-4F3F-B3AB-BF6D867ED56B}" presName="sibTrans" presStyleLbl="sibTrans2D1" presStyleIdx="3" presStyleCnt="6"/>
      <dgm:spPr/>
      <dgm:t>
        <a:bodyPr/>
        <a:lstStyle/>
        <a:p>
          <a:endParaRPr lang="en-GB"/>
        </a:p>
      </dgm:t>
    </dgm:pt>
    <dgm:pt modelId="{080C451F-3A00-4BC2-A723-2DD98AE6ABF3}" type="pres">
      <dgm:prSet presAssocID="{FA7C8210-699E-4B7D-BF46-AFEEE7E532CB}" presName="node" presStyleLbl="node1" presStyleIdx="4" presStyleCnt="6" custScaleX="155836" custScaleY="1407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AF7DCF-1741-4060-9DF4-50D1A4EE7D3E}" type="pres">
      <dgm:prSet presAssocID="{FA7C8210-699E-4B7D-BF46-AFEEE7E532CB}" presName="dummy" presStyleCnt="0"/>
      <dgm:spPr/>
    </dgm:pt>
    <dgm:pt modelId="{5A645AB3-78A0-469A-8EB9-308AB5357E7D}" type="pres">
      <dgm:prSet presAssocID="{EA983B8E-F8A0-4EF8-8EF8-A730C9E115F6}" presName="sibTrans" presStyleLbl="sibTrans2D1" presStyleIdx="4" presStyleCnt="6"/>
      <dgm:spPr/>
      <dgm:t>
        <a:bodyPr/>
        <a:lstStyle/>
        <a:p>
          <a:endParaRPr lang="en-GB"/>
        </a:p>
      </dgm:t>
    </dgm:pt>
    <dgm:pt modelId="{8E02C757-94C2-4DC5-BEA0-AAF2470CDC77}" type="pres">
      <dgm:prSet presAssocID="{E1FB1EE7-D2D2-4C42-811D-047E74088522}" presName="node" presStyleLbl="node1" presStyleIdx="5" presStyleCnt="6" custScaleX="135213" custScaleY="1209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1259ED-7469-4166-85F7-9318D22EBFC8}" type="pres">
      <dgm:prSet presAssocID="{E1FB1EE7-D2D2-4C42-811D-047E74088522}" presName="dummy" presStyleCnt="0"/>
      <dgm:spPr/>
    </dgm:pt>
    <dgm:pt modelId="{8925AB84-CD84-4F70-B322-C9346D763922}" type="pres">
      <dgm:prSet presAssocID="{7B5D23CE-C6D2-47B0-9DFF-C0F5E6C25CFB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2D1D5A72-EDA3-4252-837A-FE1C64637D6F}" srcId="{5EAB1FEC-7C85-4F96-8B1D-6857F10BF4AD}" destId="{6EC01657-9D65-45F7-A478-CCB6360AAE11}" srcOrd="1" destOrd="0" parTransId="{44AD9DD2-2D47-4483-854E-309AEC63E16C}" sibTransId="{08F80625-7146-4FF8-A5CE-411A9C9B7260}"/>
    <dgm:cxn modelId="{B470482D-0E4C-4065-B01C-967F950A19B6}" srcId="{5EAB1FEC-7C85-4F96-8B1D-6857F10BF4AD}" destId="{AFCAC6DE-F16E-4327-8D6B-A7B9C775D8F5}" srcOrd="3" destOrd="0" parTransId="{0CCD9CB3-1654-4EDB-97E1-32D0CEC8BDD2}" sibTransId="{C80649F5-928A-4F3F-B3AB-BF6D867ED56B}"/>
    <dgm:cxn modelId="{E3FA3003-9C97-4ECF-88B6-DB4914B591B0}" srcId="{5EAB1FEC-7C85-4F96-8B1D-6857F10BF4AD}" destId="{E1FB1EE7-D2D2-4C42-811D-047E74088522}" srcOrd="5" destOrd="0" parTransId="{2C12097B-7E1C-488D-98CC-20A33A20A4C9}" sibTransId="{7B5D23CE-C6D2-47B0-9DFF-C0F5E6C25CFB}"/>
    <dgm:cxn modelId="{B19A7DA7-5E1E-439C-8853-2C5EFBBC2DDF}" type="presOf" srcId="{6EC01657-9D65-45F7-A478-CCB6360AAE11}" destId="{A8547653-77BB-4A02-994F-37BD73A0DC14}" srcOrd="0" destOrd="0" presId="urn:microsoft.com/office/officeart/2005/8/layout/radial6"/>
    <dgm:cxn modelId="{3024ECFD-2B78-4132-A52E-2F4D28F38C07}" type="presOf" srcId="{B21804D5-2DC7-4C81-B384-231CA3A02600}" destId="{54EDF880-022C-47EF-8B0E-3585F6907B0E}" srcOrd="0" destOrd="0" presId="urn:microsoft.com/office/officeart/2005/8/layout/radial6"/>
    <dgm:cxn modelId="{DA5B42D4-1565-41CD-8A2D-9D429E54FB5C}" srcId="{5EAB1FEC-7C85-4F96-8B1D-6857F10BF4AD}" destId="{FFA7216E-A687-4D3A-9988-775A6407F8CF}" srcOrd="2" destOrd="0" parTransId="{EB7326FF-97F4-44CD-BAE2-C134C1047E9B}" sibTransId="{06A925D9-817F-4CE8-AF6C-9B0EDE30211E}"/>
    <dgm:cxn modelId="{E48A20A1-B909-43E9-8DAE-536B8E7F590D}" type="presOf" srcId="{FA7C8210-699E-4B7D-BF46-AFEEE7E532CB}" destId="{080C451F-3A00-4BC2-A723-2DD98AE6ABF3}" srcOrd="0" destOrd="0" presId="urn:microsoft.com/office/officeart/2005/8/layout/radial6"/>
    <dgm:cxn modelId="{130CCBFB-6B81-4DF4-84BF-196E56706AF2}" type="presOf" srcId="{08F80625-7146-4FF8-A5CE-411A9C9B7260}" destId="{F265D505-116B-4696-A6DB-1ACF2C0F1FB5}" srcOrd="0" destOrd="0" presId="urn:microsoft.com/office/officeart/2005/8/layout/radial6"/>
    <dgm:cxn modelId="{48F9AA68-8FBC-4092-8230-2BA00427351C}" type="presOf" srcId="{5EAB1FEC-7C85-4F96-8B1D-6857F10BF4AD}" destId="{5C6A2B36-DAA9-4579-948C-31BAF5DCC38D}" srcOrd="0" destOrd="0" presId="urn:microsoft.com/office/officeart/2005/8/layout/radial6"/>
    <dgm:cxn modelId="{200FFD44-150E-480C-9FD3-57D395CF7838}" type="presOf" srcId="{E1FB1EE7-D2D2-4C42-811D-047E74088522}" destId="{8E02C757-94C2-4DC5-BEA0-AAF2470CDC77}" srcOrd="0" destOrd="0" presId="urn:microsoft.com/office/officeart/2005/8/layout/radial6"/>
    <dgm:cxn modelId="{A150F4F5-CF9B-48EA-A182-A3B237B324DB}" type="presOf" srcId="{132BFCB4-7755-4388-AE12-1866C0C6F80F}" destId="{13BE26C3-0B7D-45A1-B9C3-819023698AB7}" srcOrd="0" destOrd="0" presId="urn:microsoft.com/office/officeart/2005/8/layout/radial6"/>
    <dgm:cxn modelId="{E7B8034F-57D4-44B4-AA9A-C8A2A394F04F}" srcId="{5EAB1FEC-7C85-4F96-8B1D-6857F10BF4AD}" destId="{41AA0A3D-94E4-49BE-B6AD-6221250EA437}" srcOrd="0" destOrd="0" parTransId="{7DF34ECF-322C-4DA8-9B2D-DE572802178D}" sibTransId="{B21804D5-2DC7-4C81-B384-231CA3A02600}"/>
    <dgm:cxn modelId="{27072936-8875-47F1-B545-A04AB029B6DA}" type="presOf" srcId="{FFA7216E-A687-4D3A-9988-775A6407F8CF}" destId="{6621592B-1219-4C74-BD40-42E8B0FC6DD9}" srcOrd="0" destOrd="0" presId="urn:microsoft.com/office/officeart/2005/8/layout/radial6"/>
    <dgm:cxn modelId="{3CFBC391-1B3A-4210-93C0-87F7B1C6A0A0}" type="presOf" srcId="{C80649F5-928A-4F3F-B3AB-BF6D867ED56B}" destId="{771BF065-CADC-42B5-A9DE-004BA813EFF7}" srcOrd="0" destOrd="0" presId="urn:microsoft.com/office/officeart/2005/8/layout/radial6"/>
    <dgm:cxn modelId="{E7AC6110-EB6E-43CC-926A-0BD7855EBA64}" type="presOf" srcId="{EA983B8E-F8A0-4EF8-8EF8-A730C9E115F6}" destId="{5A645AB3-78A0-469A-8EB9-308AB5357E7D}" srcOrd="0" destOrd="0" presId="urn:microsoft.com/office/officeart/2005/8/layout/radial6"/>
    <dgm:cxn modelId="{F7FBF46C-C363-444F-80BA-8497C6DB1D63}" srcId="{132BFCB4-7755-4388-AE12-1866C0C6F80F}" destId="{5EAB1FEC-7C85-4F96-8B1D-6857F10BF4AD}" srcOrd="0" destOrd="0" parTransId="{DF92D7AF-02D1-477C-8BE6-F12A1DE03054}" sibTransId="{4455548E-DB1A-4FA6-8E1A-8B0A0AF04F01}"/>
    <dgm:cxn modelId="{B0200855-E4BF-4AA7-AD34-21CD28B9958A}" type="presOf" srcId="{06A925D9-817F-4CE8-AF6C-9B0EDE30211E}" destId="{4224619E-16A3-423F-ABA5-9DD15FD8F102}" srcOrd="0" destOrd="0" presId="urn:microsoft.com/office/officeart/2005/8/layout/radial6"/>
    <dgm:cxn modelId="{9856867C-14B9-4819-9037-34A19D465A49}" type="presOf" srcId="{AFCAC6DE-F16E-4327-8D6B-A7B9C775D8F5}" destId="{7A03AF74-1548-43AA-BF2A-40A51BBCCB8A}" srcOrd="0" destOrd="0" presId="urn:microsoft.com/office/officeart/2005/8/layout/radial6"/>
    <dgm:cxn modelId="{0169E8EC-E44A-47E3-A691-D51683EFF36F}" type="presOf" srcId="{41AA0A3D-94E4-49BE-B6AD-6221250EA437}" destId="{AD0D1735-9B5A-43D6-A817-23AF7E483471}" srcOrd="0" destOrd="0" presId="urn:microsoft.com/office/officeart/2005/8/layout/radial6"/>
    <dgm:cxn modelId="{5380961C-922A-49D6-886E-EF36F6B605C1}" srcId="{5EAB1FEC-7C85-4F96-8B1D-6857F10BF4AD}" destId="{FA7C8210-699E-4B7D-BF46-AFEEE7E532CB}" srcOrd="4" destOrd="0" parTransId="{39FC1B00-4927-4A83-A2EB-76A5FD4DD054}" sibTransId="{EA983B8E-F8A0-4EF8-8EF8-A730C9E115F6}"/>
    <dgm:cxn modelId="{8F999B2C-6497-4858-B06A-255ABEA9A50B}" type="presOf" srcId="{7B5D23CE-C6D2-47B0-9DFF-C0F5E6C25CFB}" destId="{8925AB84-CD84-4F70-B322-C9346D763922}" srcOrd="0" destOrd="0" presId="urn:microsoft.com/office/officeart/2005/8/layout/radial6"/>
    <dgm:cxn modelId="{AF30EC72-0D7D-4A02-8391-CE7576EC8787}" type="presParOf" srcId="{13BE26C3-0B7D-45A1-B9C3-819023698AB7}" destId="{5C6A2B36-DAA9-4579-948C-31BAF5DCC38D}" srcOrd="0" destOrd="0" presId="urn:microsoft.com/office/officeart/2005/8/layout/radial6"/>
    <dgm:cxn modelId="{1BF00680-55FF-4634-9F36-F48E502E918F}" type="presParOf" srcId="{13BE26C3-0B7D-45A1-B9C3-819023698AB7}" destId="{AD0D1735-9B5A-43D6-A817-23AF7E483471}" srcOrd="1" destOrd="0" presId="urn:microsoft.com/office/officeart/2005/8/layout/radial6"/>
    <dgm:cxn modelId="{DF869E16-3CE2-4EE4-A9CA-A2EDED4FEE39}" type="presParOf" srcId="{13BE26C3-0B7D-45A1-B9C3-819023698AB7}" destId="{9AB584B5-9005-4D28-83AD-C8623DCC9C43}" srcOrd="2" destOrd="0" presId="urn:microsoft.com/office/officeart/2005/8/layout/radial6"/>
    <dgm:cxn modelId="{6AB14F06-E7D4-427A-8B1D-BF71800628DF}" type="presParOf" srcId="{13BE26C3-0B7D-45A1-B9C3-819023698AB7}" destId="{54EDF880-022C-47EF-8B0E-3585F6907B0E}" srcOrd="3" destOrd="0" presId="urn:microsoft.com/office/officeart/2005/8/layout/radial6"/>
    <dgm:cxn modelId="{C1DB101F-9173-4363-95A0-2F803FF97F3B}" type="presParOf" srcId="{13BE26C3-0B7D-45A1-B9C3-819023698AB7}" destId="{A8547653-77BB-4A02-994F-37BD73A0DC14}" srcOrd="4" destOrd="0" presId="urn:microsoft.com/office/officeart/2005/8/layout/radial6"/>
    <dgm:cxn modelId="{0230A3F5-49B0-44FA-A57B-61065E6E366C}" type="presParOf" srcId="{13BE26C3-0B7D-45A1-B9C3-819023698AB7}" destId="{ADB7C976-90E7-423E-9105-1DCE7BBB2EB8}" srcOrd="5" destOrd="0" presId="urn:microsoft.com/office/officeart/2005/8/layout/radial6"/>
    <dgm:cxn modelId="{95448658-ADB5-4E72-A697-3077329C10C6}" type="presParOf" srcId="{13BE26C3-0B7D-45A1-B9C3-819023698AB7}" destId="{F265D505-116B-4696-A6DB-1ACF2C0F1FB5}" srcOrd="6" destOrd="0" presId="urn:microsoft.com/office/officeart/2005/8/layout/radial6"/>
    <dgm:cxn modelId="{47EEC2F9-E2C3-4D10-8AF2-61386EE490FD}" type="presParOf" srcId="{13BE26C3-0B7D-45A1-B9C3-819023698AB7}" destId="{6621592B-1219-4C74-BD40-42E8B0FC6DD9}" srcOrd="7" destOrd="0" presId="urn:microsoft.com/office/officeart/2005/8/layout/radial6"/>
    <dgm:cxn modelId="{61B3AD30-B86B-4521-ACF6-39660ABECA88}" type="presParOf" srcId="{13BE26C3-0B7D-45A1-B9C3-819023698AB7}" destId="{6A9D1D15-B2FD-478B-910A-2A1593D59FDD}" srcOrd="8" destOrd="0" presId="urn:microsoft.com/office/officeart/2005/8/layout/radial6"/>
    <dgm:cxn modelId="{F1E0FB75-418A-439F-B3BF-9477FAEF1FB8}" type="presParOf" srcId="{13BE26C3-0B7D-45A1-B9C3-819023698AB7}" destId="{4224619E-16A3-423F-ABA5-9DD15FD8F102}" srcOrd="9" destOrd="0" presId="urn:microsoft.com/office/officeart/2005/8/layout/radial6"/>
    <dgm:cxn modelId="{18F66632-5E2E-47C7-9CC5-D3CDE12AB33B}" type="presParOf" srcId="{13BE26C3-0B7D-45A1-B9C3-819023698AB7}" destId="{7A03AF74-1548-43AA-BF2A-40A51BBCCB8A}" srcOrd="10" destOrd="0" presId="urn:microsoft.com/office/officeart/2005/8/layout/radial6"/>
    <dgm:cxn modelId="{B03AAA04-1DC7-46C9-AB76-C23CBD68B4DD}" type="presParOf" srcId="{13BE26C3-0B7D-45A1-B9C3-819023698AB7}" destId="{3C0982BD-B84B-48A0-9A40-59A1D1ABFAAF}" srcOrd="11" destOrd="0" presId="urn:microsoft.com/office/officeart/2005/8/layout/radial6"/>
    <dgm:cxn modelId="{38C4B38B-B82F-4AAE-9B1C-FCD56844C9E5}" type="presParOf" srcId="{13BE26C3-0B7D-45A1-B9C3-819023698AB7}" destId="{771BF065-CADC-42B5-A9DE-004BA813EFF7}" srcOrd="12" destOrd="0" presId="urn:microsoft.com/office/officeart/2005/8/layout/radial6"/>
    <dgm:cxn modelId="{F74EF977-B2F9-4519-8A3F-EEF9D66A5EB7}" type="presParOf" srcId="{13BE26C3-0B7D-45A1-B9C3-819023698AB7}" destId="{080C451F-3A00-4BC2-A723-2DD98AE6ABF3}" srcOrd="13" destOrd="0" presId="urn:microsoft.com/office/officeart/2005/8/layout/radial6"/>
    <dgm:cxn modelId="{36090B0A-48B7-484B-A56F-BB2A86059903}" type="presParOf" srcId="{13BE26C3-0B7D-45A1-B9C3-819023698AB7}" destId="{B3AF7DCF-1741-4060-9DF4-50D1A4EE7D3E}" srcOrd="14" destOrd="0" presId="urn:microsoft.com/office/officeart/2005/8/layout/radial6"/>
    <dgm:cxn modelId="{4257BBCF-0711-4385-83E4-EC0317559D36}" type="presParOf" srcId="{13BE26C3-0B7D-45A1-B9C3-819023698AB7}" destId="{5A645AB3-78A0-469A-8EB9-308AB5357E7D}" srcOrd="15" destOrd="0" presId="urn:microsoft.com/office/officeart/2005/8/layout/radial6"/>
    <dgm:cxn modelId="{F8C9E2A7-315A-48D6-A14A-26E0E55FB9D8}" type="presParOf" srcId="{13BE26C3-0B7D-45A1-B9C3-819023698AB7}" destId="{8E02C757-94C2-4DC5-BEA0-AAF2470CDC77}" srcOrd="16" destOrd="0" presId="urn:microsoft.com/office/officeart/2005/8/layout/radial6"/>
    <dgm:cxn modelId="{AD1D005F-8C10-4FC4-B11F-A5E24E4F8FC1}" type="presParOf" srcId="{13BE26C3-0B7D-45A1-B9C3-819023698AB7}" destId="{0B1259ED-7469-4166-85F7-9318D22EBFC8}" srcOrd="17" destOrd="0" presId="urn:microsoft.com/office/officeart/2005/8/layout/radial6"/>
    <dgm:cxn modelId="{404DDF43-0FFE-44C8-B79A-53E8FC0A1B22}" type="presParOf" srcId="{13BE26C3-0B7D-45A1-B9C3-819023698AB7}" destId="{8925AB84-CD84-4F70-B322-C9346D76392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25AB84-CD84-4F70-B322-C9346D763922}">
      <dsp:nvSpPr>
        <dsp:cNvPr id="0" name=""/>
        <dsp:cNvSpPr/>
      </dsp:nvSpPr>
      <dsp:spPr>
        <a:xfrm>
          <a:off x="2672674" y="653571"/>
          <a:ext cx="3566957" cy="3566957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25037"/>
                <a:satOff val="-2309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45AB3-78A0-469A-8EB9-308AB5357E7D}">
      <dsp:nvSpPr>
        <dsp:cNvPr id="0" name=""/>
        <dsp:cNvSpPr/>
      </dsp:nvSpPr>
      <dsp:spPr>
        <a:xfrm>
          <a:off x="2672674" y="653571"/>
          <a:ext cx="3566957" cy="3566957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50074"/>
                <a:satOff val="-4618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1BF065-CADC-42B5-A9DE-004BA813EFF7}">
      <dsp:nvSpPr>
        <dsp:cNvPr id="0" name=""/>
        <dsp:cNvSpPr/>
      </dsp:nvSpPr>
      <dsp:spPr>
        <a:xfrm>
          <a:off x="2672674" y="653571"/>
          <a:ext cx="3566957" cy="3566957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24619E-16A3-423F-ABA5-9DD15FD8F102}">
      <dsp:nvSpPr>
        <dsp:cNvPr id="0" name=""/>
        <dsp:cNvSpPr/>
      </dsp:nvSpPr>
      <dsp:spPr>
        <a:xfrm>
          <a:off x="2672674" y="653571"/>
          <a:ext cx="3566957" cy="3566957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50074"/>
                <a:satOff val="-4618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65D505-116B-4696-A6DB-1ACF2C0F1FB5}">
      <dsp:nvSpPr>
        <dsp:cNvPr id="0" name=""/>
        <dsp:cNvSpPr/>
      </dsp:nvSpPr>
      <dsp:spPr>
        <a:xfrm>
          <a:off x="2672674" y="653571"/>
          <a:ext cx="3566957" cy="3566957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25037"/>
                <a:satOff val="-2309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DF880-022C-47EF-8B0E-3585F6907B0E}">
      <dsp:nvSpPr>
        <dsp:cNvPr id="0" name=""/>
        <dsp:cNvSpPr/>
      </dsp:nvSpPr>
      <dsp:spPr>
        <a:xfrm>
          <a:off x="2672674" y="653571"/>
          <a:ext cx="3566957" cy="3566957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A2B36-DAA9-4579-948C-31BAF5DCC38D}">
      <dsp:nvSpPr>
        <dsp:cNvPr id="0" name=""/>
        <dsp:cNvSpPr/>
      </dsp:nvSpPr>
      <dsp:spPr>
        <a:xfrm>
          <a:off x="3626528" y="1695125"/>
          <a:ext cx="1659251" cy="1483850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Effective skills needs anticipation</a:t>
          </a:r>
          <a:endParaRPr lang="en-GB" sz="1800" kern="1200" dirty="0"/>
        </a:p>
      </dsp:txBody>
      <dsp:txXfrm>
        <a:off x="3626528" y="1695125"/>
        <a:ext cx="1659251" cy="1483850"/>
      </dsp:txXfrm>
    </dsp:sp>
    <dsp:sp modelId="{AD0D1735-9B5A-43D6-A817-23AF7E483471}">
      <dsp:nvSpPr>
        <dsp:cNvPr id="0" name=""/>
        <dsp:cNvSpPr/>
      </dsp:nvSpPr>
      <dsp:spPr>
        <a:xfrm>
          <a:off x="3544953" y="-154641"/>
          <a:ext cx="1822400" cy="169705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Stakeholder involvement (Design, dissemination, development of policy response)</a:t>
          </a:r>
          <a:endParaRPr lang="en-GB" sz="1300" kern="1200" dirty="0"/>
        </a:p>
      </dsp:txBody>
      <dsp:txXfrm>
        <a:off x="3544953" y="-154641"/>
        <a:ext cx="1822400" cy="1697055"/>
      </dsp:txXfrm>
    </dsp:sp>
    <dsp:sp modelId="{A8547653-77BB-4A02-994F-37BD73A0DC14}">
      <dsp:nvSpPr>
        <dsp:cNvPr id="0" name=""/>
        <dsp:cNvSpPr/>
      </dsp:nvSpPr>
      <dsp:spPr>
        <a:xfrm>
          <a:off x="5235473" y="851944"/>
          <a:ext cx="1460610" cy="142704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Acknowledge available infrastructure and resources</a:t>
          </a:r>
          <a:endParaRPr lang="en-GB" sz="1300" kern="1200" dirty="0"/>
        </a:p>
      </dsp:txBody>
      <dsp:txXfrm>
        <a:off x="5235473" y="851944"/>
        <a:ext cx="1460610" cy="1427048"/>
      </dsp:txXfrm>
    </dsp:sp>
    <dsp:sp modelId="{6621592B-1219-4C74-BD40-42E8B0FC6DD9}">
      <dsp:nvSpPr>
        <dsp:cNvPr id="0" name=""/>
        <dsp:cNvSpPr/>
      </dsp:nvSpPr>
      <dsp:spPr>
        <a:xfrm>
          <a:off x="5004520" y="2530901"/>
          <a:ext cx="1922515" cy="155546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Embed in wider economic development strategy</a:t>
          </a:r>
          <a:endParaRPr lang="en-GB" sz="1300" kern="1200" dirty="0"/>
        </a:p>
      </dsp:txBody>
      <dsp:txXfrm>
        <a:off x="5004520" y="2530901"/>
        <a:ext cx="1922515" cy="1555461"/>
      </dsp:txXfrm>
    </dsp:sp>
    <dsp:sp modelId="{7A03AF74-1548-43AA-BF2A-40A51BBCCB8A}">
      <dsp:nvSpPr>
        <dsp:cNvPr id="0" name=""/>
        <dsp:cNvSpPr/>
      </dsp:nvSpPr>
      <dsp:spPr>
        <a:xfrm>
          <a:off x="3525977" y="3597276"/>
          <a:ext cx="1860352" cy="116587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Dissemination to wide audience</a:t>
          </a:r>
          <a:endParaRPr lang="en-GB" sz="1300" kern="1200" dirty="0"/>
        </a:p>
      </dsp:txBody>
      <dsp:txXfrm>
        <a:off x="3525977" y="3597276"/>
        <a:ext cx="1860352" cy="1165876"/>
      </dsp:txXfrm>
    </dsp:sp>
    <dsp:sp modelId="{080C451F-3A00-4BC2-A723-2DD98AE6ABF3}">
      <dsp:nvSpPr>
        <dsp:cNvPr id="0" name=""/>
        <dsp:cNvSpPr/>
      </dsp:nvSpPr>
      <dsp:spPr>
        <a:xfrm>
          <a:off x="2073963" y="2520280"/>
          <a:ext cx="1745130" cy="157670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Adjust level of disaggregation to level of policy</a:t>
          </a:r>
          <a:endParaRPr lang="en-GB" sz="1300" kern="1200" dirty="0"/>
        </a:p>
      </dsp:txBody>
      <dsp:txXfrm>
        <a:off x="2073963" y="2520280"/>
        <a:ext cx="1745130" cy="1576705"/>
      </dsp:txXfrm>
    </dsp:sp>
    <dsp:sp modelId="{8E02C757-94C2-4DC5-BEA0-AAF2470CDC77}">
      <dsp:nvSpPr>
        <dsp:cNvPr id="0" name=""/>
        <dsp:cNvSpPr/>
      </dsp:nvSpPr>
      <dsp:spPr>
        <a:xfrm>
          <a:off x="2189437" y="888065"/>
          <a:ext cx="1514184" cy="135480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Follow-up</a:t>
          </a:r>
          <a:endParaRPr lang="en-GB" sz="1300" kern="1200" dirty="0"/>
        </a:p>
      </dsp:txBody>
      <dsp:txXfrm>
        <a:off x="2189437" y="888065"/>
        <a:ext cx="1514184" cy="1354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01F7E-92CB-420D-80E3-C09954AD041D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155A9-F14F-4FA9-B161-6093195FE93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647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BFCAF-9B32-4886-96AC-E59D65415AF9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BD7D-ECF6-40AA-8E58-8B65307A6A1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981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4CD31-9D0C-4773-AC44-DAE85DD79AD8}" type="slidenum">
              <a:rPr lang="en-GB"/>
              <a:pPr/>
              <a:t>1</a:t>
            </a:fld>
            <a:endParaRPr lang="en-GB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691" indent="-171691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99"/>
                </a:solidFill>
              </a:rPr>
              <a:t>Quantitative models can</a:t>
            </a:r>
            <a:r>
              <a:rPr lang="en-GB" sz="1200" dirty="0" smtClean="0"/>
              <a:t>:</a:t>
            </a:r>
          </a:p>
          <a:p>
            <a:pPr lvl="0"/>
            <a:r>
              <a:rPr lang="en-GB" sz="1200" dirty="0" smtClean="0"/>
              <a:t>help to make assumptions about the future explicit and transparent;</a:t>
            </a:r>
          </a:p>
          <a:p>
            <a:pPr lvl="0"/>
            <a:r>
              <a:rPr lang="en-GB" sz="1200" dirty="0" smtClean="0"/>
              <a:t>help to reinforce systematic and logical thinking and act as a focus for intelligent debate;</a:t>
            </a:r>
          </a:p>
          <a:p>
            <a:pPr lvl="0"/>
            <a:r>
              <a:rPr lang="en-GB" sz="1200" dirty="0" smtClean="0"/>
              <a:t>provide a useful counterfactual to assess policy impacts (i.e. what would have happened in the case of the presence or the absence of the policy intervention).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99"/>
                </a:solidFill>
              </a:rPr>
              <a:t>But they are not intended to provide</a:t>
            </a:r>
            <a:r>
              <a:rPr lang="en-GB" sz="1200" dirty="0" smtClean="0"/>
              <a:t>:</a:t>
            </a:r>
          </a:p>
          <a:p>
            <a:pPr lvl="0"/>
            <a:r>
              <a:rPr lang="en-GB" sz="1200" dirty="0" smtClean="0"/>
              <a:t>background for mechanistic “manpower” planning;</a:t>
            </a:r>
          </a:p>
          <a:p>
            <a:pPr lvl="0"/>
            <a:r>
              <a:rPr lang="en-GB" sz="1200" dirty="0" smtClean="0"/>
              <a:t>precise indications of education and training requirements;</a:t>
            </a:r>
          </a:p>
          <a:p>
            <a:pPr lvl="0"/>
            <a:r>
              <a:rPr lang="en-GB" sz="1200" dirty="0" smtClean="0"/>
              <a:t>any detailed information that goes beyond the already available set of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99"/>
                </a:solidFill>
              </a:rPr>
              <a:t>But they are not intended to provide</a:t>
            </a:r>
            <a:r>
              <a:rPr lang="en-GB" sz="1200" dirty="0" smtClean="0"/>
              <a:t>:</a:t>
            </a:r>
          </a:p>
          <a:p>
            <a:pPr lvl="0"/>
            <a:r>
              <a:rPr lang="en-GB" sz="1200" dirty="0" smtClean="0"/>
              <a:t>background for mechanistic “manpower” planning;</a:t>
            </a:r>
          </a:p>
          <a:p>
            <a:pPr lvl="0"/>
            <a:r>
              <a:rPr lang="en-GB" sz="1200" dirty="0" smtClean="0"/>
              <a:t>precise indications of education and training requirements;</a:t>
            </a:r>
          </a:p>
          <a:p>
            <a:pPr lvl="0"/>
            <a:r>
              <a:rPr lang="en-GB" sz="1200" dirty="0" smtClean="0"/>
              <a:t>any detailed information that goes beyond the already available set of data.</a:t>
            </a:r>
          </a:p>
          <a:p>
            <a:pPr lvl="0"/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BD7D-ECF6-40AA-8E58-8B65307A6A1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668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Cedefop has tried analysis of occupational</a:t>
            </a:r>
            <a:r>
              <a:rPr lang="en-GB" baseline="0" dirty="0" smtClean="0"/>
              <a:t> skill profiles</a:t>
            </a:r>
          </a:p>
          <a:p>
            <a:r>
              <a:rPr lang="en-GB" baseline="0" dirty="0" smtClean="0"/>
              <a:t>Currently online job vacancies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BD7D-ECF6-40AA-8E58-8B65307A6A1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907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Common uses</a:t>
            </a:r>
          </a:p>
          <a:p>
            <a:pPr lvl="1"/>
            <a:r>
              <a:rPr lang="en-GB" dirty="0" smtClean="0"/>
              <a:t>Decide course provision or funding</a:t>
            </a:r>
          </a:p>
          <a:p>
            <a:pPr lvl="1"/>
            <a:r>
              <a:rPr lang="en-GB" dirty="0" smtClean="0"/>
              <a:t>Provide information to students </a:t>
            </a:r>
          </a:p>
          <a:p>
            <a:pPr lvl="1"/>
            <a:r>
              <a:rPr lang="en-GB" dirty="0" smtClean="0"/>
              <a:t>Developing on-the-job and re-training programmes</a:t>
            </a:r>
          </a:p>
          <a:p>
            <a:pPr lvl="1"/>
            <a:r>
              <a:rPr lang="en-GB" dirty="0" smtClean="0"/>
              <a:t>Develop apprenticeship programmes</a:t>
            </a:r>
          </a:p>
          <a:p>
            <a:pPr lvl="1"/>
            <a:r>
              <a:rPr lang="en-GB" dirty="0" smtClean="0"/>
              <a:t>Informing migration policy </a:t>
            </a:r>
          </a:p>
          <a:p>
            <a:r>
              <a:rPr lang="en-GB" dirty="0" smtClean="0"/>
              <a:t>But uncommon uses </a:t>
            </a:r>
          </a:p>
          <a:p>
            <a:pPr lvl="1"/>
            <a:r>
              <a:rPr lang="en-GB" dirty="0" smtClean="0"/>
              <a:t>Developing tax incentives for workers or employers </a:t>
            </a:r>
          </a:p>
          <a:p>
            <a:pPr lvl="1"/>
            <a:r>
              <a:rPr lang="en-GB" dirty="0" smtClean="0"/>
              <a:t>Inform collective bargaining processes </a:t>
            </a:r>
          </a:p>
          <a:p>
            <a:pPr lvl="1"/>
            <a:r>
              <a:rPr lang="en-GB" dirty="0" smtClean="0"/>
              <a:t>Up- or re-skilling of teachers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BD7D-ECF6-40AA-8E58-8B65307A6A1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118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8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003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145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969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23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7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658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833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142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233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268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480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BC9B-9005-498D-8BB1-90979444E5DF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E0DE-7184-4C80-81C2-071BF3268CC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883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defop.europa.eu/" TargetMode="External"/><Relationship Id="rId5" Type="http://schemas.openxmlformats.org/officeDocument/2006/relationships/hyperlink" Target="mailto:Konstantinos.Pouliakas@cedefop.europa.eu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0063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sz="1800" b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528" y="3689737"/>
            <a:ext cx="828092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Cedefop’s</a:t>
            </a:r>
            <a:r>
              <a:rPr lang="en-GB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European Skills Forecasting Model  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27584" y="5229200"/>
            <a:ext cx="7200800" cy="11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sz="1800" dirty="0" smtClean="0">
                <a:solidFill>
                  <a:srgbClr val="000099"/>
                </a:solidFill>
              </a:rPr>
              <a:t>Konstantinos POULIAKAS</a:t>
            </a:r>
            <a:endParaRPr lang="en-GB" sz="1600" dirty="0" smtClean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sz="1800" i="1" dirty="0" smtClean="0">
                <a:solidFill>
                  <a:srgbClr val="000099"/>
                </a:solidFill>
              </a:rPr>
              <a:t>Expert, CEDEFOP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i="1" dirty="0" smtClean="0">
                <a:solidFill>
                  <a:srgbClr val="000099"/>
                </a:solidFill>
              </a:rPr>
              <a:t>World Skills conference 2015 (WSC)</a:t>
            </a:r>
          </a:p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rgbClr val="000099"/>
                </a:solidFill>
              </a:rPr>
              <a:t>Sao Paulo, Brazil, 12 August 2015</a:t>
            </a:r>
            <a:endParaRPr lang="en-GB" sz="1600" dirty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GB" sz="16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8" t="12652" r="16803" b="4904"/>
          <a:stretch/>
        </p:blipFill>
        <p:spPr bwMode="auto">
          <a:xfrm>
            <a:off x="571450" y="764704"/>
            <a:ext cx="7600950" cy="52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48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914400"/>
            <a:ext cx="8670741" cy="5820463"/>
            <a:chOff x="381000" y="914400"/>
            <a:chExt cx="8670741" cy="5820463"/>
          </a:xfrm>
        </p:grpSpPr>
        <p:pic>
          <p:nvPicPr>
            <p:cNvPr id="4" name="Picture 2" descr="Publication co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150888">
              <a:off x="408011" y="3678688"/>
              <a:ext cx="1700796" cy="2244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B w="165100" prst="coolSlant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81000" y="914400"/>
              <a:ext cx="8670741" cy="5820463"/>
              <a:chOff x="381000" y="914400"/>
              <a:chExt cx="8670741" cy="5820463"/>
            </a:xfrm>
          </p:grpSpPr>
          <p:pic>
            <p:nvPicPr>
              <p:cNvPr id="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914400"/>
                <a:ext cx="8458200" cy="858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45646">
                <a:off x="7103183" y="4439966"/>
                <a:ext cx="1948558" cy="22948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87624" y="2060848"/>
                <a:ext cx="674846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rgbClr val="000099"/>
                    </a:solidFill>
                  </a:rPr>
                  <a:t>For more information:</a:t>
                </a:r>
              </a:p>
              <a:p>
                <a:pPr algn="ctr"/>
                <a:r>
                  <a:rPr lang="en-GB" sz="2800" u="sng" dirty="0" smtClean="0">
                    <a:solidFill>
                      <a:srgbClr val="000099"/>
                    </a:solidFill>
                    <a:hlinkClick r:id="rId5"/>
                  </a:rPr>
                  <a:t>Konstantinos.Pouliakas@cedefop.europa.eu</a:t>
                </a:r>
                <a:endParaRPr lang="en-GB" sz="2800" u="sng" dirty="0" smtClean="0">
                  <a:solidFill>
                    <a:srgbClr val="000099"/>
                  </a:solidFill>
                </a:endParaRPr>
              </a:p>
              <a:p>
                <a:pPr algn="ctr"/>
                <a:r>
                  <a:rPr lang="en-GB" sz="2800" u="sng" dirty="0" smtClean="0">
                    <a:solidFill>
                      <a:srgbClr val="000099"/>
                    </a:solidFill>
                    <a:hlinkClick r:id="rId6"/>
                  </a:rPr>
                  <a:t>www.cedefop.europa.eu</a:t>
                </a:r>
                <a:r>
                  <a:rPr lang="en-GB" sz="2800" u="sng" dirty="0" smtClean="0">
                    <a:solidFill>
                      <a:srgbClr val="000099"/>
                    </a:solidFill>
                  </a:rPr>
                  <a:t> </a:t>
                </a:r>
              </a:p>
              <a:p>
                <a:pPr algn="ctr"/>
                <a:endParaRPr lang="en-GB" sz="1400" u="sng" dirty="0">
                  <a:solidFill>
                    <a:srgbClr val="000099"/>
                  </a:solidFill>
                </a:endParaRPr>
              </a:p>
            </p:txBody>
          </p: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3573016"/>
                <a:ext cx="1749195" cy="2212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6554">
                <a:off x="5914496" y="3514377"/>
                <a:ext cx="1779502" cy="250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0236">
            <a:off x="3681633" y="3751779"/>
            <a:ext cx="2031962" cy="265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15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3528" y="2564903"/>
            <a:ext cx="4038600" cy="325185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sz="2000" dirty="0" smtClean="0"/>
              <a:t>Projections of skill supply and demand trends up to 2025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sz="2000" dirty="0" smtClean="0"/>
              <a:t>Comparable across countries using harmonised data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sz="2000" dirty="0" smtClean="0"/>
              <a:t>Informs skills and labour market policies by providing LMI/policy scenarios</a:t>
            </a:r>
            <a:r>
              <a:rPr lang="en-GB" sz="2000" dirty="0"/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 support to policy community</a:t>
            </a:r>
            <a:endParaRPr lang="en-GB" sz="2000" dirty="0" smtClean="0"/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endParaRPr lang="en-GB" sz="1400" dirty="0" smtClean="0">
              <a:solidFill>
                <a:srgbClr val="333399"/>
              </a:solidFill>
            </a:endParaRPr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sz="2000" dirty="0" smtClean="0"/>
              <a:t>Mandate from Council (every 2 years)</a:t>
            </a:r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 smtClean="0"/>
          </a:p>
          <a:p>
            <a:pPr algn="just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sz="2000" dirty="0" smtClean="0"/>
              <a:t>Validation via </a:t>
            </a:r>
            <a:r>
              <a:rPr lang="en-GB" sz="2000" dirty="0" err="1" smtClean="0"/>
              <a:t>Skillsnet</a:t>
            </a:r>
            <a:r>
              <a:rPr lang="en-GB" sz="2000" dirty="0" smtClean="0"/>
              <a:t> network</a:t>
            </a:r>
            <a:endParaRPr lang="en-GB" sz="2000" dirty="0"/>
          </a:p>
        </p:txBody>
      </p:sp>
      <p:graphicFrame>
        <p:nvGraphicFramePr>
          <p:cNvPr id="5" name="Group 9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161166893"/>
              </p:ext>
            </p:extLst>
          </p:nvPr>
        </p:nvGraphicFramePr>
        <p:xfrm>
          <a:off x="4773613" y="1988840"/>
          <a:ext cx="4191000" cy="33843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79625"/>
                <a:gridCol w="2111375"/>
              </a:tblGrid>
              <a:tr h="742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Demand:</a:t>
                      </a:r>
                      <a:endParaRPr kumimoji="0" lang="en-GB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Supply:</a:t>
                      </a:r>
                      <a:endParaRPr kumimoji="0" lang="el-GR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  <a:tr h="3484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 countries (EU28 + NO, CH, IS, CCs)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horzOverflow="overflow"/>
                </a:tc>
              </a:tr>
              <a:tr h="506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 NACE sectors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year age bands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681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 ISCO occupations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Gender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681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broad ISCED level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broad ISCED levels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24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Replacement needs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6" name="Picture 88" descr="MP90044669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5538"/>
            <a:ext cx="2448272" cy="10793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818870">
            <a:off x="5915157" y="1908539"/>
            <a:ext cx="148444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0" i="1" dirty="0" smtClean="0"/>
              <a:t>Imbalances</a:t>
            </a:r>
            <a:endParaRPr lang="en-GB" sz="2000" b="0" i="1" dirty="0"/>
          </a:p>
        </p:txBody>
      </p:sp>
      <p:pic>
        <p:nvPicPr>
          <p:cNvPr id="8" name="Picture 2" descr="C:\Users\VKVET\Desktop\bg_loginBox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895" y="5567974"/>
            <a:ext cx="2088231" cy="4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6300192" cy="1008211"/>
          </a:xfrm>
        </p:spPr>
        <p:txBody>
          <a:bodyPr/>
          <a:lstStyle/>
          <a:p>
            <a:r>
              <a:rPr lang="en-GB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and why?</a:t>
            </a:r>
            <a:endParaRPr lang="en-US" sz="4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4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1176" y="476672"/>
            <a:ext cx="8579296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  <a:latin typeface="Arial" pitchFamily="34" charset="0"/>
              </a:rPr>
              <a:t>Framework of Cedefop model: How?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5809"/>
            <a:ext cx="6336704" cy="486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64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Area_RPA\(5) Skill needs and enterprises\01 - Forecasting\3 - Publications\09 - Country forecasts\Documents 2015\Final published\BN on forecastin\Figur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31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Area_RPA\(5) Skill needs and enterprises\01 - Forecasting\3 - Publications\09 - Country forecasts\Documents 2015\Final published\BN on forecastin\Figur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70"/>
            <a:ext cx="4644008" cy="31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Area_RPA\(5) Skill needs and enterprises\01 - Forecasting\3 - Publications\09 - Country forecasts\Documents 2015\Final published\BN on forecastin\Figure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993" y="3140968"/>
            <a:ext cx="474400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176786"/>
            <a:ext cx="4399994" cy="3276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08304" y="6581001"/>
            <a:ext cx="183569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Cedefop (2015)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4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Area_RPA\(5) Skill needs and enterprises\01 - Forecasting\3 - Publications\09 - Country forecasts\Documents 2015\Final published\BN on forecastin\Figure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164"/>
            <a:ext cx="4454971" cy="35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582540"/>
            <a:ext cx="9144001" cy="2870796"/>
          </a:xfrm>
          <a:prstGeom prst="rect">
            <a:avLst/>
          </a:prstGeom>
          <a:noFill/>
        </p:spPr>
      </p:pic>
      <p:pic>
        <p:nvPicPr>
          <p:cNvPr id="10243" name="Picture 3" descr="H:\Area_RPA\(5) Skill needs and enterprises\01 - Forecasting\3 - Publications\09 - Country forecasts\Documents 2015\Final published\BN on forecastin\Figure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971" y="17165"/>
            <a:ext cx="4689029" cy="35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6581001"/>
            <a:ext cx="183569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Cedefop (2015)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0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864" y="5517232"/>
            <a:ext cx="8085584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…conventional reliance on levels of qualifications/types… </a:t>
            </a:r>
          </a:p>
          <a:p>
            <a:endParaRPr lang="en-GB" sz="2000" dirty="0"/>
          </a:p>
          <a:p>
            <a:pPr algn="r"/>
            <a:r>
              <a:rPr lang="en-GB" sz="2000" dirty="0" smtClean="0"/>
              <a:t>…with significant difficulties in extending to (occupational) skills profiles?</a:t>
            </a:r>
            <a:endParaRPr lang="en-GB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864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0099"/>
                </a:solidFill>
                <a:latin typeface="Arial" pitchFamily="34" charset="0"/>
              </a:rPr>
              <a:t>OECD-Cedefop-ETF-ILO project on </a:t>
            </a:r>
            <a:br>
              <a:rPr lang="en-GB" sz="28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3200" b="1" dirty="0" smtClean="0">
                <a:solidFill>
                  <a:srgbClr val="000099"/>
                </a:solidFill>
                <a:latin typeface="Arial" pitchFamily="34" charset="0"/>
              </a:rPr>
              <a:t>Assessing and responding to skill needs</a:t>
            </a:r>
            <a:endParaRPr lang="en-GB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13690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6581001"/>
            <a:ext cx="183569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OECD (2015)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314053"/>
              </p:ext>
            </p:extLst>
          </p:nvPr>
        </p:nvGraphicFramePr>
        <p:xfrm>
          <a:off x="539552" y="2204864"/>
          <a:ext cx="7992888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773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0099"/>
                </a:solidFill>
                <a:latin typeface="Arial" pitchFamily="34" charset="0"/>
              </a:rPr>
              <a:t>OECD-Cedefop-ETF-ILO project on </a:t>
            </a:r>
            <a:br>
              <a:rPr lang="en-GB" sz="2800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3200" b="1" dirty="0" smtClean="0">
                <a:solidFill>
                  <a:srgbClr val="000099"/>
                </a:solidFill>
                <a:latin typeface="Arial" pitchFamily="34" charset="0"/>
              </a:rPr>
              <a:t>Assessing and responding to skill needs</a:t>
            </a:r>
            <a:endParaRPr lang="en-GB" sz="32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5040560" cy="43204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99"/>
                </a:solidFill>
              </a:rPr>
              <a:t>Barriers to efficient use…</a:t>
            </a:r>
            <a:endParaRPr lang="en-GB" sz="28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6581001"/>
            <a:ext cx="183569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OECD (2015)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1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73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0099"/>
                </a:solidFill>
                <a:latin typeface="Arial" pitchFamily="34" charset="0"/>
              </a:rPr>
              <a:t>Assessing and responding to skill needs</a:t>
            </a:r>
          </a:p>
          <a:p>
            <a:r>
              <a:rPr lang="en-GB" sz="2800" dirty="0" smtClean="0">
                <a:solidFill>
                  <a:srgbClr val="000099"/>
                </a:solidFill>
                <a:latin typeface="Arial" pitchFamily="34" charset="0"/>
              </a:rPr>
              <a:t>Elements of success</a:t>
            </a:r>
            <a:endParaRPr lang="en-GB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835084240"/>
              </p:ext>
            </p:extLst>
          </p:nvPr>
        </p:nvGraphicFramePr>
        <p:xfrm>
          <a:off x="35496" y="1988840"/>
          <a:ext cx="9001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965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836712"/>
            <a:ext cx="8640960" cy="5616624"/>
            <a:chOff x="323528" y="1484784"/>
            <a:chExt cx="8496944" cy="5184576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9681" t="10454" r="11178" b="5445"/>
            <a:stretch>
              <a:fillRect/>
            </a:stretch>
          </p:blipFill>
          <p:spPr bwMode="auto">
            <a:xfrm>
              <a:off x="323528" y="1484784"/>
              <a:ext cx="8496944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681" t="14391" r="11178" b="12921"/>
            <a:stretch>
              <a:fillRect/>
            </a:stretch>
          </p:blipFill>
          <p:spPr bwMode="auto">
            <a:xfrm>
              <a:off x="323528" y="4797152"/>
              <a:ext cx="8496944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9595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420</Words>
  <Application>Microsoft Office PowerPoint</Application>
  <PresentationFormat>Apresentação na tela (4:3)</PresentationFormat>
  <Paragraphs>77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What and why?</vt:lpstr>
      <vt:lpstr>Framework of Cedefop model: How?</vt:lpstr>
      <vt:lpstr>Slide 4</vt:lpstr>
      <vt:lpstr>Slide 5</vt:lpstr>
      <vt:lpstr>Slide 6</vt:lpstr>
      <vt:lpstr>Barriers to efficient use…</vt:lpstr>
      <vt:lpstr>Slide 8</vt:lpstr>
      <vt:lpstr>Slide 9</vt:lpstr>
      <vt:lpstr>Slide 10</vt:lpstr>
      <vt:lpstr>Slide 11</vt:lpstr>
    </vt:vector>
  </TitlesOfParts>
  <Company>kkostas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Villy Bara</dc:creator>
  <cp:lastModifiedBy>CNI</cp:lastModifiedBy>
  <cp:revision>229</cp:revision>
  <dcterms:created xsi:type="dcterms:W3CDTF">2015-03-17T12:43:29Z</dcterms:created>
  <dcterms:modified xsi:type="dcterms:W3CDTF">2015-07-31T13:34:31Z</dcterms:modified>
</cp:coreProperties>
</file>