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handoutMasterIdLst>
    <p:handoutMasterId r:id="rId20"/>
  </p:handoutMasterIdLst>
  <p:sldIdLst>
    <p:sldId id="256" r:id="rId2"/>
    <p:sldId id="279" r:id="rId3"/>
    <p:sldId id="275" r:id="rId4"/>
    <p:sldId id="258" r:id="rId5"/>
    <p:sldId id="259" r:id="rId6"/>
    <p:sldId id="282" r:id="rId7"/>
    <p:sldId id="260" r:id="rId8"/>
    <p:sldId id="261" r:id="rId9"/>
    <p:sldId id="262" r:id="rId10"/>
    <p:sldId id="280" r:id="rId11"/>
    <p:sldId id="263" r:id="rId12"/>
    <p:sldId id="264" r:id="rId13"/>
    <p:sldId id="266" r:id="rId14"/>
    <p:sldId id="274" r:id="rId15"/>
    <p:sldId id="281" r:id="rId16"/>
    <p:sldId id="289" r:id="rId17"/>
    <p:sldId id="285" r:id="rId18"/>
  </p:sldIdLst>
  <p:sldSz cx="9144000" cy="6858000" type="screen4x3"/>
  <p:notesSz cx="6797675" cy="9926638"/>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스타일 없음, 표 눈금">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47" autoAdjust="0"/>
    <p:restoredTop sz="98022" autoAdjust="0"/>
  </p:normalViewPr>
  <p:slideViewPr>
    <p:cSldViewPr>
      <p:cViewPr>
        <p:scale>
          <a:sx n="90" d="100"/>
          <a:sy n="90" d="100"/>
        </p:scale>
        <p:origin x="-102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D:\2013\2013%20&#44592;&#48376;&#44284;&#51228;\2013%20&#53945;&#54728;%20&#49689;&#47144;%20&#48516;&#49437;\&#53945;&#54728;&#48516;&#49437;\2013patnet_IS\patnet_IS_analysis_100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pt-BR"/>
  <c:chart>
    <c:plotArea>
      <c:layout>
        <c:manualLayout>
          <c:layoutTarget val="inner"/>
          <c:xMode val="edge"/>
          <c:yMode val="edge"/>
          <c:x val="0.10914356293698592"/>
          <c:y val="8.3259414528619152E-2"/>
          <c:w val="0.84570237543836424"/>
          <c:h val="0.8109571781905367"/>
        </c:manualLayout>
      </c:layout>
      <c:lineChart>
        <c:grouping val="standard"/>
        <c:ser>
          <c:idx val="0"/>
          <c:order val="0"/>
          <c:tx>
            <c:strRef>
              <c:f>'연도별 특허 수)'!$B$3</c:f>
              <c:strCache>
                <c:ptCount val="1"/>
                <c:pt idx="0">
                  <c:v> Applied patents by applied year </c:v>
                </c:pt>
              </c:strCache>
            </c:strRef>
          </c:tx>
          <c:spPr>
            <a:ln w="22225"/>
          </c:spPr>
          <c:marker>
            <c:symbol val="none"/>
          </c:marker>
          <c:dLbls>
            <c:dLbl>
              <c:idx val="20"/>
              <c:layout>
                <c:manualLayout>
                  <c:x val="-8.403361344537813E-2"/>
                  <c:y val="-6.5623105382092747E-2"/>
                </c:manualLayout>
              </c:layout>
              <c:showVal val="1"/>
              <c:showCatName val="1"/>
            </c:dLbl>
            <c:dLbl>
              <c:idx val="26"/>
              <c:layout>
                <c:manualLayout>
                  <c:x val="-1.6806943249740847E-2"/>
                  <c:y val="-6.5622674787113866E-2"/>
                </c:manualLayout>
              </c:layout>
              <c:showVal val="1"/>
              <c:showCatName val="1"/>
            </c:dLbl>
            <c:delete val="1"/>
            <c:spPr>
              <a:solidFill>
                <a:schemeClr val="bg1"/>
              </a:solidFill>
            </c:spPr>
          </c:dLbls>
          <c:cat>
            <c:numRef>
              <c:f>'연도별 특허 수)'!$A$4:$A$32</c:f>
              <c:numCache>
                <c:formatCode>General</c:formatCode>
                <c:ptCount val="29"/>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numCache>
            </c:numRef>
          </c:cat>
          <c:val>
            <c:numRef>
              <c:f>'연도별 특허 수)'!$B$4:$B$32</c:f>
              <c:numCache>
                <c:formatCode>_(* #,##0_);_(* \(#,##0\);_(* "-"_);_(@_)</c:formatCode>
                <c:ptCount val="29"/>
                <c:pt idx="0">
                  <c:v>147</c:v>
                </c:pt>
                <c:pt idx="1">
                  <c:v>177</c:v>
                </c:pt>
                <c:pt idx="2">
                  <c:v>261</c:v>
                </c:pt>
                <c:pt idx="3">
                  <c:v>359</c:v>
                </c:pt>
                <c:pt idx="4">
                  <c:v>474</c:v>
                </c:pt>
                <c:pt idx="5">
                  <c:v>486</c:v>
                </c:pt>
                <c:pt idx="6">
                  <c:v>540</c:v>
                </c:pt>
                <c:pt idx="7">
                  <c:v>605</c:v>
                </c:pt>
                <c:pt idx="8">
                  <c:v>759</c:v>
                </c:pt>
                <c:pt idx="9">
                  <c:v>1043</c:v>
                </c:pt>
                <c:pt idx="10">
                  <c:v>1605</c:v>
                </c:pt>
                <c:pt idx="11">
                  <c:v>2014</c:v>
                </c:pt>
                <c:pt idx="12">
                  <c:v>3463</c:v>
                </c:pt>
                <c:pt idx="13">
                  <c:v>3728</c:v>
                </c:pt>
                <c:pt idx="14">
                  <c:v>4728</c:v>
                </c:pt>
                <c:pt idx="15">
                  <c:v>7241</c:v>
                </c:pt>
                <c:pt idx="16">
                  <c:v>6894</c:v>
                </c:pt>
                <c:pt idx="17">
                  <c:v>7544</c:v>
                </c:pt>
                <c:pt idx="18">
                  <c:v>10199</c:v>
                </c:pt>
                <c:pt idx="19">
                  <c:v>14041</c:v>
                </c:pt>
                <c:pt idx="20">
                  <c:v>15891</c:v>
                </c:pt>
                <c:pt idx="21">
                  <c:v>14556</c:v>
                </c:pt>
                <c:pt idx="22">
                  <c:v>14632</c:v>
                </c:pt>
                <c:pt idx="23">
                  <c:v>13059</c:v>
                </c:pt>
                <c:pt idx="24">
                  <c:v>13631</c:v>
                </c:pt>
                <c:pt idx="25">
                  <c:v>13622</c:v>
                </c:pt>
                <c:pt idx="26">
                  <c:v>14092</c:v>
                </c:pt>
                <c:pt idx="27">
                  <c:v>6593</c:v>
                </c:pt>
                <c:pt idx="28">
                  <c:v>1433</c:v>
                </c:pt>
              </c:numCache>
            </c:numRef>
          </c:val>
        </c:ser>
        <c:ser>
          <c:idx val="1"/>
          <c:order val="1"/>
          <c:tx>
            <c:strRef>
              <c:f>'연도별 특허 수)'!$C$3</c:f>
              <c:strCache>
                <c:ptCount val="1"/>
                <c:pt idx="0">
                  <c:v>Registered patents by registered year </c:v>
                </c:pt>
              </c:strCache>
            </c:strRef>
          </c:tx>
          <c:spPr>
            <a:ln w="22225">
              <a:prstDash val="dash"/>
            </a:ln>
          </c:spPr>
          <c:marker>
            <c:symbol val="none"/>
          </c:marker>
          <c:dLbls>
            <c:dLbl>
              <c:idx val="22"/>
              <c:layout>
                <c:manualLayout>
                  <c:x val="-7.843137254901951E-2"/>
                  <c:y val="-2.1874224929037952E-2"/>
                </c:manualLayout>
              </c:layout>
              <c:showVal val="1"/>
              <c:showCatName val="1"/>
            </c:dLbl>
            <c:delete val="1"/>
          </c:dLbls>
          <c:cat>
            <c:numRef>
              <c:f>'연도별 특허 수)'!$A$4:$A$32</c:f>
              <c:numCache>
                <c:formatCode>General</c:formatCode>
                <c:ptCount val="29"/>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numCache>
            </c:numRef>
          </c:cat>
          <c:val>
            <c:numRef>
              <c:f>'연도별 특허 수)'!$C$4:$C$32</c:f>
              <c:numCache>
                <c:formatCode>_(* #,##0_);_(* \(#,##0\);_(* "-"_);_(@_)</c:formatCode>
                <c:ptCount val="29"/>
                <c:pt idx="0">
                  <c:v>19</c:v>
                </c:pt>
                <c:pt idx="1">
                  <c:v>27</c:v>
                </c:pt>
                <c:pt idx="2">
                  <c:v>20</c:v>
                </c:pt>
                <c:pt idx="3">
                  <c:v>39</c:v>
                </c:pt>
                <c:pt idx="4">
                  <c:v>46</c:v>
                </c:pt>
                <c:pt idx="5">
                  <c:v>125</c:v>
                </c:pt>
                <c:pt idx="6">
                  <c:v>158</c:v>
                </c:pt>
                <c:pt idx="7">
                  <c:v>298</c:v>
                </c:pt>
                <c:pt idx="8">
                  <c:v>268</c:v>
                </c:pt>
                <c:pt idx="9">
                  <c:v>282</c:v>
                </c:pt>
                <c:pt idx="10">
                  <c:v>254</c:v>
                </c:pt>
                <c:pt idx="11">
                  <c:v>316</c:v>
                </c:pt>
                <c:pt idx="12">
                  <c:v>656</c:v>
                </c:pt>
                <c:pt idx="13">
                  <c:v>1127</c:v>
                </c:pt>
                <c:pt idx="14">
                  <c:v>1848</c:v>
                </c:pt>
                <c:pt idx="15">
                  <c:v>1490</c:v>
                </c:pt>
                <c:pt idx="16">
                  <c:v>1748</c:v>
                </c:pt>
                <c:pt idx="17">
                  <c:v>2358</c:v>
                </c:pt>
                <c:pt idx="18">
                  <c:v>2320</c:v>
                </c:pt>
                <c:pt idx="19">
                  <c:v>2851</c:v>
                </c:pt>
                <c:pt idx="20">
                  <c:v>3960</c:v>
                </c:pt>
                <c:pt idx="21">
                  <c:v>11026</c:v>
                </c:pt>
                <c:pt idx="22">
                  <c:v>11928</c:v>
                </c:pt>
                <c:pt idx="23">
                  <c:v>7148</c:v>
                </c:pt>
                <c:pt idx="24">
                  <c:v>4891</c:v>
                </c:pt>
                <c:pt idx="25">
                  <c:v>6015</c:v>
                </c:pt>
                <c:pt idx="26">
                  <c:v>8718</c:v>
                </c:pt>
                <c:pt idx="27">
                  <c:v>9143</c:v>
                </c:pt>
                <c:pt idx="28" formatCode="General">
                  <c:v>7227</c:v>
                </c:pt>
              </c:numCache>
            </c:numRef>
          </c:val>
        </c:ser>
        <c:marker val="1"/>
        <c:axId val="63529344"/>
        <c:axId val="63530880"/>
      </c:lineChart>
      <c:catAx>
        <c:axId val="63529344"/>
        <c:scaling>
          <c:orientation val="minMax"/>
        </c:scaling>
        <c:axPos val="b"/>
        <c:majorGridlines>
          <c:spPr>
            <a:ln>
              <a:solidFill>
                <a:schemeClr val="bg1">
                  <a:lumMod val="75000"/>
                </a:schemeClr>
              </a:solidFill>
            </a:ln>
          </c:spPr>
        </c:majorGridlines>
        <c:numFmt formatCode="General" sourceLinked="1"/>
        <c:majorTickMark val="in"/>
        <c:tickLblPos val="nextTo"/>
        <c:spPr>
          <a:ln>
            <a:solidFill>
              <a:schemeClr val="bg1">
                <a:lumMod val="75000"/>
              </a:schemeClr>
            </a:solidFill>
          </a:ln>
        </c:spPr>
        <c:crossAx val="63530880"/>
        <c:crosses val="autoZero"/>
        <c:auto val="1"/>
        <c:lblAlgn val="ctr"/>
        <c:lblOffset val="100"/>
        <c:tickLblSkip val="5"/>
        <c:tickMarkSkip val="5"/>
      </c:catAx>
      <c:valAx>
        <c:axId val="63530880"/>
        <c:scaling>
          <c:orientation val="minMax"/>
          <c:max val="17000"/>
          <c:min val="0"/>
        </c:scaling>
        <c:axPos val="l"/>
        <c:numFmt formatCode="_(* #,##0_);_(* \(#,##0\);_(* &quot;-&quot;_);_(@_)" sourceLinked="1"/>
        <c:majorTickMark val="in"/>
        <c:tickLblPos val="nextTo"/>
        <c:crossAx val="63529344"/>
        <c:crosses val="autoZero"/>
        <c:crossBetween val="midCat"/>
        <c:majorUnit val="2500"/>
      </c:valAx>
    </c:plotArea>
    <c:legend>
      <c:legendPos val="r"/>
      <c:layout>
        <c:manualLayout>
          <c:xMode val="edge"/>
          <c:yMode val="edge"/>
          <c:x val="0.12323761000463179"/>
          <c:y val="3.521448797089867E-2"/>
          <c:w val="0.48725490196078447"/>
          <c:h val="0.14504634924353074"/>
        </c:manualLayout>
      </c:layout>
      <c:spPr>
        <a:solidFill>
          <a:schemeClr val="bg1"/>
        </a:solidFill>
      </c:spPr>
    </c:legend>
    <c:plotVisOnly val="1"/>
    <c:dispBlanksAs val="gap"/>
  </c:chart>
  <c:spPr>
    <a:ln>
      <a:noFill/>
    </a:ln>
  </c:spPr>
  <c:txPr>
    <a:bodyPr/>
    <a:lstStyle/>
    <a:p>
      <a:pPr>
        <a:defRPr sz="900"/>
      </a:pPr>
      <a:endParaRPr lang="pt-BR"/>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45862" cy="495793"/>
          </a:xfrm>
          <a:prstGeom prst="rect">
            <a:avLst/>
          </a:prstGeom>
        </p:spPr>
        <p:txBody>
          <a:bodyPr vert="horz" lIns="88221" tIns="44111" rIns="88221" bIns="44111" rtlCol="0"/>
          <a:lstStyle>
            <a:lvl1pPr algn="l">
              <a:defRPr sz="1200"/>
            </a:lvl1pPr>
          </a:lstStyle>
          <a:p>
            <a:endParaRPr lang="ko-KR" altLang="en-US"/>
          </a:p>
        </p:txBody>
      </p:sp>
      <p:sp>
        <p:nvSpPr>
          <p:cNvPr id="3" name="날짜 개체 틀 2"/>
          <p:cNvSpPr>
            <a:spLocks noGrp="1"/>
          </p:cNvSpPr>
          <p:nvPr>
            <p:ph type="dt" sz="quarter" idx="1"/>
          </p:nvPr>
        </p:nvSpPr>
        <p:spPr>
          <a:xfrm>
            <a:off x="3850294" y="0"/>
            <a:ext cx="2945862" cy="495793"/>
          </a:xfrm>
          <a:prstGeom prst="rect">
            <a:avLst/>
          </a:prstGeom>
        </p:spPr>
        <p:txBody>
          <a:bodyPr vert="horz" lIns="88221" tIns="44111" rIns="88221" bIns="44111" rtlCol="0"/>
          <a:lstStyle>
            <a:lvl1pPr algn="r">
              <a:defRPr sz="1200"/>
            </a:lvl1pPr>
          </a:lstStyle>
          <a:p>
            <a:fld id="{C72F711F-7D25-4CD6-963B-66FBF593F8DF}" type="datetimeFigureOut">
              <a:rPr lang="ko-KR" altLang="en-US" smtClean="0"/>
              <a:pPr/>
              <a:t>2015-07-27</a:t>
            </a:fld>
            <a:endParaRPr lang="ko-KR" altLang="en-US"/>
          </a:p>
        </p:txBody>
      </p:sp>
      <p:sp>
        <p:nvSpPr>
          <p:cNvPr id="4" name="바닥글 개체 틀 3"/>
          <p:cNvSpPr>
            <a:spLocks noGrp="1"/>
          </p:cNvSpPr>
          <p:nvPr>
            <p:ph type="ftr" sz="quarter" idx="2"/>
          </p:nvPr>
        </p:nvSpPr>
        <p:spPr>
          <a:xfrm>
            <a:off x="0" y="9429305"/>
            <a:ext cx="2945862" cy="495793"/>
          </a:xfrm>
          <a:prstGeom prst="rect">
            <a:avLst/>
          </a:prstGeom>
        </p:spPr>
        <p:txBody>
          <a:bodyPr vert="horz" lIns="88221" tIns="44111" rIns="88221" bIns="44111" rtlCol="0" anchor="b"/>
          <a:lstStyle>
            <a:lvl1pPr algn="l">
              <a:defRPr sz="1200"/>
            </a:lvl1pPr>
          </a:lstStyle>
          <a:p>
            <a:endParaRPr lang="ko-KR" altLang="en-US"/>
          </a:p>
        </p:txBody>
      </p:sp>
      <p:sp>
        <p:nvSpPr>
          <p:cNvPr id="5" name="슬라이드 번호 개체 틀 4"/>
          <p:cNvSpPr>
            <a:spLocks noGrp="1"/>
          </p:cNvSpPr>
          <p:nvPr>
            <p:ph type="sldNum" sz="quarter" idx="3"/>
          </p:nvPr>
        </p:nvSpPr>
        <p:spPr>
          <a:xfrm>
            <a:off x="3850294" y="9429305"/>
            <a:ext cx="2945862" cy="495793"/>
          </a:xfrm>
          <a:prstGeom prst="rect">
            <a:avLst/>
          </a:prstGeom>
        </p:spPr>
        <p:txBody>
          <a:bodyPr vert="horz" lIns="88221" tIns="44111" rIns="88221" bIns="44111" rtlCol="0" anchor="b"/>
          <a:lstStyle>
            <a:lvl1pPr algn="r">
              <a:defRPr sz="1200"/>
            </a:lvl1pPr>
          </a:lstStyle>
          <a:p>
            <a:fld id="{5C551BBD-6B95-4506-B0D6-DE0785B7BBA4}" type="slidenum">
              <a:rPr lang="ko-KR" altLang="en-US" smtClean="0"/>
              <a:pPr/>
              <a:t>‹nº›</a:t>
            </a:fld>
            <a:endParaRPr lang="ko-KR" altLang="en-US"/>
          </a:p>
        </p:txBody>
      </p:sp>
    </p:spTree>
    <p:extLst>
      <p:ext uri="{BB962C8B-B14F-4D97-AF65-F5344CB8AC3E}">
        <p14:creationId xmlns="" xmlns:p14="http://schemas.microsoft.com/office/powerpoint/2010/main" val="17412109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45862" cy="495793"/>
          </a:xfrm>
          <a:prstGeom prst="rect">
            <a:avLst/>
          </a:prstGeom>
        </p:spPr>
        <p:txBody>
          <a:bodyPr vert="horz" lIns="88221" tIns="44111" rIns="88221" bIns="44111" rtlCol="0"/>
          <a:lstStyle>
            <a:lvl1pPr algn="l">
              <a:defRPr sz="1200"/>
            </a:lvl1pPr>
          </a:lstStyle>
          <a:p>
            <a:endParaRPr lang="ko-KR" altLang="en-US"/>
          </a:p>
        </p:txBody>
      </p:sp>
      <p:sp>
        <p:nvSpPr>
          <p:cNvPr id="3" name="날짜 개체 틀 2"/>
          <p:cNvSpPr>
            <a:spLocks noGrp="1"/>
          </p:cNvSpPr>
          <p:nvPr>
            <p:ph type="dt" idx="1"/>
          </p:nvPr>
        </p:nvSpPr>
        <p:spPr>
          <a:xfrm>
            <a:off x="3850294" y="0"/>
            <a:ext cx="2945862" cy="495793"/>
          </a:xfrm>
          <a:prstGeom prst="rect">
            <a:avLst/>
          </a:prstGeom>
        </p:spPr>
        <p:txBody>
          <a:bodyPr vert="horz" lIns="88221" tIns="44111" rIns="88221" bIns="44111" rtlCol="0"/>
          <a:lstStyle>
            <a:lvl1pPr algn="r">
              <a:defRPr sz="1200"/>
            </a:lvl1pPr>
          </a:lstStyle>
          <a:p>
            <a:fld id="{D5752B94-869A-4C5A-BF57-A0E3C0EF738B}" type="datetimeFigureOut">
              <a:rPr lang="ko-KR" altLang="en-US" smtClean="0"/>
              <a:pPr/>
              <a:t>2015-07-27</a:t>
            </a:fld>
            <a:endParaRPr lang="ko-KR" altLang="en-US"/>
          </a:p>
        </p:txBody>
      </p:sp>
      <p:sp>
        <p:nvSpPr>
          <p:cNvPr id="4" name="슬라이드 이미지 개체 틀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88221" tIns="44111" rIns="88221" bIns="44111" rtlCol="0" anchor="ctr"/>
          <a:lstStyle/>
          <a:p>
            <a:endParaRPr lang="ko-KR" altLang="en-US"/>
          </a:p>
        </p:txBody>
      </p:sp>
      <p:sp>
        <p:nvSpPr>
          <p:cNvPr id="5" name="슬라이드 노트 개체 틀 4"/>
          <p:cNvSpPr>
            <a:spLocks noGrp="1"/>
          </p:cNvSpPr>
          <p:nvPr>
            <p:ph type="body" sz="quarter" idx="3"/>
          </p:nvPr>
        </p:nvSpPr>
        <p:spPr>
          <a:xfrm>
            <a:off x="679464" y="4714653"/>
            <a:ext cx="5438748" cy="4466756"/>
          </a:xfrm>
          <a:prstGeom prst="rect">
            <a:avLst/>
          </a:prstGeom>
        </p:spPr>
        <p:txBody>
          <a:bodyPr vert="horz" lIns="88221" tIns="44111" rIns="88221" bIns="44111"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6" name="바닥글 개체 틀 5"/>
          <p:cNvSpPr>
            <a:spLocks noGrp="1"/>
          </p:cNvSpPr>
          <p:nvPr>
            <p:ph type="ftr" sz="quarter" idx="4"/>
          </p:nvPr>
        </p:nvSpPr>
        <p:spPr>
          <a:xfrm>
            <a:off x="0" y="9429305"/>
            <a:ext cx="2945862" cy="495793"/>
          </a:xfrm>
          <a:prstGeom prst="rect">
            <a:avLst/>
          </a:prstGeom>
        </p:spPr>
        <p:txBody>
          <a:bodyPr vert="horz" lIns="88221" tIns="44111" rIns="88221" bIns="44111"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50294" y="9429305"/>
            <a:ext cx="2945862" cy="495793"/>
          </a:xfrm>
          <a:prstGeom prst="rect">
            <a:avLst/>
          </a:prstGeom>
        </p:spPr>
        <p:txBody>
          <a:bodyPr vert="horz" lIns="88221" tIns="44111" rIns="88221" bIns="44111" rtlCol="0" anchor="b"/>
          <a:lstStyle>
            <a:lvl1pPr algn="r">
              <a:defRPr sz="1200"/>
            </a:lvl1pPr>
          </a:lstStyle>
          <a:p>
            <a:fld id="{721926B3-5ED1-4893-A8AC-3D0F027B5EED}" type="slidenum">
              <a:rPr lang="ko-KR" altLang="en-US" smtClean="0"/>
              <a:pPr/>
              <a:t>‹nº›</a:t>
            </a:fld>
            <a:endParaRPr lang="ko-KR" altLang="en-US"/>
          </a:p>
        </p:txBody>
      </p:sp>
    </p:spTree>
    <p:extLst>
      <p:ext uri="{BB962C8B-B14F-4D97-AF65-F5344CB8AC3E}">
        <p14:creationId xmlns="" xmlns:p14="http://schemas.microsoft.com/office/powerpoint/2010/main" val="292637500"/>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endParaRPr lang="ko-KR" altLang="en-US" dirty="0"/>
          </a:p>
        </p:txBody>
      </p:sp>
      <p:sp>
        <p:nvSpPr>
          <p:cNvPr id="4" name="슬라이드 번호 개체 틀 3"/>
          <p:cNvSpPr>
            <a:spLocks noGrp="1"/>
          </p:cNvSpPr>
          <p:nvPr>
            <p:ph type="sldNum" sz="quarter" idx="10"/>
          </p:nvPr>
        </p:nvSpPr>
        <p:spPr/>
        <p:txBody>
          <a:bodyPr/>
          <a:lstStyle/>
          <a:p>
            <a:fld id="{721926B3-5ED1-4893-A8AC-3D0F027B5EED}" type="slidenum">
              <a:rPr lang="ko-KR" altLang="en-US" smtClean="0"/>
              <a:pPr/>
              <a:t>14</a:t>
            </a:fld>
            <a:endParaRPr lang="ko-KR"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5_제목 및 내용">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136316083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제목 및 내용">
    <p:spTree>
      <p:nvGrpSpPr>
        <p:cNvPr id="1" name=""/>
        <p:cNvGrpSpPr/>
        <p:nvPr/>
      </p:nvGrpSpPr>
      <p:grpSpPr>
        <a:xfrm>
          <a:off x="0" y="0"/>
          <a:ext cx="0" cy="0"/>
          <a:chOff x="0" y="0"/>
          <a:chExt cx="0" cy="0"/>
        </a:xfrm>
      </p:grpSpPr>
      <p:sp>
        <p:nvSpPr>
          <p:cNvPr id="7" name="직사각형 6"/>
          <p:cNvSpPr/>
          <p:nvPr userDrawn="1"/>
        </p:nvSpPr>
        <p:spPr>
          <a:xfrm>
            <a:off x="0" y="6597352"/>
            <a:ext cx="9144000" cy="26064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200" b="1" dirty="0" smtClean="0">
                <a:solidFill>
                  <a:prstClr val="white"/>
                </a:solidFill>
                <a:latin typeface="Arial" panose="020B0604020202020204" pitchFamily="34" charset="0"/>
                <a:cs typeface="Arial" panose="020B0604020202020204" pitchFamily="34" charset="0"/>
              </a:rPr>
              <a:t>Use of Patent Information in identifying the future skills needs by </a:t>
            </a:r>
            <a:r>
              <a:rPr lang="en-US" altLang="ko-KR" sz="1200" b="1" dirty="0" err="1" smtClean="0">
                <a:solidFill>
                  <a:prstClr val="white"/>
                </a:solidFill>
                <a:latin typeface="Arial" panose="020B0604020202020204" pitchFamily="34" charset="0"/>
                <a:cs typeface="Arial" panose="020B0604020202020204" pitchFamily="34" charset="0"/>
              </a:rPr>
              <a:t>G.Hwang</a:t>
            </a:r>
            <a:r>
              <a:rPr lang="en-US" altLang="ko-KR" sz="1200" b="1" dirty="0" smtClean="0">
                <a:solidFill>
                  <a:prstClr val="white"/>
                </a:solidFill>
                <a:latin typeface="Arial" panose="020B0604020202020204" pitchFamily="34" charset="0"/>
                <a:cs typeface="Arial" panose="020B0604020202020204" pitchFamily="34" charset="0"/>
              </a:rPr>
              <a:t>, 2015</a:t>
            </a:r>
            <a:endParaRPr lang="en-US" altLang="ko-KR" sz="1200" b="1" dirty="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429056851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제목 및 내용">
    <p:spTree>
      <p:nvGrpSpPr>
        <p:cNvPr id="1" name=""/>
        <p:cNvGrpSpPr/>
        <p:nvPr/>
      </p:nvGrpSpPr>
      <p:grpSpPr>
        <a:xfrm>
          <a:off x="0" y="0"/>
          <a:ext cx="0" cy="0"/>
          <a:chOff x="0" y="0"/>
          <a:chExt cx="0" cy="0"/>
        </a:xfrm>
      </p:grpSpPr>
      <p:sp>
        <p:nvSpPr>
          <p:cNvPr id="8" name="직사각형 7"/>
          <p:cNvSpPr/>
          <p:nvPr userDrawn="1"/>
        </p:nvSpPr>
        <p:spPr>
          <a:xfrm>
            <a:off x="0" y="0"/>
            <a:ext cx="9144000" cy="328498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Tree>
    <p:extLst>
      <p:ext uri="{BB962C8B-B14F-4D97-AF65-F5344CB8AC3E}">
        <p14:creationId xmlns="" xmlns:p14="http://schemas.microsoft.com/office/powerpoint/2010/main" val="413296673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제목 및 내용">
    <p:spTree>
      <p:nvGrpSpPr>
        <p:cNvPr id="1" name=""/>
        <p:cNvGrpSpPr/>
        <p:nvPr/>
      </p:nvGrpSpPr>
      <p:grpSpPr>
        <a:xfrm>
          <a:off x="0" y="0"/>
          <a:ext cx="0" cy="0"/>
          <a:chOff x="0" y="0"/>
          <a:chExt cx="0" cy="0"/>
        </a:xfrm>
      </p:grpSpPr>
      <p:sp>
        <p:nvSpPr>
          <p:cNvPr id="7" name="직사각형 6"/>
          <p:cNvSpPr/>
          <p:nvPr userDrawn="1"/>
        </p:nvSpPr>
        <p:spPr>
          <a:xfrm>
            <a:off x="0" y="6597352"/>
            <a:ext cx="9144000" cy="26064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ko-KR" sz="1200" dirty="0">
              <a:solidFill>
                <a:srgbClr val="1F497D"/>
              </a:solidFill>
              <a:latin typeface="Arial Narrow" pitchFamily="34" charset="0"/>
            </a:endParaRPr>
          </a:p>
        </p:txBody>
      </p:sp>
      <p:sp>
        <p:nvSpPr>
          <p:cNvPr id="8" name="직사각형 7"/>
          <p:cNvSpPr/>
          <p:nvPr userDrawn="1"/>
        </p:nvSpPr>
        <p:spPr>
          <a:xfrm>
            <a:off x="0" y="0"/>
            <a:ext cx="9144000" cy="98072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Tree>
    <p:extLst>
      <p:ext uri="{BB962C8B-B14F-4D97-AF65-F5344CB8AC3E}">
        <p14:creationId xmlns="" xmlns:p14="http://schemas.microsoft.com/office/powerpoint/2010/main" val="285119986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제목 및 내용">
    <p:spTree>
      <p:nvGrpSpPr>
        <p:cNvPr id="1" name=""/>
        <p:cNvGrpSpPr/>
        <p:nvPr/>
      </p:nvGrpSpPr>
      <p:grpSpPr>
        <a:xfrm>
          <a:off x="0" y="0"/>
          <a:ext cx="0" cy="0"/>
          <a:chOff x="0" y="0"/>
          <a:chExt cx="0" cy="0"/>
        </a:xfrm>
      </p:grpSpPr>
      <p:sp>
        <p:nvSpPr>
          <p:cNvPr id="7" name="직사각형 6"/>
          <p:cNvSpPr/>
          <p:nvPr userDrawn="1"/>
        </p:nvSpPr>
        <p:spPr>
          <a:xfrm>
            <a:off x="0" y="6597352"/>
            <a:ext cx="9144000" cy="26064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ko-KR" sz="1200" dirty="0">
              <a:solidFill>
                <a:srgbClr val="1F497D"/>
              </a:solidFill>
              <a:latin typeface="Arial Narrow" pitchFamily="34" charset="0"/>
            </a:endParaRPr>
          </a:p>
        </p:txBody>
      </p:sp>
      <p:sp>
        <p:nvSpPr>
          <p:cNvPr id="8" name="직사각형 7"/>
          <p:cNvSpPr/>
          <p:nvPr userDrawn="1"/>
        </p:nvSpPr>
        <p:spPr>
          <a:xfrm>
            <a:off x="0" y="0"/>
            <a:ext cx="9144000" cy="47667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Tree>
    <p:extLst>
      <p:ext uri="{BB962C8B-B14F-4D97-AF65-F5344CB8AC3E}">
        <p14:creationId xmlns="" xmlns:p14="http://schemas.microsoft.com/office/powerpoint/2010/main" val="199248561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제목 및 내용">
    <p:spTree>
      <p:nvGrpSpPr>
        <p:cNvPr id="1" name=""/>
        <p:cNvGrpSpPr/>
        <p:nvPr/>
      </p:nvGrpSpPr>
      <p:grpSpPr>
        <a:xfrm>
          <a:off x="0" y="0"/>
          <a:ext cx="0" cy="0"/>
          <a:chOff x="0" y="0"/>
          <a:chExt cx="0" cy="0"/>
        </a:xfrm>
      </p:grpSpPr>
      <p:sp>
        <p:nvSpPr>
          <p:cNvPr id="5" name="직사각형 4"/>
          <p:cNvSpPr/>
          <p:nvPr userDrawn="1"/>
        </p:nvSpPr>
        <p:spPr>
          <a:xfrm>
            <a:off x="0" y="0"/>
            <a:ext cx="9144000" cy="18864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9" name="직사각형 8"/>
          <p:cNvSpPr/>
          <p:nvPr userDrawn="1"/>
        </p:nvSpPr>
        <p:spPr>
          <a:xfrm>
            <a:off x="0" y="6696000"/>
            <a:ext cx="9144000" cy="18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10" name="직사각형 9"/>
          <p:cNvSpPr/>
          <p:nvPr userDrawn="1"/>
        </p:nvSpPr>
        <p:spPr>
          <a:xfrm>
            <a:off x="0" y="0"/>
            <a:ext cx="252000" cy="18864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11" name="직사각형 10"/>
          <p:cNvSpPr/>
          <p:nvPr userDrawn="1"/>
        </p:nvSpPr>
        <p:spPr>
          <a:xfrm>
            <a:off x="4139952" y="3584967"/>
            <a:ext cx="5004048" cy="13206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black"/>
              </a:solidFill>
            </a:endParaRPr>
          </a:p>
        </p:txBody>
      </p:sp>
      <p:sp>
        <p:nvSpPr>
          <p:cNvPr id="12" name="TextBox 11"/>
          <p:cNvSpPr txBox="1"/>
          <p:nvPr userDrawn="1"/>
        </p:nvSpPr>
        <p:spPr>
          <a:xfrm>
            <a:off x="4139952" y="2525995"/>
            <a:ext cx="4968552" cy="1015663"/>
          </a:xfrm>
          <a:prstGeom prst="rect">
            <a:avLst/>
          </a:prstGeom>
          <a:noFill/>
        </p:spPr>
        <p:txBody>
          <a:bodyPr wrap="square" rtlCol="0">
            <a:spAutoFit/>
          </a:bodyPr>
          <a:lstStyle/>
          <a:p>
            <a:r>
              <a:rPr lang="en-US" altLang="ko-KR" sz="6000" spc="300" dirty="0">
                <a:solidFill>
                  <a:prstClr val="black"/>
                </a:solidFill>
                <a:latin typeface="HY동녘M" pitchFamily="18" charset="-127"/>
                <a:ea typeface="HY동녘M" pitchFamily="18" charset="-127"/>
              </a:rPr>
              <a:t>THANK YOU</a:t>
            </a:r>
            <a:endParaRPr lang="ko-KR" altLang="en-US" sz="6000" spc="300" dirty="0">
              <a:solidFill>
                <a:prstClr val="black"/>
              </a:solidFill>
              <a:latin typeface="HY동녘M" pitchFamily="18" charset="-127"/>
              <a:ea typeface="HY동녘M" pitchFamily="18" charset="-127"/>
            </a:endParaRPr>
          </a:p>
        </p:txBody>
      </p:sp>
    </p:spTree>
    <p:extLst>
      <p:ext uri="{BB962C8B-B14F-4D97-AF65-F5344CB8AC3E}">
        <p14:creationId xmlns="" xmlns:p14="http://schemas.microsoft.com/office/powerpoint/2010/main" val="1637467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슬라이드 번호 개체 틀 1"/>
          <p:cNvSpPr>
            <a:spLocks noGrp="1"/>
          </p:cNvSpPr>
          <p:nvPr>
            <p:ph type="sldNum" sz="quarter" idx="4"/>
          </p:nvPr>
        </p:nvSpPr>
        <p:spPr>
          <a:xfrm>
            <a:off x="611560" y="6237312"/>
            <a:ext cx="2133600" cy="365125"/>
          </a:xfrm>
          <a:prstGeom prst="rect">
            <a:avLst/>
          </a:prstGeom>
        </p:spPr>
        <p:txBody>
          <a:bodyPr vert="horz" lIns="91440" tIns="45720" rIns="91440" bIns="45720" rtlCol="0" anchor="ctr"/>
          <a:lstStyle>
            <a:lvl1pPr algn="r">
              <a:defRPr sz="1200" b="1" i="0">
                <a:solidFill>
                  <a:srgbClr val="FF0000"/>
                </a:solidFill>
              </a:defRPr>
            </a:lvl1pPr>
          </a:lstStyle>
          <a:p>
            <a:fld id="{89503492-4802-4BDB-B490-FC665F2ED299}" type="slidenum">
              <a:rPr lang="ko-KR" altLang="en-US"/>
              <a:pPr/>
              <a:t>‹nº›</a:t>
            </a:fld>
            <a:r>
              <a:rPr lang="en-US" altLang="ko-KR" dirty="0"/>
              <a:t>/12</a:t>
            </a:r>
            <a:endParaRPr lang="ko-KR" altLang="en-US" dirty="0"/>
          </a:p>
        </p:txBody>
      </p:sp>
    </p:spTree>
    <p:extLst>
      <p:ext uri="{BB962C8B-B14F-4D97-AF65-F5344CB8AC3E}">
        <p14:creationId xmlns="" xmlns:p14="http://schemas.microsoft.com/office/powerpoint/2010/main" val="24318706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iming>
    <p:tnLst>
      <p:par>
        <p:cTn id="1" dur="indefinite" restart="never" nodeType="tmRoot"/>
      </p:par>
    </p:tnLst>
  </p:timing>
  <p:hf hdr="0" ftr="0" dt="0"/>
  <p:txStyles>
    <p:titleStyle>
      <a:lvl1pPr algn="ctr" defTabSz="914400" rtl="0" eaLnBrk="1" latinLnBrk="1" hangingPunct="1">
        <a:spcBef>
          <a:spcPct val="0"/>
        </a:spcBef>
        <a:buNone/>
        <a:defRPr sz="4400" kern="1200">
          <a:solidFill>
            <a:schemeClr val="tx1"/>
          </a:solidFill>
          <a:latin typeface="Arial Narrow" pitchFamily="34" charset="0"/>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Arial Narrow" pitchFamily="34" charset="0"/>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Arial Narrow" pitchFamily="34" charset="0"/>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Arial Narrow" pitchFamily="34" charset="0"/>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Arial Narrow" pitchFamily="34" charset="0"/>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Arial Narrow" pitchFamily="34" charset="0"/>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web2.wipo.int/ipcpub/glossary?version=20090101&amp;lang=en&amp;symbol=G06F0021000000&amp;term=arrangements%20for" TargetMode="External"/><Relationship Id="rId13" Type="http://schemas.openxmlformats.org/officeDocument/2006/relationships/hyperlink" Target="http://web2.wipo.int/ipcpub?version=20090101&amp;lang=en&amp;symbol=G07F0007080000" TargetMode="External"/><Relationship Id="rId18" Type="http://schemas.openxmlformats.org/officeDocument/2006/relationships/hyperlink" Target="http://web2.wipo.int/ipcpub?version=20090101&amp;lang=en&amp;symbol=G06K0009000000" TargetMode="External"/><Relationship Id="rId3" Type="http://schemas.openxmlformats.org/officeDocument/2006/relationships/hyperlink" Target="http://web2.wipo.int/ipcpub/glossary?version=20090101&amp;lang=en&amp;symbol=G06F0009000000&amp;term=Arrangements%20for" TargetMode="External"/><Relationship Id="rId7" Type="http://schemas.openxmlformats.org/officeDocument/2006/relationships/hyperlink" Target="http://web2.wipo.int/ipcpub?version=20090101&amp;lang=en&amp;symbol=G06Q" TargetMode="External"/><Relationship Id="rId12" Type="http://schemas.openxmlformats.org/officeDocument/2006/relationships/hyperlink" Target="http://web2.wipo.int/ipcpub/glossary?version=20090101&amp;lang=en&amp;symbol=G06F0021000000&amp;term=apparatu" TargetMode="External"/><Relationship Id="rId17" Type="http://schemas.openxmlformats.org/officeDocument/2006/relationships/hyperlink" Target="http://web2.wipo.int/ipcpub/glossary?version=20090101&amp;lang=en&amp;symbol=global&amp;term=arrangements%20for" TargetMode="External"/><Relationship Id="rId2" Type="http://schemas.openxmlformats.org/officeDocument/2006/relationships/hyperlink" Target="http://web2.wipo.int/ipcpub/glossary?version=20140101&amp;lang=en&amp;symbol=G06F0005000000&amp;term=arrangements%20for" TargetMode="External"/><Relationship Id="rId16" Type="http://schemas.openxmlformats.org/officeDocument/2006/relationships/hyperlink" Target="http://web2.wipo.int/ipcpub?version=20090101&amp;lang=en&amp;symbol=H04L0012000000" TargetMode="External"/><Relationship Id="rId1" Type="http://schemas.openxmlformats.org/officeDocument/2006/relationships/slideLayout" Target="../slideLayouts/slideLayout2.xml"/><Relationship Id="rId6" Type="http://schemas.openxmlformats.org/officeDocument/2006/relationships/hyperlink" Target="http://web2.wipo.int/ipcpub?version=20090101&amp;lang=en&amp;symbol=G06F0017000000" TargetMode="External"/><Relationship Id="rId11" Type="http://schemas.openxmlformats.org/officeDocument/2006/relationships/hyperlink" Target="http://web2.wipo.int/ipcpub?version=20090101&amp;lang=en&amp;symbol=G06F0012140000" TargetMode="External"/><Relationship Id="rId5" Type="http://schemas.openxmlformats.org/officeDocument/2006/relationships/hyperlink" Target="http://web2.wipo.int/ipcpub?version=20090101&amp;lang=en&amp;symbol=G06F0013100000" TargetMode="External"/><Relationship Id="rId15" Type="http://schemas.openxmlformats.org/officeDocument/2006/relationships/hyperlink" Target="http://web2.wipo.int/ipcpub?version=20090101&amp;lang=en&amp;symbol=H04L0009000000" TargetMode="External"/><Relationship Id="rId10" Type="http://schemas.openxmlformats.org/officeDocument/2006/relationships/hyperlink" Target="http://web2.wipo.int/ipcpub/glossary?version=20090101&amp;lang=en&amp;symbol=G06F0021000000&amp;term=us" TargetMode="External"/><Relationship Id="rId4" Type="http://schemas.openxmlformats.org/officeDocument/2006/relationships/hyperlink" Target="http://web2.wipo.int/ipcpub/glossary?version=20090101&amp;lang=en&amp;symbol=G06F0009000000&amp;term=control" TargetMode="External"/><Relationship Id="rId9" Type="http://schemas.openxmlformats.org/officeDocument/2006/relationships/hyperlink" Target="http://web2.wipo.int/ipcpub?version=20090101&amp;lang=en&amp;symbol=G06F0009460000" TargetMode="External"/><Relationship Id="rId14" Type="http://schemas.openxmlformats.org/officeDocument/2006/relationships/hyperlink" Target="http://web2.wipo.int/ipcpub?version=20090101&amp;lang=en&amp;symbol=G08B002600000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0" y="0"/>
            <a:ext cx="9144000" cy="30689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9" name="TextBox 8"/>
          <p:cNvSpPr txBox="1"/>
          <p:nvPr/>
        </p:nvSpPr>
        <p:spPr>
          <a:xfrm>
            <a:off x="0" y="978302"/>
            <a:ext cx="9144000" cy="1077218"/>
          </a:xfrm>
          <a:prstGeom prst="rect">
            <a:avLst/>
          </a:prstGeom>
          <a:noFill/>
        </p:spPr>
        <p:txBody>
          <a:bodyPr wrap="square" rtlCol="0">
            <a:spAutoFit/>
          </a:bodyPr>
          <a:lstStyle/>
          <a:p>
            <a:pPr algn="ctr"/>
            <a:r>
              <a:rPr lang="en-US" altLang="ko-KR" sz="3200" b="1" dirty="0">
                <a:solidFill>
                  <a:prstClr val="white"/>
                </a:solidFill>
                <a:latin typeface="Arial" panose="020B0604020202020204" pitchFamily="34" charset="0"/>
                <a:cs typeface="Arial" panose="020B0604020202020204" pitchFamily="34" charset="0"/>
              </a:rPr>
              <a:t>Use of Patent </a:t>
            </a:r>
            <a:r>
              <a:rPr lang="en-US" altLang="ko-KR" sz="3200" b="1" dirty="0" smtClean="0">
                <a:solidFill>
                  <a:prstClr val="white"/>
                </a:solidFill>
                <a:latin typeface="Arial" panose="020B0604020202020204" pitchFamily="34" charset="0"/>
                <a:cs typeface="Arial" panose="020B0604020202020204" pitchFamily="34" charset="0"/>
              </a:rPr>
              <a:t>Information</a:t>
            </a:r>
          </a:p>
          <a:p>
            <a:pPr algn="ctr"/>
            <a:r>
              <a:rPr lang="en-US" altLang="ko-KR" sz="3200" b="1" dirty="0" smtClean="0">
                <a:solidFill>
                  <a:prstClr val="white"/>
                </a:solidFill>
                <a:latin typeface="Arial" panose="020B0604020202020204" pitchFamily="34" charset="0"/>
                <a:cs typeface="Arial" panose="020B0604020202020204" pitchFamily="34" charset="0"/>
              </a:rPr>
              <a:t>in identifying the </a:t>
            </a:r>
            <a:r>
              <a:rPr lang="en-US" altLang="ko-KR" sz="3200" b="1" dirty="0">
                <a:solidFill>
                  <a:prstClr val="white"/>
                </a:solidFill>
                <a:latin typeface="Arial" panose="020B0604020202020204" pitchFamily="34" charset="0"/>
                <a:cs typeface="Arial" panose="020B0604020202020204" pitchFamily="34" charset="0"/>
              </a:rPr>
              <a:t>future </a:t>
            </a:r>
            <a:r>
              <a:rPr lang="en-US" altLang="ko-KR" sz="3200" b="1" dirty="0" smtClean="0">
                <a:solidFill>
                  <a:prstClr val="white"/>
                </a:solidFill>
                <a:latin typeface="Arial" panose="020B0604020202020204" pitchFamily="34" charset="0"/>
                <a:cs typeface="Arial" panose="020B0604020202020204" pitchFamily="34" charset="0"/>
              </a:rPr>
              <a:t>skills needs</a:t>
            </a:r>
            <a:endParaRPr lang="en-US" altLang="ko-KR" sz="3200" b="1" dirty="0">
              <a:solidFill>
                <a:prstClr val="white"/>
              </a:solidFill>
              <a:latin typeface="Arial" panose="020B0604020202020204" pitchFamily="34" charset="0"/>
              <a:cs typeface="Arial" panose="020B0604020202020204" pitchFamily="34" charset="0"/>
            </a:endParaRPr>
          </a:p>
        </p:txBody>
      </p:sp>
      <p:sp>
        <p:nvSpPr>
          <p:cNvPr id="3" name="부제목 2"/>
          <p:cNvSpPr>
            <a:spLocks noGrp="1"/>
          </p:cNvSpPr>
          <p:nvPr>
            <p:ph type="subTitle" idx="4294967295"/>
          </p:nvPr>
        </p:nvSpPr>
        <p:spPr>
          <a:xfrm>
            <a:off x="1336104" y="5301208"/>
            <a:ext cx="6400800" cy="647625"/>
          </a:xfrm>
          <a:prstGeom prst="rect">
            <a:avLst/>
          </a:prstGeom>
        </p:spPr>
        <p:txBody>
          <a:bodyPr anchor="ctr">
            <a:noAutofit/>
          </a:bodyPr>
          <a:lstStyle/>
          <a:p>
            <a:pPr algn="ctr">
              <a:buNone/>
            </a:pPr>
            <a:r>
              <a:rPr lang="en-US" altLang="ko-KR" sz="1600" b="1" dirty="0" smtClean="0">
                <a:solidFill>
                  <a:schemeClr val="tx2"/>
                </a:solidFill>
                <a:latin typeface="Arial" panose="020B0604020202020204" pitchFamily="34" charset="0"/>
                <a:cs typeface="Arial" panose="020B0604020202020204" pitchFamily="34" charset="0"/>
              </a:rPr>
              <a:t>Korea Research Institute for Vocational Education &amp; Training</a:t>
            </a:r>
            <a:endParaRPr lang="ko-KR" altLang="ko-KR" sz="1600" dirty="0" smtClean="0">
              <a:solidFill>
                <a:schemeClr val="tx2"/>
              </a:solidFill>
              <a:latin typeface="Arial" panose="020B0604020202020204" pitchFamily="34" charset="0"/>
              <a:cs typeface="Arial" panose="020B0604020202020204" pitchFamily="34" charset="0"/>
            </a:endParaRPr>
          </a:p>
        </p:txBody>
      </p:sp>
      <p:sp>
        <p:nvSpPr>
          <p:cNvPr id="6" name="TextBox 5"/>
          <p:cNvSpPr txBox="1"/>
          <p:nvPr/>
        </p:nvSpPr>
        <p:spPr>
          <a:xfrm>
            <a:off x="-35496" y="2206605"/>
            <a:ext cx="9144000" cy="646331"/>
          </a:xfrm>
          <a:prstGeom prst="rect">
            <a:avLst/>
          </a:prstGeom>
          <a:noFill/>
        </p:spPr>
        <p:txBody>
          <a:bodyPr wrap="square" rtlCol="0">
            <a:spAutoFit/>
          </a:bodyPr>
          <a:lstStyle/>
          <a:p>
            <a:pPr algn="ctr">
              <a:lnSpc>
                <a:spcPct val="150000"/>
              </a:lnSpc>
            </a:pPr>
            <a:r>
              <a:rPr lang="en-US" altLang="ko-KR" sz="2400" dirty="0">
                <a:solidFill>
                  <a:prstClr val="white"/>
                </a:solidFill>
                <a:latin typeface="Times New Roman" pitchFamily="18" charset="0"/>
                <a:cs typeface="Times New Roman" pitchFamily="18" charset="0"/>
              </a:rPr>
              <a:t>- </a:t>
            </a:r>
            <a:r>
              <a:rPr lang="en-US" altLang="ko-KR" sz="2400" dirty="0">
                <a:solidFill>
                  <a:prstClr val="white"/>
                </a:solidFill>
                <a:latin typeface="Arial" panose="020B0604020202020204" pitchFamily="34" charset="0"/>
                <a:cs typeface="Arial" panose="020B0604020202020204" pitchFamily="34" charset="0"/>
              </a:rPr>
              <a:t>Case of </a:t>
            </a:r>
            <a:r>
              <a:rPr lang="en-US" altLang="ko-KR" sz="2400" dirty="0" smtClean="0">
                <a:solidFill>
                  <a:prstClr val="white"/>
                </a:solidFill>
                <a:latin typeface="Arial" panose="020B0604020202020204" pitchFamily="34" charset="0"/>
                <a:cs typeface="Arial" panose="020B0604020202020204" pitchFamily="34" charset="0"/>
              </a:rPr>
              <a:t> Information </a:t>
            </a:r>
            <a:r>
              <a:rPr lang="en-US" altLang="ko-KR" sz="2400" dirty="0">
                <a:solidFill>
                  <a:prstClr val="white"/>
                </a:solidFill>
                <a:latin typeface="Arial" panose="020B0604020202020204" pitchFamily="34" charset="0"/>
                <a:cs typeface="Arial" panose="020B0604020202020204" pitchFamily="34" charset="0"/>
              </a:rPr>
              <a:t>Security </a:t>
            </a:r>
          </a:p>
        </p:txBody>
      </p:sp>
      <p:sp>
        <p:nvSpPr>
          <p:cNvPr id="5" name="부제목 2"/>
          <p:cNvSpPr txBox="1">
            <a:spLocks/>
          </p:cNvSpPr>
          <p:nvPr/>
        </p:nvSpPr>
        <p:spPr>
          <a:xfrm>
            <a:off x="1225352" y="3971528"/>
            <a:ext cx="6400800" cy="1152128"/>
          </a:xfrm>
          <a:prstGeom prst="rect">
            <a:avLst/>
          </a:prstGeom>
        </p:spPr>
        <p:txBody>
          <a:bodyPr anchor="ctr">
            <a:noAutofit/>
          </a:bodyPr>
          <a:lstStyle>
            <a:lvl1pPr marL="342900" indent="-342900" algn="l" defTabSz="914400" rtl="0" eaLnBrk="1" latinLnBrk="1" hangingPunct="1">
              <a:spcBef>
                <a:spcPct val="20000"/>
              </a:spcBef>
              <a:buFont typeface="Arial" pitchFamily="34" charset="0"/>
              <a:buChar char="•"/>
              <a:defRPr sz="3200" kern="1200">
                <a:solidFill>
                  <a:schemeClr val="tx1"/>
                </a:solidFill>
                <a:latin typeface="Arial Narrow" pitchFamily="34" charset="0"/>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Arial Narrow" pitchFamily="34" charset="0"/>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Arial Narrow" pitchFamily="34" charset="0"/>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Arial Narrow" pitchFamily="34" charset="0"/>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Arial Narrow" pitchFamily="34" charset="0"/>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algn="ctr">
              <a:buFont typeface="Arial" pitchFamily="34" charset="0"/>
              <a:buNone/>
            </a:pPr>
            <a:r>
              <a:rPr lang="en-US" altLang="ko-KR" sz="2000" b="1" dirty="0" smtClean="0">
                <a:solidFill>
                  <a:srgbClr val="1F497D"/>
                </a:solidFill>
                <a:latin typeface="Arial" panose="020B0604020202020204" pitchFamily="34" charset="0"/>
                <a:cs typeface="Arial" panose="020B0604020202020204" pitchFamily="34" charset="0"/>
              </a:rPr>
              <a:t>Hwang </a:t>
            </a:r>
            <a:r>
              <a:rPr lang="en-US" altLang="ko-KR" sz="2000" b="1" dirty="0" err="1" smtClean="0">
                <a:solidFill>
                  <a:srgbClr val="1F497D"/>
                </a:solidFill>
                <a:latin typeface="Arial" panose="020B0604020202020204" pitchFamily="34" charset="0"/>
                <a:cs typeface="Arial" panose="020B0604020202020204" pitchFamily="34" charset="0"/>
              </a:rPr>
              <a:t>Gyu-hee</a:t>
            </a:r>
            <a:endParaRPr lang="en-US" altLang="ko-KR" sz="2000" b="1" dirty="0">
              <a:solidFill>
                <a:srgbClr val="1F497D"/>
              </a:solidFill>
              <a:latin typeface="Arial" panose="020B0604020202020204" pitchFamily="34" charset="0"/>
              <a:cs typeface="Arial" panose="020B0604020202020204" pitchFamily="34" charset="0"/>
            </a:endParaRPr>
          </a:p>
          <a:p>
            <a:pPr algn="ctr">
              <a:buFont typeface="Arial" pitchFamily="34" charset="0"/>
              <a:buNone/>
            </a:pPr>
            <a:r>
              <a:rPr lang="en-US" altLang="ko-KR" sz="1800" dirty="0" smtClean="0">
                <a:solidFill>
                  <a:srgbClr val="1F497D"/>
                </a:solidFill>
                <a:latin typeface="Arial" panose="020B0604020202020204" pitchFamily="34" charset="0"/>
                <a:cs typeface="Arial" panose="020B0604020202020204" pitchFamily="34" charset="0"/>
              </a:rPr>
              <a:t>g.hwang@krivet.re.kr</a:t>
            </a:r>
          </a:p>
        </p:txBody>
      </p:sp>
      <p:sp>
        <p:nvSpPr>
          <p:cNvPr id="4" name="직사각형 3"/>
          <p:cNvSpPr/>
          <p:nvPr/>
        </p:nvSpPr>
        <p:spPr>
          <a:xfrm>
            <a:off x="179512" y="116632"/>
            <a:ext cx="3672408"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r>
              <a:rPr lang="en-US" altLang="ko-KR" dirty="0" smtClean="0">
                <a:latin typeface="Arial" panose="020B0604020202020204" pitchFamily="34" charset="0"/>
                <a:cs typeface="Arial" panose="020B0604020202020204" pitchFamily="34" charset="0"/>
              </a:rPr>
              <a:t>  Early </a:t>
            </a:r>
            <a:r>
              <a:rPr lang="en-US" altLang="ko-KR" dirty="0">
                <a:latin typeface="Arial" panose="020B0604020202020204" pitchFamily="34" charset="0"/>
                <a:cs typeface="Arial" panose="020B0604020202020204" pitchFamily="34" charset="0"/>
              </a:rPr>
              <a:t>identification of Skill </a:t>
            </a:r>
            <a:r>
              <a:rPr lang="en-US" altLang="ko-KR" dirty="0" smtClean="0">
                <a:latin typeface="Arial" panose="020B0604020202020204" pitchFamily="34" charset="0"/>
                <a:cs typeface="Arial" panose="020B0604020202020204" pitchFamily="34" charset="0"/>
              </a:rPr>
              <a:t>Needs</a:t>
            </a:r>
            <a:endParaRPr lang="en-US" altLang="ko-KR" dirty="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3307772412"/>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직사각형 9"/>
          <p:cNvSpPr/>
          <p:nvPr/>
        </p:nvSpPr>
        <p:spPr>
          <a:xfrm>
            <a:off x="0" y="1528"/>
            <a:ext cx="9144000" cy="979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ko-KR" altLang="en-US">
              <a:solidFill>
                <a:prstClr val="white"/>
              </a:solidFill>
              <a:latin typeface="Arial" panose="020B0604020202020204" pitchFamily="34" charset="0"/>
              <a:cs typeface="Arial" panose="020B0604020202020204" pitchFamily="34" charset="0"/>
            </a:endParaRPr>
          </a:p>
        </p:txBody>
      </p:sp>
      <p:sp>
        <p:nvSpPr>
          <p:cNvPr id="2" name="직사각형 1"/>
          <p:cNvSpPr/>
          <p:nvPr/>
        </p:nvSpPr>
        <p:spPr>
          <a:xfrm>
            <a:off x="-24049" y="39310"/>
            <a:ext cx="9165704" cy="461665"/>
          </a:xfrm>
          <a:prstGeom prst="rect">
            <a:avLst/>
          </a:prstGeom>
        </p:spPr>
        <p:txBody>
          <a:bodyPr wrap="square">
            <a:spAutoFit/>
          </a:bodyPr>
          <a:lstStyle/>
          <a:p>
            <a:pPr fontAlgn="base">
              <a:buSzPct val="70000"/>
              <a:tabLst>
                <a:tab pos="266700" algn="l"/>
              </a:tabLst>
            </a:pPr>
            <a:r>
              <a:rPr lang="en-US" altLang="ko-KR" sz="2400" dirty="0">
                <a:solidFill>
                  <a:prstClr val="white"/>
                </a:solidFill>
                <a:latin typeface="Arial" panose="020B0604020202020204" pitchFamily="34" charset="0"/>
                <a:ea typeface="나눔고딕" pitchFamily="50" charset="-127"/>
                <a:cs typeface="Arial" panose="020B0604020202020204" pitchFamily="34" charset="0"/>
              </a:rPr>
              <a:t>Step 4. </a:t>
            </a:r>
            <a:r>
              <a:rPr lang="en-US" altLang="ko-KR" sz="2400" dirty="0">
                <a:solidFill>
                  <a:schemeClr val="bg1"/>
                </a:solidFill>
                <a:latin typeface="Arial" panose="020B0604020202020204" pitchFamily="34" charset="0"/>
                <a:cs typeface="Arial" panose="020B0604020202020204" pitchFamily="34" charset="0"/>
              </a:rPr>
              <a:t>Future Skills Needs based on Trends of IPC</a:t>
            </a:r>
            <a:endParaRPr lang="en-US" altLang="ko-KR" sz="2400" dirty="0">
              <a:solidFill>
                <a:schemeClr val="bg1"/>
              </a:solidFill>
              <a:latin typeface="Arial" panose="020B0604020202020204" pitchFamily="34" charset="0"/>
              <a:ea typeface="나눔고딕" pitchFamily="50" charset="-127"/>
              <a:cs typeface="Arial" panose="020B0604020202020204" pitchFamily="34" charset="0"/>
            </a:endParaRPr>
          </a:p>
        </p:txBody>
      </p:sp>
      <p:sp>
        <p:nvSpPr>
          <p:cNvPr id="11" name="직사각형 10"/>
          <p:cNvSpPr/>
          <p:nvPr/>
        </p:nvSpPr>
        <p:spPr>
          <a:xfrm>
            <a:off x="0" y="491128"/>
            <a:ext cx="8805664" cy="461665"/>
          </a:xfrm>
          <a:prstGeom prst="rect">
            <a:avLst/>
          </a:prstGeom>
        </p:spPr>
        <p:txBody>
          <a:bodyPr wrap="square">
            <a:spAutoFit/>
          </a:bodyPr>
          <a:lstStyle/>
          <a:p>
            <a:r>
              <a:rPr lang="en-US" altLang="ko-KR" dirty="0">
                <a:solidFill>
                  <a:prstClr val="white"/>
                </a:solidFill>
                <a:latin typeface="Arial" panose="020B0604020202020204" pitchFamily="34" charset="0"/>
                <a:ea typeface="나눔고딕" pitchFamily="50" charset="-127"/>
                <a:cs typeface="Arial" panose="020B0604020202020204" pitchFamily="34" charset="0"/>
              </a:rPr>
              <a:t>- </a:t>
            </a:r>
            <a:r>
              <a:rPr lang="en-US" altLang="ko-KR" dirty="0">
                <a:solidFill>
                  <a:schemeClr val="bg1"/>
                </a:solidFill>
                <a:latin typeface="Arial" panose="020B0604020202020204" pitchFamily="34" charset="0"/>
                <a:cs typeface="Arial" panose="020B0604020202020204" pitchFamily="34" charset="0"/>
              </a:rPr>
              <a:t>Trend </a:t>
            </a:r>
            <a:r>
              <a:rPr lang="en-US" altLang="ko-KR" dirty="0" smtClean="0">
                <a:solidFill>
                  <a:schemeClr val="bg1"/>
                </a:solidFill>
                <a:latin typeface="Arial" panose="020B0604020202020204" pitchFamily="34" charset="0"/>
                <a:cs typeface="Arial" panose="020B0604020202020204" pitchFamily="34" charset="0"/>
              </a:rPr>
              <a:t>from the </a:t>
            </a:r>
            <a:r>
              <a:rPr lang="en-US" altLang="ko-KR" sz="2400" b="1" i="1" dirty="0" smtClean="0">
                <a:solidFill>
                  <a:schemeClr val="bg1"/>
                </a:solidFill>
                <a:latin typeface="Arial" panose="020B0604020202020204" pitchFamily="34" charset="0"/>
                <a:cs typeface="Arial" panose="020B0604020202020204" pitchFamily="34" charset="0"/>
              </a:rPr>
              <a:t>absolute</a:t>
            </a:r>
            <a:r>
              <a:rPr lang="ko-KR" altLang="en-US" dirty="0" smtClean="0">
                <a:solidFill>
                  <a:schemeClr val="bg1"/>
                </a:solidFill>
                <a:latin typeface="Arial" panose="020B0604020202020204" pitchFamily="34" charset="0"/>
                <a:cs typeface="Arial" panose="020B0604020202020204" pitchFamily="34" charset="0"/>
              </a:rPr>
              <a:t> </a:t>
            </a:r>
            <a:r>
              <a:rPr lang="en-US" altLang="ko-KR" dirty="0" smtClean="0">
                <a:solidFill>
                  <a:schemeClr val="bg1"/>
                </a:solidFill>
                <a:latin typeface="Arial" panose="020B0604020202020204" pitchFamily="34" charset="0"/>
                <a:cs typeface="Arial" panose="020B0604020202020204" pitchFamily="34" charset="0"/>
              </a:rPr>
              <a:t>frequency of </a:t>
            </a:r>
            <a:r>
              <a:rPr lang="en-US" altLang="ko-KR" dirty="0">
                <a:solidFill>
                  <a:schemeClr val="bg1"/>
                </a:solidFill>
                <a:latin typeface="Arial" panose="020B0604020202020204" pitchFamily="34" charset="0"/>
                <a:cs typeface="Arial" panose="020B0604020202020204" pitchFamily="34" charset="0"/>
              </a:rPr>
              <a:t>IPC</a:t>
            </a:r>
            <a:endParaRPr lang="ko-KR" altLang="ko-KR" dirty="0">
              <a:solidFill>
                <a:schemeClr val="bg1"/>
              </a:solidFill>
              <a:latin typeface="Arial" panose="020B0604020202020204" pitchFamily="34" charset="0"/>
              <a:cs typeface="Arial" panose="020B0604020202020204" pitchFamily="34" charset="0"/>
            </a:endParaRPr>
          </a:p>
        </p:txBody>
      </p:sp>
      <p:graphicFrame>
        <p:nvGraphicFramePr>
          <p:cNvPr id="4" name="표 3"/>
          <p:cNvGraphicFramePr>
            <a:graphicFrameLocks noGrp="1"/>
          </p:cNvGraphicFramePr>
          <p:nvPr>
            <p:extLst>
              <p:ext uri="{D42A27DB-BD31-4B8C-83A1-F6EECF244321}">
                <p14:modId xmlns="" xmlns:p14="http://schemas.microsoft.com/office/powerpoint/2010/main" val="2055677064"/>
              </p:ext>
            </p:extLst>
          </p:nvPr>
        </p:nvGraphicFramePr>
        <p:xfrm>
          <a:off x="126107" y="1196752"/>
          <a:ext cx="8784978" cy="4880755"/>
        </p:xfrm>
        <a:graphic>
          <a:graphicData uri="http://schemas.openxmlformats.org/drawingml/2006/table">
            <a:tbl>
              <a:tblPr>
                <a:tableStyleId>{5C22544A-7EE6-4342-B048-85BDC9FD1C3A}</a:tableStyleId>
              </a:tblPr>
              <a:tblGrid>
                <a:gridCol w="2900970"/>
                <a:gridCol w="419942"/>
                <a:gridCol w="419942"/>
                <a:gridCol w="420906"/>
                <a:gridCol w="419942"/>
                <a:gridCol w="419942"/>
                <a:gridCol w="420906"/>
                <a:gridCol w="419942"/>
                <a:gridCol w="419942"/>
                <a:gridCol w="420906"/>
                <a:gridCol w="419942"/>
                <a:gridCol w="419942"/>
                <a:gridCol w="420906"/>
                <a:gridCol w="419942"/>
                <a:gridCol w="420906"/>
              </a:tblGrid>
              <a:tr h="171992">
                <a:tc>
                  <a:txBody>
                    <a:bodyPr/>
                    <a:lstStyle/>
                    <a:p>
                      <a:pPr algn="l" latinLnBrk="1">
                        <a:lnSpc>
                          <a:spcPct val="150000"/>
                        </a:lnSpc>
                        <a:spcAft>
                          <a:spcPts val="0"/>
                        </a:spcAft>
                      </a:pPr>
                      <a:r>
                        <a:rPr lang="en-US" sz="900" kern="100" dirty="0">
                          <a:effectLst/>
                        </a:rPr>
                        <a:t> </a:t>
                      </a:r>
                      <a:endParaRPr lang="ko-KR" sz="900" kern="100" dirty="0">
                        <a:solidFill>
                          <a:srgbClr val="000000"/>
                        </a:solidFill>
                        <a:effectLst/>
                        <a:latin typeface="맑은 고딕"/>
                        <a:ea typeface="맑은 고딕"/>
                        <a:cs typeface="Arial"/>
                      </a:endParaRPr>
                    </a:p>
                  </a:txBody>
                  <a:tcPr marL="17780" marR="28575" marT="3810" marB="3810" anchor="ctr"/>
                </a:tc>
                <a:tc>
                  <a:txBody>
                    <a:bodyPr/>
                    <a:lstStyle/>
                    <a:p>
                      <a:pPr algn="ctr">
                        <a:lnSpc>
                          <a:spcPct val="150000"/>
                        </a:lnSpc>
                        <a:spcAft>
                          <a:spcPts val="0"/>
                        </a:spcAft>
                      </a:pPr>
                      <a:r>
                        <a:rPr lang="en-US" sz="900" kern="100" spc="-40">
                          <a:effectLst/>
                        </a:rPr>
                        <a:t>2000</a:t>
                      </a:r>
                      <a:endParaRPr lang="ko-KR" sz="900" kern="100" spc="-40">
                        <a:solidFill>
                          <a:srgbClr val="000000"/>
                        </a:solidFill>
                        <a:effectLst/>
                        <a:latin typeface="굴림"/>
                        <a:ea typeface="맑은 고딕"/>
                        <a:cs typeface="굴림"/>
                      </a:endParaRPr>
                    </a:p>
                  </a:txBody>
                  <a:tcPr marL="17780" marR="28575" marT="3810" marB="3810" anchor="ctr"/>
                </a:tc>
                <a:tc>
                  <a:txBody>
                    <a:bodyPr/>
                    <a:lstStyle/>
                    <a:p>
                      <a:pPr algn="ctr">
                        <a:lnSpc>
                          <a:spcPct val="150000"/>
                        </a:lnSpc>
                        <a:spcAft>
                          <a:spcPts val="0"/>
                        </a:spcAft>
                      </a:pPr>
                      <a:r>
                        <a:rPr lang="en-US" sz="900" kern="100" spc="-40">
                          <a:effectLst/>
                        </a:rPr>
                        <a:t>2001</a:t>
                      </a:r>
                      <a:endParaRPr lang="ko-KR" sz="900" kern="100" spc="-40">
                        <a:solidFill>
                          <a:srgbClr val="000000"/>
                        </a:solidFill>
                        <a:effectLst/>
                        <a:latin typeface="굴림"/>
                        <a:ea typeface="맑은 고딕"/>
                        <a:cs typeface="굴림"/>
                      </a:endParaRPr>
                    </a:p>
                  </a:txBody>
                  <a:tcPr marL="17780" marR="28575" marT="3810" marB="3810" anchor="ctr"/>
                </a:tc>
                <a:tc>
                  <a:txBody>
                    <a:bodyPr/>
                    <a:lstStyle/>
                    <a:p>
                      <a:pPr algn="ctr">
                        <a:lnSpc>
                          <a:spcPct val="150000"/>
                        </a:lnSpc>
                        <a:spcAft>
                          <a:spcPts val="0"/>
                        </a:spcAft>
                      </a:pPr>
                      <a:r>
                        <a:rPr lang="en-US" sz="900" kern="100" spc="-40">
                          <a:effectLst/>
                        </a:rPr>
                        <a:t>2002</a:t>
                      </a:r>
                      <a:endParaRPr lang="ko-KR" sz="900" kern="100" spc="-40">
                        <a:solidFill>
                          <a:srgbClr val="000000"/>
                        </a:solidFill>
                        <a:effectLst/>
                        <a:latin typeface="굴림"/>
                        <a:ea typeface="맑은 고딕"/>
                        <a:cs typeface="굴림"/>
                      </a:endParaRPr>
                    </a:p>
                  </a:txBody>
                  <a:tcPr marL="17780" marR="28575" marT="3810" marB="3810" anchor="ctr"/>
                </a:tc>
                <a:tc>
                  <a:txBody>
                    <a:bodyPr/>
                    <a:lstStyle/>
                    <a:p>
                      <a:pPr algn="ctr">
                        <a:lnSpc>
                          <a:spcPct val="150000"/>
                        </a:lnSpc>
                        <a:spcAft>
                          <a:spcPts val="0"/>
                        </a:spcAft>
                      </a:pPr>
                      <a:r>
                        <a:rPr lang="en-US" sz="900" kern="100" spc="-40">
                          <a:effectLst/>
                        </a:rPr>
                        <a:t>2003</a:t>
                      </a:r>
                      <a:endParaRPr lang="ko-KR" sz="900" kern="100" spc="-40">
                        <a:solidFill>
                          <a:srgbClr val="000000"/>
                        </a:solidFill>
                        <a:effectLst/>
                        <a:latin typeface="굴림"/>
                        <a:ea typeface="맑은 고딕"/>
                        <a:cs typeface="굴림"/>
                      </a:endParaRPr>
                    </a:p>
                  </a:txBody>
                  <a:tcPr marL="17780" marR="28575" marT="3810" marB="3810" anchor="ctr"/>
                </a:tc>
                <a:tc>
                  <a:txBody>
                    <a:bodyPr/>
                    <a:lstStyle/>
                    <a:p>
                      <a:pPr algn="ctr">
                        <a:lnSpc>
                          <a:spcPct val="150000"/>
                        </a:lnSpc>
                        <a:spcAft>
                          <a:spcPts val="0"/>
                        </a:spcAft>
                      </a:pPr>
                      <a:r>
                        <a:rPr lang="en-US" sz="900" kern="100" spc="-40">
                          <a:effectLst/>
                        </a:rPr>
                        <a:t>2004</a:t>
                      </a:r>
                      <a:endParaRPr lang="ko-KR" sz="900" kern="100" spc="-40">
                        <a:solidFill>
                          <a:srgbClr val="000000"/>
                        </a:solidFill>
                        <a:effectLst/>
                        <a:latin typeface="굴림"/>
                        <a:ea typeface="맑은 고딕"/>
                        <a:cs typeface="굴림"/>
                      </a:endParaRPr>
                    </a:p>
                  </a:txBody>
                  <a:tcPr marL="17780" marR="28575" marT="3810" marB="3810" anchor="ctr"/>
                </a:tc>
                <a:tc>
                  <a:txBody>
                    <a:bodyPr/>
                    <a:lstStyle/>
                    <a:p>
                      <a:pPr algn="ctr">
                        <a:lnSpc>
                          <a:spcPct val="150000"/>
                        </a:lnSpc>
                        <a:spcAft>
                          <a:spcPts val="0"/>
                        </a:spcAft>
                      </a:pPr>
                      <a:r>
                        <a:rPr lang="en-US" sz="900" kern="100" spc="-40" dirty="0">
                          <a:solidFill>
                            <a:srgbClr val="C00000"/>
                          </a:solidFill>
                          <a:effectLst/>
                        </a:rPr>
                        <a:t>2005</a:t>
                      </a:r>
                      <a:endParaRPr lang="ko-KR" sz="900" kern="100" spc="-40" dirty="0">
                        <a:solidFill>
                          <a:srgbClr val="C00000"/>
                        </a:solidFill>
                        <a:effectLst/>
                        <a:latin typeface="굴림"/>
                        <a:ea typeface="맑은 고딕"/>
                        <a:cs typeface="굴림"/>
                      </a:endParaRPr>
                    </a:p>
                  </a:txBody>
                  <a:tcPr marL="17780" marR="28575" marT="3810" marB="3810" anchor="ctr"/>
                </a:tc>
                <a:tc>
                  <a:txBody>
                    <a:bodyPr/>
                    <a:lstStyle/>
                    <a:p>
                      <a:pPr algn="ctr">
                        <a:lnSpc>
                          <a:spcPct val="150000"/>
                        </a:lnSpc>
                        <a:spcAft>
                          <a:spcPts val="0"/>
                        </a:spcAft>
                      </a:pPr>
                      <a:r>
                        <a:rPr lang="en-US" sz="900" kern="100" spc="-40">
                          <a:solidFill>
                            <a:srgbClr val="C00000"/>
                          </a:solidFill>
                          <a:effectLst/>
                        </a:rPr>
                        <a:t>2006</a:t>
                      </a:r>
                      <a:endParaRPr lang="ko-KR" sz="900" kern="100" spc="-40">
                        <a:solidFill>
                          <a:srgbClr val="C00000"/>
                        </a:solidFill>
                        <a:effectLst/>
                        <a:latin typeface="굴림"/>
                        <a:ea typeface="맑은 고딕"/>
                        <a:cs typeface="굴림"/>
                      </a:endParaRPr>
                    </a:p>
                  </a:txBody>
                  <a:tcPr marL="17780" marR="28575" marT="3810" marB="3810" anchor="ctr"/>
                </a:tc>
                <a:tc>
                  <a:txBody>
                    <a:bodyPr/>
                    <a:lstStyle/>
                    <a:p>
                      <a:pPr algn="ctr">
                        <a:lnSpc>
                          <a:spcPct val="150000"/>
                        </a:lnSpc>
                        <a:spcAft>
                          <a:spcPts val="0"/>
                        </a:spcAft>
                      </a:pPr>
                      <a:r>
                        <a:rPr lang="en-US" sz="900" kern="100" spc="-40">
                          <a:solidFill>
                            <a:srgbClr val="C00000"/>
                          </a:solidFill>
                          <a:effectLst/>
                        </a:rPr>
                        <a:t>2007</a:t>
                      </a:r>
                      <a:endParaRPr lang="ko-KR" sz="900" kern="100" spc="-40">
                        <a:solidFill>
                          <a:srgbClr val="C00000"/>
                        </a:solidFill>
                        <a:effectLst/>
                        <a:latin typeface="굴림"/>
                        <a:ea typeface="맑은 고딕"/>
                        <a:cs typeface="굴림"/>
                      </a:endParaRPr>
                    </a:p>
                  </a:txBody>
                  <a:tcPr marL="17780" marR="28575" marT="3810" marB="3810" anchor="ctr"/>
                </a:tc>
                <a:tc>
                  <a:txBody>
                    <a:bodyPr/>
                    <a:lstStyle/>
                    <a:p>
                      <a:pPr algn="ctr">
                        <a:lnSpc>
                          <a:spcPct val="150000"/>
                        </a:lnSpc>
                        <a:spcAft>
                          <a:spcPts val="0"/>
                        </a:spcAft>
                      </a:pPr>
                      <a:r>
                        <a:rPr lang="en-US" sz="900" kern="100" spc="-40">
                          <a:solidFill>
                            <a:srgbClr val="C00000"/>
                          </a:solidFill>
                          <a:effectLst/>
                        </a:rPr>
                        <a:t>2008</a:t>
                      </a:r>
                      <a:endParaRPr lang="ko-KR" sz="900" kern="100" spc="-40">
                        <a:solidFill>
                          <a:srgbClr val="C00000"/>
                        </a:solidFill>
                        <a:effectLst/>
                        <a:latin typeface="굴림"/>
                        <a:ea typeface="맑은 고딕"/>
                        <a:cs typeface="굴림"/>
                      </a:endParaRPr>
                    </a:p>
                  </a:txBody>
                  <a:tcPr marL="17780" marR="28575" marT="3810" marB="3810" anchor="ctr"/>
                </a:tc>
                <a:tc>
                  <a:txBody>
                    <a:bodyPr/>
                    <a:lstStyle/>
                    <a:p>
                      <a:pPr algn="ctr">
                        <a:lnSpc>
                          <a:spcPct val="150000"/>
                        </a:lnSpc>
                        <a:spcAft>
                          <a:spcPts val="0"/>
                        </a:spcAft>
                      </a:pPr>
                      <a:r>
                        <a:rPr lang="en-US" sz="900" kern="100" spc="-40">
                          <a:solidFill>
                            <a:srgbClr val="C00000"/>
                          </a:solidFill>
                          <a:effectLst/>
                        </a:rPr>
                        <a:t>2009</a:t>
                      </a:r>
                      <a:endParaRPr lang="ko-KR" sz="900" kern="100" spc="-40">
                        <a:solidFill>
                          <a:srgbClr val="C00000"/>
                        </a:solidFill>
                        <a:effectLst/>
                        <a:latin typeface="굴림"/>
                        <a:ea typeface="맑은 고딕"/>
                        <a:cs typeface="굴림"/>
                      </a:endParaRPr>
                    </a:p>
                  </a:txBody>
                  <a:tcPr marL="17780" marR="28575" marT="3810" marB="3810" anchor="ctr"/>
                </a:tc>
                <a:tc>
                  <a:txBody>
                    <a:bodyPr/>
                    <a:lstStyle/>
                    <a:p>
                      <a:pPr algn="ctr">
                        <a:lnSpc>
                          <a:spcPct val="150000"/>
                        </a:lnSpc>
                        <a:spcAft>
                          <a:spcPts val="0"/>
                        </a:spcAft>
                      </a:pPr>
                      <a:r>
                        <a:rPr lang="en-US" sz="900" kern="100" spc="-40">
                          <a:solidFill>
                            <a:srgbClr val="C00000"/>
                          </a:solidFill>
                          <a:effectLst/>
                        </a:rPr>
                        <a:t>2010</a:t>
                      </a:r>
                      <a:endParaRPr lang="ko-KR" sz="900" kern="100" spc="-40">
                        <a:solidFill>
                          <a:srgbClr val="C00000"/>
                        </a:solidFill>
                        <a:effectLst/>
                        <a:latin typeface="굴림"/>
                        <a:ea typeface="맑은 고딕"/>
                        <a:cs typeface="굴림"/>
                      </a:endParaRPr>
                    </a:p>
                  </a:txBody>
                  <a:tcPr marL="17780" marR="28575" marT="3810" marB="3810" anchor="ctr"/>
                </a:tc>
                <a:tc>
                  <a:txBody>
                    <a:bodyPr/>
                    <a:lstStyle/>
                    <a:p>
                      <a:pPr algn="ctr">
                        <a:lnSpc>
                          <a:spcPct val="150000"/>
                        </a:lnSpc>
                        <a:spcAft>
                          <a:spcPts val="0"/>
                        </a:spcAft>
                      </a:pPr>
                      <a:r>
                        <a:rPr lang="en-US" sz="900" kern="100" spc="-40">
                          <a:effectLst/>
                        </a:rPr>
                        <a:t>2011</a:t>
                      </a:r>
                      <a:endParaRPr lang="ko-KR" sz="900" kern="100" spc="-40">
                        <a:solidFill>
                          <a:srgbClr val="000000"/>
                        </a:solidFill>
                        <a:effectLst/>
                        <a:latin typeface="굴림"/>
                        <a:ea typeface="맑은 고딕"/>
                        <a:cs typeface="굴림"/>
                      </a:endParaRPr>
                    </a:p>
                  </a:txBody>
                  <a:tcPr marL="17780" marR="28575" marT="3810" marB="3810" anchor="ctr"/>
                </a:tc>
                <a:tc>
                  <a:txBody>
                    <a:bodyPr/>
                    <a:lstStyle/>
                    <a:p>
                      <a:pPr algn="ctr">
                        <a:lnSpc>
                          <a:spcPct val="150000"/>
                        </a:lnSpc>
                        <a:spcAft>
                          <a:spcPts val="0"/>
                        </a:spcAft>
                      </a:pPr>
                      <a:r>
                        <a:rPr lang="en-US" sz="900" kern="100" spc="-40">
                          <a:effectLst/>
                        </a:rPr>
                        <a:t>2012</a:t>
                      </a:r>
                      <a:endParaRPr lang="ko-KR" sz="900" kern="100" spc="-40">
                        <a:solidFill>
                          <a:srgbClr val="000000"/>
                        </a:solidFill>
                        <a:effectLst/>
                        <a:latin typeface="굴림"/>
                        <a:ea typeface="맑은 고딕"/>
                        <a:cs typeface="굴림"/>
                      </a:endParaRPr>
                    </a:p>
                  </a:txBody>
                  <a:tcPr marL="17780" marR="28575" marT="3810" marB="3810" anchor="ctr"/>
                </a:tc>
                <a:tc>
                  <a:txBody>
                    <a:bodyPr/>
                    <a:lstStyle/>
                    <a:p>
                      <a:pPr algn="ctr">
                        <a:lnSpc>
                          <a:spcPct val="150000"/>
                        </a:lnSpc>
                        <a:spcAft>
                          <a:spcPts val="0"/>
                        </a:spcAft>
                      </a:pPr>
                      <a:r>
                        <a:rPr lang="en-US" sz="900" kern="100" spc="-40">
                          <a:effectLst/>
                        </a:rPr>
                        <a:t>2013</a:t>
                      </a:r>
                      <a:endParaRPr lang="ko-KR" sz="900" kern="100" spc="-40">
                        <a:solidFill>
                          <a:srgbClr val="000000"/>
                        </a:solidFill>
                        <a:effectLst/>
                        <a:latin typeface="굴림"/>
                        <a:ea typeface="맑은 고딕"/>
                        <a:cs typeface="굴림"/>
                      </a:endParaRPr>
                    </a:p>
                  </a:txBody>
                  <a:tcPr marL="17780" marR="28575" marT="3810" marB="3810" anchor="ctr"/>
                </a:tc>
              </a:tr>
              <a:tr h="226264">
                <a:tc>
                  <a:txBody>
                    <a:bodyPr/>
                    <a:lstStyle/>
                    <a:p>
                      <a:pPr marL="88900" indent="-88900" algn="just" fontAlgn="t" latinLnBrk="0">
                        <a:lnSpc>
                          <a:spcPct val="150000"/>
                        </a:lnSpc>
                        <a:spcAft>
                          <a:spcPts val="0"/>
                        </a:spcAft>
                      </a:pPr>
                      <a:r>
                        <a:rPr lang="en-US" sz="900" kern="100" dirty="0">
                          <a:effectLst/>
                        </a:rPr>
                        <a:t>(A-1) Security weakness analysis</a:t>
                      </a:r>
                      <a:endParaRPr lang="ko-KR" sz="900" kern="100" dirty="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50000"/>
                        </a:lnSpc>
                        <a:spcAft>
                          <a:spcPts val="0"/>
                        </a:spcAft>
                      </a:pPr>
                      <a:r>
                        <a:rPr lang="en-US" sz="900" kern="100" dirty="0">
                          <a:effectLst/>
                        </a:rPr>
                        <a:t>162</a:t>
                      </a:r>
                      <a:endParaRPr lang="ko-KR" sz="900" kern="100" dirty="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dirty="0">
                          <a:effectLst/>
                        </a:rPr>
                        <a:t>110</a:t>
                      </a:r>
                      <a:endParaRPr lang="ko-KR" sz="900" kern="100" dirty="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117</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170</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245</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180</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423</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637</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848</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780</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725</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928</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364</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100</a:t>
                      </a:r>
                      <a:endParaRPr lang="ko-KR" sz="900" kern="100">
                        <a:solidFill>
                          <a:srgbClr val="000000"/>
                        </a:solidFill>
                        <a:effectLst/>
                        <a:latin typeface="굴림"/>
                        <a:ea typeface="맑은 고딕"/>
                        <a:cs typeface="굴림"/>
                      </a:endParaRPr>
                    </a:p>
                  </a:txBody>
                  <a:tcPr marL="17780" marR="28575" marT="3810" marB="3810" anchor="ctr"/>
                </a:tc>
              </a:tr>
              <a:tr h="234991">
                <a:tc>
                  <a:txBody>
                    <a:bodyPr/>
                    <a:lstStyle/>
                    <a:p>
                      <a:pPr marL="88900" indent="-88900" algn="just" fontAlgn="t" latinLnBrk="0">
                        <a:lnSpc>
                          <a:spcPct val="150000"/>
                        </a:lnSpc>
                        <a:spcAft>
                          <a:spcPts val="0"/>
                        </a:spcAft>
                      </a:pPr>
                      <a:r>
                        <a:rPr lang="en-US" sz="900" kern="100">
                          <a:effectLst/>
                        </a:rPr>
                        <a:t>(A-3) Pilot hacking, simulated infiltration</a:t>
                      </a:r>
                      <a:endParaRPr lang="ko-KR" sz="9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50000"/>
                        </a:lnSpc>
                        <a:spcAft>
                          <a:spcPts val="0"/>
                        </a:spcAft>
                      </a:pPr>
                      <a:r>
                        <a:rPr lang="en-US" sz="900" kern="100">
                          <a:effectLst/>
                        </a:rPr>
                        <a:t>162</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110</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117</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170</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245</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dirty="0">
                          <a:solidFill>
                            <a:srgbClr val="C00000"/>
                          </a:solidFill>
                          <a:effectLst/>
                        </a:rPr>
                        <a:t>180</a:t>
                      </a:r>
                      <a:endParaRPr lang="ko-KR" sz="9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423</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637</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848</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780</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725</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928</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364</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100</a:t>
                      </a:r>
                      <a:endParaRPr lang="ko-KR" sz="900" kern="100">
                        <a:solidFill>
                          <a:srgbClr val="000000"/>
                        </a:solidFill>
                        <a:effectLst/>
                        <a:latin typeface="굴림"/>
                        <a:ea typeface="맑은 고딕"/>
                        <a:cs typeface="굴림"/>
                      </a:endParaRPr>
                    </a:p>
                  </a:txBody>
                  <a:tcPr marL="17780" marR="28575" marT="3810" marB="3810" anchor="ctr"/>
                </a:tc>
              </a:tr>
              <a:tr h="186452">
                <a:tc>
                  <a:txBody>
                    <a:bodyPr/>
                    <a:lstStyle/>
                    <a:p>
                      <a:pPr marL="88900" indent="-88900" algn="just" fontAlgn="t" latinLnBrk="0">
                        <a:lnSpc>
                          <a:spcPct val="150000"/>
                        </a:lnSpc>
                        <a:spcAft>
                          <a:spcPts val="0"/>
                        </a:spcAft>
                      </a:pPr>
                      <a:r>
                        <a:rPr lang="en-US" sz="900" kern="100">
                          <a:effectLst/>
                        </a:rPr>
                        <a:t>(B-1) ISMS (Information Security Management System)</a:t>
                      </a:r>
                      <a:endParaRPr lang="ko-KR" sz="9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50000"/>
                        </a:lnSpc>
                        <a:spcAft>
                          <a:spcPts val="0"/>
                        </a:spcAft>
                      </a:pPr>
                      <a:r>
                        <a:rPr lang="en-US" sz="900" kern="100">
                          <a:effectLst/>
                        </a:rPr>
                        <a:t>1795</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2006</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2585</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3342</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4081</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4823</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4811</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4941</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3652</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4198</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4241</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3775</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1489</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330</a:t>
                      </a:r>
                      <a:endParaRPr lang="ko-KR" sz="900" kern="100">
                        <a:solidFill>
                          <a:srgbClr val="000000"/>
                        </a:solidFill>
                        <a:effectLst/>
                        <a:latin typeface="굴림"/>
                        <a:ea typeface="맑은 고딕"/>
                        <a:cs typeface="굴림"/>
                      </a:endParaRPr>
                    </a:p>
                  </a:txBody>
                  <a:tcPr marL="17780" marR="28575" marT="3810" marB="3810" anchor="ctr"/>
                </a:tc>
              </a:tr>
              <a:tr h="244636">
                <a:tc>
                  <a:txBody>
                    <a:bodyPr/>
                    <a:lstStyle/>
                    <a:p>
                      <a:pPr marL="88900" indent="-88900" algn="just" fontAlgn="t" latinLnBrk="0">
                        <a:lnSpc>
                          <a:spcPct val="150000"/>
                        </a:lnSpc>
                        <a:spcAft>
                          <a:spcPts val="0"/>
                        </a:spcAft>
                      </a:pPr>
                      <a:r>
                        <a:rPr lang="en-US" sz="900" kern="100">
                          <a:effectLst/>
                        </a:rPr>
                        <a:t>(B-2) Security policy</a:t>
                      </a:r>
                      <a:endParaRPr lang="ko-KR" sz="9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50000"/>
                        </a:lnSpc>
                        <a:spcAft>
                          <a:spcPts val="0"/>
                        </a:spcAft>
                      </a:pPr>
                      <a:r>
                        <a:rPr lang="en-US" sz="900" kern="100">
                          <a:effectLst/>
                        </a:rPr>
                        <a:t>262</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309</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449</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484</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735</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dirty="0">
                          <a:solidFill>
                            <a:srgbClr val="C00000"/>
                          </a:solidFill>
                          <a:effectLst/>
                        </a:rPr>
                        <a:t>1152</a:t>
                      </a:r>
                      <a:endParaRPr lang="ko-KR" sz="9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dirty="0">
                          <a:solidFill>
                            <a:srgbClr val="C00000"/>
                          </a:solidFill>
                          <a:effectLst/>
                        </a:rPr>
                        <a:t>1556</a:t>
                      </a:r>
                      <a:endParaRPr lang="ko-KR" sz="9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1488</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1086</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1376</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1528</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1796</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531</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118</a:t>
                      </a:r>
                      <a:endParaRPr lang="ko-KR" sz="900" kern="100">
                        <a:solidFill>
                          <a:srgbClr val="000000"/>
                        </a:solidFill>
                        <a:effectLst/>
                        <a:latin typeface="굴림"/>
                        <a:ea typeface="맑은 고딕"/>
                        <a:cs typeface="굴림"/>
                      </a:endParaRPr>
                    </a:p>
                  </a:txBody>
                  <a:tcPr marL="17780" marR="28575" marT="3810" marB="3810" anchor="ctr"/>
                </a:tc>
              </a:tr>
              <a:tr h="226264">
                <a:tc>
                  <a:txBody>
                    <a:bodyPr/>
                    <a:lstStyle/>
                    <a:p>
                      <a:pPr marL="88900" indent="-88900" algn="just" fontAlgn="t" latinLnBrk="0">
                        <a:lnSpc>
                          <a:spcPct val="150000"/>
                        </a:lnSpc>
                        <a:spcAft>
                          <a:spcPts val="0"/>
                        </a:spcAft>
                      </a:pPr>
                      <a:r>
                        <a:rPr lang="en-US" sz="900" kern="100">
                          <a:effectLst/>
                        </a:rPr>
                        <a:t>(B-6) PC security</a:t>
                      </a:r>
                      <a:endParaRPr lang="ko-KR" sz="9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50000"/>
                        </a:lnSpc>
                        <a:spcAft>
                          <a:spcPts val="0"/>
                        </a:spcAft>
                      </a:pPr>
                      <a:r>
                        <a:rPr lang="en-US" sz="900" kern="100">
                          <a:effectLst/>
                        </a:rPr>
                        <a:t>162</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110</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117</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170</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245</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180</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423</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637</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848</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780</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725</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928</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364</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100</a:t>
                      </a:r>
                      <a:endParaRPr lang="ko-KR" sz="900" kern="100">
                        <a:solidFill>
                          <a:srgbClr val="000000"/>
                        </a:solidFill>
                        <a:effectLst/>
                        <a:latin typeface="굴림"/>
                        <a:ea typeface="맑은 고딕"/>
                        <a:cs typeface="굴림"/>
                      </a:endParaRPr>
                    </a:p>
                  </a:txBody>
                  <a:tcPr marL="17780" marR="28575" marT="3810" marB="3810" anchor="ctr"/>
                </a:tc>
              </a:tr>
              <a:tr h="177900">
                <a:tc>
                  <a:txBody>
                    <a:bodyPr/>
                    <a:lstStyle/>
                    <a:p>
                      <a:pPr marL="88900" indent="-88900" algn="just" fontAlgn="t" latinLnBrk="0">
                        <a:lnSpc>
                          <a:spcPct val="150000"/>
                        </a:lnSpc>
                        <a:spcAft>
                          <a:spcPts val="0"/>
                        </a:spcAft>
                      </a:pPr>
                      <a:r>
                        <a:rPr lang="en-US" sz="900" kern="100">
                          <a:effectLst/>
                        </a:rPr>
                        <a:t>(B-7) Data security</a:t>
                      </a:r>
                      <a:endParaRPr lang="ko-KR" sz="9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50000"/>
                        </a:lnSpc>
                        <a:spcAft>
                          <a:spcPts val="0"/>
                        </a:spcAft>
                      </a:pPr>
                      <a:r>
                        <a:rPr lang="en-US" sz="900" kern="100">
                          <a:effectLst/>
                        </a:rPr>
                        <a:t>1750</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1137</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982</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1139</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1668</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1852</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dirty="0">
                          <a:solidFill>
                            <a:srgbClr val="C00000"/>
                          </a:solidFill>
                          <a:effectLst/>
                        </a:rPr>
                        <a:t>2457</a:t>
                      </a:r>
                      <a:endParaRPr lang="ko-KR" sz="9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dirty="0">
                          <a:solidFill>
                            <a:srgbClr val="C00000"/>
                          </a:solidFill>
                          <a:effectLst/>
                        </a:rPr>
                        <a:t>2904</a:t>
                      </a:r>
                      <a:endParaRPr lang="ko-KR" sz="9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2722</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2885</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2890</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3175</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1426</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329</a:t>
                      </a:r>
                      <a:endParaRPr lang="ko-KR" sz="900" kern="100">
                        <a:solidFill>
                          <a:srgbClr val="000000"/>
                        </a:solidFill>
                        <a:effectLst/>
                        <a:latin typeface="굴림"/>
                        <a:ea typeface="맑은 고딕"/>
                        <a:cs typeface="굴림"/>
                      </a:endParaRPr>
                    </a:p>
                  </a:txBody>
                  <a:tcPr marL="17780" marR="28575" marT="3810" marB="3810" anchor="ctr"/>
                </a:tc>
              </a:tr>
              <a:tr h="121404">
                <a:tc>
                  <a:txBody>
                    <a:bodyPr/>
                    <a:lstStyle/>
                    <a:p>
                      <a:pPr marL="88900" indent="-88900" algn="just" fontAlgn="t" latinLnBrk="0">
                        <a:lnSpc>
                          <a:spcPct val="150000"/>
                        </a:lnSpc>
                        <a:spcAft>
                          <a:spcPts val="0"/>
                        </a:spcAft>
                      </a:pPr>
                      <a:r>
                        <a:rPr lang="en-US" sz="900" kern="100" dirty="0">
                          <a:effectLst/>
                        </a:rPr>
                        <a:t>(B-8) Network security</a:t>
                      </a:r>
                      <a:endParaRPr lang="ko-KR" sz="900" kern="100" dirty="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50000"/>
                        </a:lnSpc>
                        <a:spcAft>
                          <a:spcPts val="0"/>
                        </a:spcAft>
                      </a:pPr>
                      <a:r>
                        <a:rPr lang="en-US" sz="900" kern="100">
                          <a:effectLst/>
                        </a:rPr>
                        <a:t>4324</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4857</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5747</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8462</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11689</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13171</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10690</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10516</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dirty="0">
                          <a:solidFill>
                            <a:srgbClr val="C00000"/>
                          </a:solidFill>
                          <a:effectLst/>
                        </a:rPr>
                        <a:t>8770</a:t>
                      </a:r>
                      <a:endParaRPr lang="ko-KR" sz="9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9607</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8749</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8590</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3727</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dirty="0">
                          <a:effectLst/>
                        </a:rPr>
                        <a:t>710</a:t>
                      </a:r>
                      <a:endParaRPr lang="ko-KR" sz="900" kern="100" dirty="0">
                        <a:solidFill>
                          <a:srgbClr val="000000"/>
                        </a:solidFill>
                        <a:effectLst/>
                        <a:latin typeface="굴림"/>
                        <a:ea typeface="맑은 고딕"/>
                        <a:cs typeface="굴림"/>
                      </a:endParaRPr>
                    </a:p>
                  </a:txBody>
                  <a:tcPr marL="17780" marR="28575" marT="3810" marB="3810" anchor="ctr"/>
                </a:tc>
              </a:tr>
              <a:tr h="136916">
                <a:tc>
                  <a:txBody>
                    <a:bodyPr/>
                    <a:lstStyle/>
                    <a:p>
                      <a:pPr marL="88900" indent="-88900" algn="just" fontAlgn="t" latinLnBrk="0">
                        <a:lnSpc>
                          <a:spcPct val="150000"/>
                        </a:lnSpc>
                        <a:spcAft>
                          <a:spcPts val="0"/>
                        </a:spcAft>
                      </a:pPr>
                      <a:r>
                        <a:rPr lang="en-US" sz="900" kern="100" dirty="0">
                          <a:effectLst/>
                        </a:rPr>
                        <a:t>(C-1) Privacy protection law</a:t>
                      </a:r>
                      <a:endParaRPr lang="ko-KR" sz="900" kern="100" dirty="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50000"/>
                        </a:lnSpc>
                        <a:spcAft>
                          <a:spcPts val="0"/>
                        </a:spcAft>
                      </a:pPr>
                      <a:r>
                        <a:rPr lang="en-US" sz="900" kern="100">
                          <a:effectLst/>
                        </a:rPr>
                        <a:t>190</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244</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361</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385</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641</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1038</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1440</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1353</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1002</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1118</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1156</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1581</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415</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92</a:t>
                      </a:r>
                      <a:endParaRPr lang="ko-KR" sz="900" kern="100">
                        <a:solidFill>
                          <a:srgbClr val="000000"/>
                        </a:solidFill>
                        <a:effectLst/>
                        <a:latin typeface="굴림"/>
                        <a:ea typeface="맑은 고딕"/>
                        <a:cs typeface="굴림"/>
                      </a:endParaRPr>
                    </a:p>
                  </a:txBody>
                  <a:tcPr marL="17780" marR="28575" marT="3810" marB="3810" anchor="ctr"/>
                </a:tc>
              </a:tr>
              <a:tr h="226264">
                <a:tc>
                  <a:txBody>
                    <a:bodyPr/>
                    <a:lstStyle/>
                    <a:p>
                      <a:pPr marL="88900" indent="-88900" algn="just" fontAlgn="t" latinLnBrk="0">
                        <a:lnSpc>
                          <a:spcPct val="150000"/>
                        </a:lnSpc>
                        <a:spcAft>
                          <a:spcPts val="0"/>
                        </a:spcAft>
                      </a:pPr>
                      <a:r>
                        <a:rPr lang="en-US" sz="900" kern="100">
                          <a:effectLst/>
                        </a:rPr>
                        <a:t>(C-2) Privacy information encryption</a:t>
                      </a:r>
                      <a:endParaRPr lang="ko-KR" sz="9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50000"/>
                        </a:lnSpc>
                        <a:spcAft>
                          <a:spcPts val="0"/>
                        </a:spcAft>
                      </a:pPr>
                      <a:r>
                        <a:rPr lang="en-US" sz="900" kern="100">
                          <a:effectLst/>
                        </a:rPr>
                        <a:t>62</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51</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67</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146</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113</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276</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289</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dirty="0">
                          <a:solidFill>
                            <a:srgbClr val="C00000"/>
                          </a:solidFill>
                          <a:effectLst/>
                        </a:rPr>
                        <a:t>324</a:t>
                      </a:r>
                      <a:endParaRPr lang="ko-KR" sz="9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231</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dirty="0">
                          <a:solidFill>
                            <a:srgbClr val="C00000"/>
                          </a:solidFill>
                          <a:effectLst/>
                        </a:rPr>
                        <a:t>395</a:t>
                      </a:r>
                      <a:endParaRPr lang="ko-KR" sz="9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560</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904</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269</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64</a:t>
                      </a:r>
                      <a:endParaRPr lang="ko-KR" sz="900" kern="100">
                        <a:solidFill>
                          <a:srgbClr val="000000"/>
                        </a:solidFill>
                        <a:effectLst/>
                        <a:latin typeface="굴림"/>
                        <a:ea typeface="맑은 고딕"/>
                        <a:cs typeface="굴림"/>
                      </a:endParaRPr>
                    </a:p>
                  </a:txBody>
                  <a:tcPr marL="17780" marR="28575" marT="3810" marB="3810" anchor="ctr"/>
                </a:tc>
              </a:tr>
              <a:tr h="203536">
                <a:tc>
                  <a:txBody>
                    <a:bodyPr/>
                    <a:lstStyle/>
                    <a:p>
                      <a:pPr marL="88900" indent="-88900" algn="just" fontAlgn="t" latinLnBrk="0">
                        <a:lnSpc>
                          <a:spcPct val="150000"/>
                        </a:lnSpc>
                        <a:spcAft>
                          <a:spcPts val="0"/>
                        </a:spcAft>
                      </a:pPr>
                      <a:r>
                        <a:rPr lang="en-US" sz="900" kern="100">
                          <a:effectLst/>
                        </a:rPr>
                        <a:t>(F-1) Encryption algorism</a:t>
                      </a:r>
                      <a:endParaRPr lang="ko-KR" sz="9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50000"/>
                        </a:lnSpc>
                        <a:spcAft>
                          <a:spcPts val="0"/>
                        </a:spcAft>
                      </a:pPr>
                      <a:r>
                        <a:rPr lang="en-US" sz="900" kern="100">
                          <a:effectLst/>
                        </a:rPr>
                        <a:t>559</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460</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503</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572</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998</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1082</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1348</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dirty="0">
                          <a:solidFill>
                            <a:srgbClr val="C00000"/>
                          </a:solidFill>
                          <a:effectLst/>
                        </a:rPr>
                        <a:t>1850</a:t>
                      </a:r>
                      <a:endParaRPr lang="ko-KR" sz="9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1886</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dirty="0">
                          <a:solidFill>
                            <a:srgbClr val="C00000"/>
                          </a:solidFill>
                          <a:effectLst/>
                        </a:rPr>
                        <a:t>1881</a:t>
                      </a:r>
                      <a:endParaRPr lang="ko-KR" sz="9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1629</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2034</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845</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233</a:t>
                      </a:r>
                      <a:endParaRPr lang="ko-KR" sz="900" kern="100">
                        <a:solidFill>
                          <a:srgbClr val="000000"/>
                        </a:solidFill>
                        <a:effectLst/>
                        <a:latin typeface="굴림"/>
                        <a:ea typeface="맑은 고딕"/>
                        <a:cs typeface="굴림"/>
                      </a:endParaRPr>
                    </a:p>
                  </a:txBody>
                  <a:tcPr marL="17780" marR="28575" marT="3810" marB="3810" anchor="ctr"/>
                </a:tc>
              </a:tr>
              <a:tr h="229708">
                <a:tc>
                  <a:txBody>
                    <a:bodyPr/>
                    <a:lstStyle/>
                    <a:p>
                      <a:pPr marL="88900" indent="-88900" algn="just" fontAlgn="t" latinLnBrk="0">
                        <a:lnSpc>
                          <a:spcPct val="150000"/>
                        </a:lnSpc>
                        <a:spcAft>
                          <a:spcPts val="0"/>
                        </a:spcAft>
                      </a:pPr>
                      <a:r>
                        <a:rPr lang="en-US" sz="900" kern="100">
                          <a:effectLst/>
                        </a:rPr>
                        <a:t>(J-1) Security architecture </a:t>
                      </a:r>
                      <a:endParaRPr lang="ko-KR" sz="9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50000"/>
                        </a:lnSpc>
                        <a:spcAft>
                          <a:spcPts val="0"/>
                        </a:spcAft>
                      </a:pPr>
                      <a:r>
                        <a:rPr lang="en-US" sz="900" kern="100">
                          <a:effectLst/>
                        </a:rPr>
                        <a:t>522</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615</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853</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968</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1417</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1723</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1926</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2045</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dirty="0">
                          <a:solidFill>
                            <a:srgbClr val="C00000"/>
                          </a:solidFill>
                          <a:effectLst/>
                        </a:rPr>
                        <a:t>1445</a:t>
                      </a:r>
                      <a:endParaRPr lang="ko-KR" sz="9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1333</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1089</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967</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370</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87</a:t>
                      </a:r>
                      <a:endParaRPr lang="ko-KR" sz="900" kern="100">
                        <a:solidFill>
                          <a:srgbClr val="000000"/>
                        </a:solidFill>
                        <a:effectLst/>
                        <a:latin typeface="굴림"/>
                        <a:ea typeface="맑은 고딕"/>
                        <a:cs typeface="굴림"/>
                      </a:endParaRPr>
                    </a:p>
                  </a:txBody>
                  <a:tcPr marL="17780" marR="28575" marT="3810" marB="3810" anchor="ctr"/>
                </a:tc>
              </a:tr>
              <a:tr h="144016">
                <a:tc>
                  <a:txBody>
                    <a:bodyPr/>
                    <a:lstStyle/>
                    <a:p>
                      <a:pPr marL="88900" indent="-88900" algn="just" fontAlgn="t" latinLnBrk="0">
                        <a:lnSpc>
                          <a:spcPct val="150000"/>
                        </a:lnSpc>
                        <a:spcAft>
                          <a:spcPts val="0"/>
                        </a:spcAft>
                      </a:pPr>
                      <a:r>
                        <a:rPr lang="en-US" sz="900" kern="100">
                          <a:effectLst/>
                        </a:rPr>
                        <a:t>(K-1) Firewall configuration </a:t>
                      </a:r>
                      <a:endParaRPr lang="ko-KR" sz="9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50000"/>
                        </a:lnSpc>
                        <a:spcAft>
                          <a:spcPts val="0"/>
                        </a:spcAft>
                      </a:pPr>
                      <a:r>
                        <a:rPr lang="en-US" sz="900" kern="100">
                          <a:effectLst/>
                        </a:rPr>
                        <a:t>524</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619</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835</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978</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1277</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1474</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1349</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1768</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dirty="0">
                          <a:solidFill>
                            <a:srgbClr val="C00000"/>
                          </a:solidFill>
                          <a:effectLst/>
                        </a:rPr>
                        <a:t>1182</a:t>
                      </a:r>
                      <a:endParaRPr lang="ko-KR" sz="9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1284</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994</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749</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413</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83</a:t>
                      </a:r>
                      <a:endParaRPr lang="ko-KR" sz="900" kern="100">
                        <a:solidFill>
                          <a:srgbClr val="000000"/>
                        </a:solidFill>
                        <a:effectLst/>
                        <a:latin typeface="굴림"/>
                        <a:ea typeface="맑은 고딕"/>
                        <a:cs typeface="굴림"/>
                      </a:endParaRPr>
                    </a:p>
                  </a:txBody>
                  <a:tcPr marL="17780" marR="28575" marT="3810" marB="3810" anchor="ctr"/>
                </a:tc>
              </a:tr>
              <a:tr h="226264">
                <a:tc>
                  <a:txBody>
                    <a:bodyPr/>
                    <a:lstStyle/>
                    <a:p>
                      <a:pPr marL="88900" indent="-88900" algn="just" fontAlgn="t" latinLnBrk="0">
                        <a:lnSpc>
                          <a:spcPct val="150000"/>
                        </a:lnSpc>
                        <a:spcAft>
                          <a:spcPts val="0"/>
                        </a:spcAft>
                      </a:pPr>
                      <a:r>
                        <a:rPr lang="en-US" sz="900" kern="100">
                          <a:effectLst/>
                        </a:rPr>
                        <a:t>(K-6) DB security encryption</a:t>
                      </a:r>
                      <a:endParaRPr lang="ko-KR" sz="9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50000"/>
                        </a:lnSpc>
                        <a:spcAft>
                          <a:spcPts val="0"/>
                        </a:spcAft>
                      </a:pPr>
                      <a:r>
                        <a:rPr lang="en-US" sz="900" kern="100">
                          <a:effectLst/>
                        </a:rPr>
                        <a:t>62</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51</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67</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146</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113</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276</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289</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324</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dirty="0">
                          <a:solidFill>
                            <a:srgbClr val="C00000"/>
                          </a:solidFill>
                          <a:effectLst/>
                        </a:rPr>
                        <a:t>231</a:t>
                      </a:r>
                      <a:endParaRPr lang="ko-KR" sz="9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395</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560</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904</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269</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64</a:t>
                      </a:r>
                      <a:endParaRPr lang="ko-KR" sz="900" kern="100">
                        <a:solidFill>
                          <a:srgbClr val="000000"/>
                        </a:solidFill>
                        <a:effectLst/>
                        <a:latin typeface="굴림"/>
                        <a:ea typeface="맑은 고딕"/>
                        <a:cs typeface="굴림"/>
                      </a:endParaRPr>
                    </a:p>
                  </a:txBody>
                  <a:tcPr marL="17780" marR="28575" marT="3810" marB="3810" anchor="ctr"/>
                </a:tc>
              </a:tr>
              <a:tr h="208448">
                <a:tc>
                  <a:txBody>
                    <a:bodyPr/>
                    <a:lstStyle/>
                    <a:p>
                      <a:pPr marL="88900" indent="-88900" algn="just" fontAlgn="t" latinLnBrk="0">
                        <a:lnSpc>
                          <a:spcPct val="150000"/>
                        </a:lnSpc>
                        <a:spcAft>
                          <a:spcPts val="0"/>
                        </a:spcAft>
                      </a:pPr>
                      <a:r>
                        <a:rPr lang="en-US" sz="900" kern="100" dirty="0">
                          <a:effectLst/>
                        </a:rPr>
                        <a:t>(K-7) OTP</a:t>
                      </a:r>
                      <a:endParaRPr lang="ko-KR" sz="900" kern="100" dirty="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50000"/>
                        </a:lnSpc>
                        <a:spcAft>
                          <a:spcPts val="0"/>
                        </a:spcAft>
                      </a:pPr>
                      <a:r>
                        <a:rPr lang="en-US" sz="900" kern="100">
                          <a:effectLst/>
                        </a:rPr>
                        <a:t>128</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193</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294</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239</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528</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762</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1151</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1029</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dirty="0">
                          <a:solidFill>
                            <a:srgbClr val="C00000"/>
                          </a:solidFill>
                          <a:effectLst/>
                        </a:rPr>
                        <a:t>771</a:t>
                      </a:r>
                      <a:endParaRPr lang="ko-KR" sz="9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dirty="0">
                          <a:solidFill>
                            <a:srgbClr val="C00000"/>
                          </a:solidFill>
                          <a:effectLst/>
                        </a:rPr>
                        <a:t>723</a:t>
                      </a:r>
                      <a:endParaRPr lang="ko-KR" sz="9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596</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677</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146</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28</a:t>
                      </a:r>
                      <a:endParaRPr lang="ko-KR" sz="900" kern="100">
                        <a:solidFill>
                          <a:srgbClr val="000000"/>
                        </a:solidFill>
                        <a:effectLst/>
                        <a:latin typeface="굴림"/>
                        <a:ea typeface="맑은 고딕"/>
                        <a:cs typeface="굴림"/>
                      </a:endParaRPr>
                    </a:p>
                  </a:txBody>
                  <a:tcPr marL="17780" marR="28575" marT="3810" marB="3810" anchor="ctr"/>
                </a:tc>
              </a:tr>
              <a:tr h="193996">
                <a:tc>
                  <a:txBody>
                    <a:bodyPr/>
                    <a:lstStyle/>
                    <a:p>
                      <a:pPr marL="88900" indent="-88900" algn="just" fontAlgn="t" latinLnBrk="0">
                        <a:lnSpc>
                          <a:spcPct val="150000"/>
                        </a:lnSpc>
                        <a:spcAft>
                          <a:spcPts val="0"/>
                        </a:spcAft>
                      </a:pPr>
                      <a:r>
                        <a:rPr lang="en-US" sz="900" kern="100">
                          <a:effectLst/>
                        </a:rPr>
                        <a:t>(K-11) MDM</a:t>
                      </a:r>
                      <a:endParaRPr lang="ko-KR" sz="9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50000"/>
                        </a:lnSpc>
                        <a:spcAft>
                          <a:spcPts val="0"/>
                        </a:spcAft>
                      </a:pPr>
                      <a:r>
                        <a:rPr lang="en-US" sz="900" kern="100">
                          <a:effectLst/>
                        </a:rPr>
                        <a:t>1104</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1174</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1502</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2016</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2242</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2563</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2289</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2174</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1719</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dirty="0">
                          <a:solidFill>
                            <a:srgbClr val="C00000"/>
                          </a:solidFill>
                          <a:effectLst/>
                        </a:rPr>
                        <a:t>2148</a:t>
                      </a:r>
                      <a:endParaRPr lang="ko-KR" sz="9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2251</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1660</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659</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120</a:t>
                      </a:r>
                      <a:endParaRPr lang="ko-KR" sz="900" kern="100">
                        <a:solidFill>
                          <a:srgbClr val="000000"/>
                        </a:solidFill>
                        <a:effectLst/>
                        <a:latin typeface="굴림"/>
                        <a:ea typeface="맑은 고딕"/>
                        <a:cs typeface="굴림"/>
                      </a:endParaRPr>
                    </a:p>
                  </a:txBody>
                  <a:tcPr marL="17780" marR="28575" marT="3810" marB="3810" anchor="ctr"/>
                </a:tc>
              </a:tr>
              <a:tr h="196660">
                <a:tc>
                  <a:txBody>
                    <a:bodyPr/>
                    <a:lstStyle/>
                    <a:p>
                      <a:pPr marL="88900" indent="-88900" algn="just" fontAlgn="t" latinLnBrk="0">
                        <a:lnSpc>
                          <a:spcPct val="150000"/>
                        </a:lnSpc>
                        <a:spcAft>
                          <a:spcPts val="0"/>
                        </a:spcAft>
                      </a:pPr>
                      <a:r>
                        <a:rPr lang="en-US" sz="900" kern="100">
                          <a:effectLst/>
                        </a:rPr>
                        <a:t>(K-13) Certification service</a:t>
                      </a:r>
                      <a:endParaRPr lang="ko-KR" sz="9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50000"/>
                        </a:lnSpc>
                        <a:spcAft>
                          <a:spcPts val="0"/>
                        </a:spcAft>
                      </a:pPr>
                      <a:r>
                        <a:rPr lang="en-US" sz="900" kern="100">
                          <a:effectLst/>
                        </a:rPr>
                        <a:t>1257</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1384</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1813</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2272</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2799</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3370</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3473</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3240</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2522</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dirty="0">
                          <a:solidFill>
                            <a:srgbClr val="C00000"/>
                          </a:solidFill>
                          <a:effectLst/>
                        </a:rPr>
                        <a:t>2924</a:t>
                      </a:r>
                      <a:endParaRPr lang="ko-KR" sz="9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2892</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2374</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845</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155</a:t>
                      </a:r>
                      <a:endParaRPr lang="ko-KR" sz="900" kern="100">
                        <a:solidFill>
                          <a:srgbClr val="000000"/>
                        </a:solidFill>
                        <a:effectLst/>
                        <a:latin typeface="굴림"/>
                        <a:ea typeface="맑은 고딕"/>
                        <a:cs typeface="굴림"/>
                      </a:endParaRPr>
                    </a:p>
                  </a:txBody>
                  <a:tcPr marL="17780" marR="28575" marT="3810" marB="3810" anchor="ctr"/>
                </a:tc>
              </a:tr>
              <a:tr h="199324">
                <a:tc>
                  <a:txBody>
                    <a:bodyPr/>
                    <a:lstStyle/>
                    <a:p>
                      <a:pPr marL="88900" indent="-88900" algn="just" fontAlgn="t" latinLnBrk="0">
                        <a:lnSpc>
                          <a:spcPct val="150000"/>
                        </a:lnSpc>
                        <a:spcAft>
                          <a:spcPts val="0"/>
                        </a:spcAft>
                      </a:pPr>
                      <a:r>
                        <a:rPr lang="en-US" sz="900" kern="100">
                          <a:effectLst/>
                        </a:rPr>
                        <a:t>(M-1) Weakness analysis</a:t>
                      </a:r>
                      <a:endParaRPr lang="ko-KR" sz="9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50000"/>
                        </a:lnSpc>
                        <a:spcAft>
                          <a:spcPts val="0"/>
                        </a:spcAft>
                      </a:pPr>
                      <a:r>
                        <a:rPr lang="en-US" sz="900" kern="100">
                          <a:effectLst/>
                        </a:rPr>
                        <a:t>1032</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1109</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1414</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1917</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2148</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2449</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2173</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2039</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1635</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dirty="0">
                          <a:solidFill>
                            <a:srgbClr val="C00000"/>
                          </a:solidFill>
                          <a:effectLst/>
                        </a:rPr>
                        <a:t>1890</a:t>
                      </a:r>
                      <a:endParaRPr lang="ko-KR" sz="9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dirty="0">
                          <a:solidFill>
                            <a:srgbClr val="C00000"/>
                          </a:solidFill>
                          <a:effectLst/>
                        </a:rPr>
                        <a:t>1879</a:t>
                      </a:r>
                      <a:endParaRPr lang="ko-KR" sz="9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1445</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543</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94</a:t>
                      </a:r>
                      <a:endParaRPr lang="ko-KR" sz="900" kern="100">
                        <a:solidFill>
                          <a:srgbClr val="000000"/>
                        </a:solidFill>
                        <a:effectLst/>
                        <a:latin typeface="굴림"/>
                        <a:ea typeface="맑은 고딕"/>
                        <a:cs typeface="굴림"/>
                      </a:endParaRPr>
                    </a:p>
                  </a:txBody>
                  <a:tcPr marL="17780" marR="28575" marT="3810" marB="3810" anchor="ctr"/>
                </a:tc>
              </a:tr>
              <a:tr h="226264">
                <a:tc>
                  <a:txBody>
                    <a:bodyPr/>
                    <a:lstStyle/>
                    <a:p>
                      <a:pPr marL="88900" indent="-88900" algn="just" fontAlgn="t" latinLnBrk="0">
                        <a:lnSpc>
                          <a:spcPct val="150000"/>
                        </a:lnSpc>
                        <a:spcAft>
                          <a:spcPts val="0"/>
                        </a:spcAft>
                      </a:pPr>
                      <a:r>
                        <a:rPr lang="en-US" sz="900" kern="100">
                          <a:effectLst/>
                        </a:rPr>
                        <a:t>(N-2) Cryptology</a:t>
                      </a:r>
                      <a:endParaRPr lang="ko-KR" sz="9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50000"/>
                        </a:lnSpc>
                        <a:spcAft>
                          <a:spcPts val="0"/>
                        </a:spcAft>
                      </a:pPr>
                      <a:r>
                        <a:rPr lang="en-US" sz="900" kern="100">
                          <a:effectLst/>
                        </a:rPr>
                        <a:t>199</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157</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188</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219</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506</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539</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506</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702</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654</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650</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dirty="0">
                          <a:solidFill>
                            <a:srgbClr val="C00000"/>
                          </a:solidFill>
                          <a:effectLst/>
                        </a:rPr>
                        <a:t>565</a:t>
                      </a:r>
                      <a:endParaRPr lang="ko-KR" sz="9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763</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317</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71</a:t>
                      </a:r>
                      <a:endParaRPr lang="ko-KR" sz="900" kern="100">
                        <a:solidFill>
                          <a:srgbClr val="000000"/>
                        </a:solidFill>
                        <a:effectLst/>
                        <a:latin typeface="굴림"/>
                        <a:ea typeface="맑은 고딕"/>
                        <a:cs typeface="굴림"/>
                      </a:endParaRPr>
                    </a:p>
                  </a:txBody>
                  <a:tcPr marL="17780" marR="28575" marT="3810" marB="3810" anchor="ctr"/>
                </a:tc>
              </a:tr>
              <a:tr h="263756">
                <a:tc>
                  <a:txBody>
                    <a:bodyPr/>
                    <a:lstStyle/>
                    <a:p>
                      <a:pPr marL="88900" indent="-88900" algn="just" fontAlgn="t" latinLnBrk="0">
                        <a:lnSpc>
                          <a:spcPct val="150000"/>
                        </a:lnSpc>
                        <a:spcAft>
                          <a:spcPts val="0"/>
                        </a:spcAft>
                      </a:pPr>
                      <a:r>
                        <a:rPr lang="en-US" sz="900" kern="100">
                          <a:effectLst/>
                        </a:rPr>
                        <a:t>(Q-1) Security inspection</a:t>
                      </a:r>
                      <a:endParaRPr lang="ko-KR" sz="9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50000"/>
                        </a:lnSpc>
                        <a:spcAft>
                          <a:spcPts val="0"/>
                        </a:spcAft>
                      </a:pPr>
                      <a:r>
                        <a:rPr lang="en-US" sz="900" kern="100">
                          <a:effectLst/>
                        </a:rPr>
                        <a:t>571</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591</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668</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807</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1341</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2027</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2497</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2373</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dirty="0">
                          <a:solidFill>
                            <a:srgbClr val="C00000"/>
                          </a:solidFill>
                          <a:effectLst/>
                        </a:rPr>
                        <a:t>2123</a:t>
                      </a:r>
                      <a:endParaRPr lang="ko-KR" sz="9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2448</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dirty="0">
                          <a:solidFill>
                            <a:srgbClr val="C00000"/>
                          </a:solidFill>
                          <a:effectLst/>
                        </a:rPr>
                        <a:t>2676</a:t>
                      </a:r>
                      <a:endParaRPr lang="ko-KR" sz="9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3095</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1205</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278</a:t>
                      </a:r>
                      <a:endParaRPr lang="ko-KR" sz="900" kern="100">
                        <a:solidFill>
                          <a:srgbClr val="000000"/>
                        </a:solidFill>
                        <a:effectLst/>
                        <a:latin typeface="굴림"/>
                        <a:ea typeface="맑은 고딕"/>
                        <a:cs typeface="굴림"/>
                      </a:endParaRPr>
                    </a:p>
                  </a:txBody>
                  <a:tcPr marL="17780" marR="28575" marT="3810" marB="3810" anchor="ctr"/>
                </a:tc>
              </a:tr>
              <a:tr h="216024">
                <a:tc>
                  <a:txBody>
                    <a:bodyPr/>
                    <a:lstStyle/>
                    <a:p>
                      <a:pPr marL="88900" indent="-88900" algn="just" fontAlgn="t" latinLnBrk="0">
                        <a:lnSpc>
                          <a:spcPct val="150000"/>
                        </a:lnSpc>
                        <a:spcAft>
                          <a:spcPts val="0"/>
                        </a:spcAft>
                      </a:pPr>
                      <a:r>
                        <a:rPr lang="en-US" sz="900" kern="100">
                          <a:effectLst/>
                        </a:rPr>
                        <a:t>(Q-2) Information security event management</a:t>
                      </a:r>
                      <a:endParaRPr lang="ko-KR" sz="9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50000"/>
                        </a:lnSpc>
                        <a:spcAft>
                          <a:spcPts val="0"/>
                        </a:spcAft>
                      </a:pPr>
                      <a:r>
                        <a:rPr lang="en-US" sz="900" kern="100">
                          <a:effectLst/>
                        </a:rPr>
                        <a:t>509</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540</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601</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661</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1228</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1751</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2208</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2049</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1892</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2053</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dirty="0">
                          <a:solidFill>
                            <a:srgbClr val="C00000"/>
                          </a:solidFill>
                          <a:effectLst/>
                        </a:rPr>
                        <a:t>2116</a:t>
                      </a:r>
                      <a:endParaRPr lang="ko-KR" sz="9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2191</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936</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214</a:t>
                      </a:r>
                      <a:endParaRPr lang="ko-KR" sz="900" kern="100">
                        <a:solidFill>
                          <a:srgbClr val="000000"/>
                        </a:solidFill>
                        <a:effectLst/>
                        <a:latin typeface="굴림"/>
                        <a:ea typeface="맑은 고딕"/>
                        <a:cs typeface="굴림"/>
                      </a:endParaRPr>
                    </a:p>
                  </a:txBody>
                  <a:tcPr marL="17780" marR="28575" marT="3810" marB="3810" anchor="ctr"/>
                </a:tc>
              </a:tr>
              <a:tr h="171116">
                <a:tc>
                  <a:txBody>
                    <a:bodyPr/>
                    <a:lstStyle/>
                    <a:p>
                      <a:pPr indent="127000" algn="ctr" latinLnBrk="0">
                        <a:lnSpc>
                          <a:spcPct val="150000"/>
                        </a:lnSpc>
                        <a:spcAft>
                          <a:spcPts val="0"/>
                        </a:spcAft>
                      </a:pPr>
                      <a:r>
                        <a:rPr lang="en-US" sz="900" kern="100" spc="100" dirty="0">
                          <a:effectLst/>
                        </a:rPr>
                        <a:t>Total</a:t>
                      </a:r>
                      <a:endParaRPr lang="ko-KR" sz="900" kern="100" dirty="0">
                        <a:solidFill>
                          <a:srgbClr val="000000"/>
                        </a:solidFill>
                        <a:effectLst/>
                        <a:latin typeface="한양신명조"/>
                        <a:ea typeface="맑은 고딕"/>
                        <a:cs typeface="Arial"/>
                      </a:endParaRPr>
                    </a:p>
                  </a:txBody>
                  <a:tcPr marL="17780" marR="28575" marT="3810" marB="3810" anchor="ctr"/>
                </a:tc>
                <a:tc>
                  <a:txBody>
                    <a:bodyPr/>
                    <a:lstStyle/>
                    <a:p>
                      <a:pPr marL="25400" marR="25400" algn="r" latinLnBrk="0">
                        <a:lnSpc>
                          <a:spcPct val="150000"/>
                        </a:lnSpc>
                        <a:spcAft>
                          <a:spcPts val="0"/>
                        </a:spcAft>
                      </a:pPr>
                      <a:r>
                        <a:rPr lang="en-US" sz="900" kern="100">
                          <a:effectLst/>
                        </a:rPr>
                        <a:t>15336</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15827</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19280</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25263</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34259</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40868</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41721</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43030</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36067</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solidFill>
                            <a:srgbClr val="C00000"/>
                          </a:solidFill>
                          <a:effectLst/>
                        </a:rPr>
                        <a:t>39648</a:t>
                      </a:r>
                      <a:endParaRPr lang="ko-KR" sz="9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dirty="0">
                          <a:solidFill>
                            <a:srgbClr val="C00000"/>
                          </a:solidFill>
                          <a:effectLst/>
                        </a:rPr>
                        <a:t>38546</a:t>
                      </a:r>
                      <a:endParaRPr lang="ko-KR" sz="9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39464</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a:effectLst/>
                        </a:rPr>
                        <a:t>15497</a:t>
                      </a:r>
                      <a:endParaRPr lang="ko-KR" sz="9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50000"/>
                        </a:lnSpc>
                        <a:spcAft>
                          <a:spcPts val="0"/>
                        </a:spcAft>
                      </a:pPr>
                      <a:r>
                        <a:rPr lang="en-US" sz="900" kern="100" dirty="0">
                          <a:effectLst/>
                        </a:rPr>
                        <a:t>3370</a:t>
                      </a:r>
                      <a:endParaRPr lang="ko-KR" sz="900" kern="100" dirty="0">
                        <a:solidFill>
                          <a:srgbClr val="000000"/>
                        </a:solidFill>
                        <a:effectLst/>
                        <a:latin typeface="굴림"/>
                        <a:ea typeface="맑은 고딕"/>
                        <a:cs typeface="굴림"/>
                      </a:endParaRPr>
                    </a:p>
                  </a:txBody>
                  <a:tcPr marL="17780" marR="28575" marT="3810" marB="3810" anchor="ctr"/>
                </a:tc>
              </a:tr>
            </a:tbl>
          </a:graphicData>
        </a:graphic>
      </p:graphicFrame>
      <p:sp>
        <p:nvSpPr>
          <p:cNvPr id="7" name="TextBox 6"/>
          <p:cNvSpPr txBox="1"/>
          <p:nvPr/>
        </p:nvSpPr>
        <p:spPr>
          <a:xfrm>
            <a:off x="8203408" y="6581001"/>
            <a:ext cx="827584" cy="276999"/>
          </a:xfrm>
          <a:prstGeom prst="rect">
            <a:avLst/>
          </a:prstGeom>
          <a:noFill/>
        </p:spPr>
        <p:txBody>
          <a:bodyPr wrap="square" rtlCol="0">
            <a:spAutoFit/>
          </a:bodyPr>
          <a:lstStyle/>
          <a:p>
            <a:pPr algn="r"/>
            <a:r>
              <a:rPr lang="en-US" altLang="ko-KR" sz="1200" b="1" dirty="0" smtClean="0">
                <a:solidFill>
                  <a:srgbClr val="1F497D"/>
                </a:solidFill>
                <a:latin typeface="Arial" panose="020B0604020202020204" pitchFamily="34" charset="0"/>
                <a:cs typeface="Arial" panose="020B0604020202020204" pitchFamily="34" charset="0"/>
              </a:rPr>
              <a:t>9/16</a:t>
            </a:r>
            <a:endParaRPr lang="ko-KR" altLang="en-US" sz="1200" b="1" dirty="0">
              <a:solidFill>
                <a:srgbClr val="1F497D"/>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6498955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표 3"/>
          <p:cNvGraphicFramePr>
            <a:graphicFrameLocks noGrp="1"/>
          </p:cNvGraphicFramePr>
          <p:nvPr>
            <p:extLst>
              <p:ext uri="{D42A27DB-BD31-4B8C-83A1-F6EECF244321}">
                <p14:modId xmlns="" xmlns:p14="http://schemas.microsoft.com/office/powerpoint/2010/main" val="80475885"/>
              </p:ext>
            </p:extLst>
          </p:nvPr>
        </p:nvGraphicFramePr>
        <p:xfrm>
          <a:off x="179512" y="980728"/>
          <a:ext cx="8712971" cy="5562600"/>
        </p:xfrm>
        <a:graphic>
          <a:graphicData uri="http://schemas.openxmlformats.org/drawingml/2006/table">
            <a:tbl>
              <a:tblPr>
                <a:tableStyleId>{5C22544A-7EE6-4342-B048-85BDC9FD1C3A}</a:tableStyleId>
              </a:tblPr>
              <a:tblGrid>
                <a:gridCol w="2877195"/>
                <a:gridCol w="416499"/>
                <a:gridCol w="416499"/>
                <a:gridCol w="417457"/>
                <a:gridCol w="416499"/>
                <a:gridCol w="416499"/>
                <a:gridCol w="417457"/>
                <a:gridCol w="416499"/>
                <a:gridCol w="416499"/>
                <a:gridCol w="417457"/>
                <a:gridCol w="416499"/>
                <a:gridCol w="416499"/>
                <a:gridCol w="417457"/>
                <a:gridCol w="416499"/>
                <a:gridCol w="417457"/>
              </a:tblGrid>
              <a:tr h="204484">
                <a:tc>
                  <a:txBody>
                    <a:bodyPr/>
                    <a:lstStyle/>
                    <a:p>
                      <a:pPr algn="l" latinLnBrk="1">
                        <a:lnSpc>
                          <a:spcPct val="160000"/>
                        </a:lnSpc>
                        <a:spcAft>
                          <a:spcPts val="0"/>
                        </a:spcAft>
                      </a:pPr>
                      <a:r>
                        <a:rPr lang="en-US" sz="1000" kern="100" dirty="0">
                          <a:effectLst/>
                        </a:rPr>
                        <a:t> </a:t>
                      </a:r>
                      <a:endParaRPr lang="ko-KR" sz="1000" kern="100" dirty="0">
                        <a:solidFill>
                          <a:srgbClr val="000000"/>
                        </a:solidFill>
                        <a:effectLst/>
                        <a:latin typeface="맑은 고딕"/>
                        <a:ea typeface="맑은 고딕"/>
                        <a:cs typeface="Arial"/>
                      </a:endParaRPr>
                    </a:p>
                  </a:txBody>
                  <a:tcPr marL="17780" marR="28575" marT="3810" marB="3810" anchor="ctr"/>
                </a:tc>
                <a:tc>
                  <a:txBody>
                    <a:bodyPr/>
                    <a:lstStyle/>
                    <a:p>
                      <a:pPr algn="ctr">
                        <a:lnSpc>
                          <a:spcPct val="130000"/>
                        </a:lnSpc>
                        <a:spcAft>
                          <a:spcPts val="0"/>
                        </a:spcAft>
                      </a:pPr>
                      <a:r>
                        <a:rPr lang="en-US" sz="1000" kern="100" spc="-40">
                          <a:effectLst/>
                        </a:rPr>
                        <a:t>2000</a:t>
                      </a:r>
                      <a:endParaRPr lang="ko-KR" sz="1000" kern="100" spc="-40">
                        <a:solidFill>
                          <a:srgbClr val="000000"/>
                        </a:solidFill>
                        <a:effectLst/>
                        <a:latin typeface="굴림"/>
                        <a:ea typeface="맑은 고딕"/>
                        <a:cs typeface="굴림"/>
                      </a:endParaRPr>
                    </a:p>
                  </a:txBody>
                  <a:tcPr marL="17780" marR="28575" marT="3810" marB="3810" anchor="ctr"/>
                </a:tc>
                <a:tc>
                  <a:txBody>
                    <a:bodyPr/>
                    <a:lstStyle/>
                    <a:p>
                      <a:pPr algn="ctr">
                        <a:lnSpc>
                          <a:spcPct val="130000"/>
                        </a:lnSpc>
                        <a:spcAft>
                          <a:spcPts val="0"/>
                        </a:spcAft>
                      </a:pPr>
                      <a:r>
                        <a:rPr lang="en-US" sz="1000" kern="100" spc="-40">
                          <a:effectLst/>
                        </a:rPr>
                        <a:t>2001</a:t>
                      </a:r>
                      <a:endParaRPr lang="ko-KR" sz="1000" kern="100" spc="-40">
                        <a:solidFill>
                          <a:srgbClr val="000000"/>
                        </a:solidFill>
                        <a:effectLst/>
                        <a:latin typeface="굴림"/>
                        <a:ea typeface="맑은 고딕"/>
                        <a:cs typeface="굴림"/>
                      </a:endParaRPr>
                    </a:p>
                  </a:txBody>
                  <a:tcPr marL="17780" marR="28575" marT="3810" marB="3810" anchor="ctr"/>
                </a:tc>
                <a:tc>
                  <a:txBody>
                    <a:bodyPr/>
                    <a:lstStyle/>
                    <a:p>
                      <a:pPr algn="ctr">
                        <a:lnSpc>
                          <a:spcPct val="130000"/>
                        </a:lnSpc>
                        <a:spcAft>
                          <a:spcPts val="0"/>
                        </a:spcAft>
                      </a:pPr>
                      <a:r>
                        <a:rPr lang="en-US" sz="1000" kern="100" spc="-40">
                          <a:effectLst/>
                        </a:rPr>
                        <a:t>2002</a:t>
                      </a:r>
                      <a:endParaRPr lang="ko-KR" sz="1000" kern="100" spc="-40">
                        <a:solidFill>
                          <a:srgbClr val="000000"/>
                        </a:solidFill>
                        <a:effectLst/>
                        <a:latin typeface="굴림"/>
                        <a:ea typeface="맑은 고딕"/>
                        <a:cs typeface="굴림"/>
                      </a:endParaRPr>
                    </a:p>
                  </a:txBody>
                  <a:tcPr marL="17780" marR="28575" marT="3810" marB="3810" anchor="ctr"/>
                </a:tc>
                <a:tc>
                  <a:txBody>
                    <a:bodyPr/>
                    <a:lstStyle/>
                    <a:p>
                      <a:pPr algn="ctr">
                        <a:lnSpc>
                          <a:spcPct val="130000"/>
                        </a:lnSpc>
                        <a:spcAft>
                          <a:spcPts val="0"/>
                        </a:spcAft>
                      </a:pPr>
                      <a:r>
                        <a:rPr lang="en-US" sz="1000" kern="100" spc="-40">
                          <a:effectLst/>
                        </a:rPr>
                        <a:t>2003</a:t>
                      </a:r>
                      <a:endParaRPr lang="ko-KR" sz="1000" kern="100" spc="-40">
                        <a:solidFill>
                          <a:srgbClr val="000000"/>
                        </a:solidFill>
                        <a:effectLst/>
                        <a:latin typeface="굴림"/>
                        <a:ea typeface="맑은 고딕"/>
                        <a:cs typeface="굴림"/>
                      </a:endParaRPr>
                    </a:p>
                  </a:txBody>
                  <a:tcPr marL="17780" marR="28575" marT="3810" marB="3810" anchor="ctr"/>
                </a:tc>
                <a:tc>
                  <a:txBody>
                    <a:bodyPr/>
                    <a:lstStyle/>
                    <a:p>
                      <a:pPr algn="ctr">
                        <a:lnSpc>
                          <a:spcPct val="130000"/>
                        </a:lnSpc>
                        <a:spcAft>
                          <a:spcPts val="0"/>
                        </a:spcAft>
                      </a:pPr>
                      <a:r>
                        <a:rPr lang="en-US" sz="1000" kern="100" spc="-40">
                          <a:effectLst/>
                        </a:rPr>
                        <a:t>2004</a:t>
                      </a:r>
                      <a:endParaRPr lang="ko-KR" sz="1000" kern="100" spc="-40">
                        <a:solidFill>
                          <a:srgbClr val="000000"/>
                        </a:solidFill>
                        <a:effectLst/>
                        <a:latin typeface="굴림"/>
                        <a:ea typeface="맑은 고딕"/>
                        <a:cs typeface="굴림"/>
                      </a:endParaRPr>
                    </a:p>
                  </a:txBody>
                  <a:tcPr marL="17780" marR="28575" marT="3810" marB="3810" anchor="ctr"/>
                </a:tc>
                <a:tc>
                  <a:txBody>
                    <a:bodyPr/>
                    <a:lstStyle/>
                    <a:p>
                      <a:pPr algn="ctr">
                        <a:lnSpc>
                          <a:spcPct val="130000"/>
                        </a:lnSpc>
                        <a:spcAft>
                          <a:spcPts val="0"/>
                        </a:spcAft>
                      </a:pPr>
                      <a:r>
                        <a:rPr lang="en-US" sz="1000" kern="100" spc="-40" dirty="0">
                          <a:solidFill>
                            <a:srgbClr val="C00000"/>
                          </a:solidFill>
                          <a:effectLst/>
                        </a:rPr>
                        <a:t>2005</a:t>
                      </a:r>
                      <a:endParaRPr lang="ko-KR" sz="1000" kern="100" spc="-40" dirty="0">
                        <a:solidFill>
                          <a:srgbClr val="C00000"/>
                        </a:solidFill>
                        <a:effectLst/>
                        <a:latin typeface="굴림"/>
                        <a:ea typeface="맑은 고딕"/>
                        <a:cs typeface="굴림"/>
                      </a:endParaRPr>
                    </a:p>
                  </a:txBody>
                  <a:tcPr marL="17780" marR="28575" marT="3810" marB="3810" anchor="ctr"/>
                </a:tc>
                <a:tc>
                  <a:txBody>
                    <a:bodyPr/>
                    <a:lstStyle/>
                    <a:p>
                      <a:pPr algn="ctr">
                        <a:lnSpc>
                          <a:spcPct val="130000"/>
                        </a:lnSpc>
                        <a:spcAft>
                          <a:spcPts val="0"/>
                        </a:spcAft>
                      </a:pPr>
                      <a:r>
                        <a:rPr lang="en-US" sz="1000" kern="100" spc="-40">
                          <a:solidFill>
                            <a:srgbClr val="C00000"/>
                          </a:solidFill>
                          <a:effectLst/>
                        </a:rPr>
                        <a:t>2006</a:t>
                      </a:r>
                      <a:endParaRPr lang="ko-KR" sz="1000" kern="100" spc="-40">
                        <a:solidFill>
                          <a:srgbClr val="C00000"/>
                        </a:solidFill>
                        <a:effectLst/>
                        <a:latin typeface="굴림"/>
                        <a:ea typeface="맑은 고딕"/>
                        <a:cs typeface="굴림"/>
                      </a:endParaRPr>
                    </a:p>
                  </a:txBody>
                  <a:tcPr marL="17780" marR="28575" marT="3810" marB="3810" anchor="ctr"/>
                </a:tc>
                <a:tc>
                  <a:txBody>
                    <a:bodyPr/>
                    <a:lstStyle/>
                    <a:p>
                      <a:pPr algn="ctr">
                        <a:lnSpc>
                          <a:spcPct val="130000"/>
                        </a:lnSpc>
                        <a:spcAft>
                          <a:spcPts val="0"/>
                        </a:spcAft>
                      </a:pPr>
                      <a:r>
                        <a:rPr lang="en-US" sz="1000" kern="100" spc="-40">
                          <a:solidFill>
                            <a:srgbClr val="C00000"/>
                          </a:solidFill>
                          <a:effectLst/>
                        </a:rPr>
                        <a:t>2007</a:t>
                      </a:r>
                      <a:endParaRPr lang="ko-KR" sz="1000" kern="100" spc="-40">
                        <a:solidFill>
                          <a:srgbClr val="C00000"/>
                        </a:solidFill>
                        <a:effectLst/>
                        <a:latin typeface="굴림"/>
                        <a:ea typeface="맑은 고딕"/>
                        <a:cs typeface="굴림"/>
                      </a:endParaRPr>
                    </a:p>
                  </a:txBody>
                  <a:tcPr marL="17780" marR="28575" marT="3810" marB="3810" anchor="ctr"/>
                </a:tc>
                <a:tc>
                  <a:txBody>
                    <a:bodyPr/>
                    <a:lstStyle/>
                    <a:p>
                      <a:pPr algn="ctr">
                        <a:lnSpc>
                          <a:spcPct val="130000"/>
                        </a:lnSpc>
                        <a:spcAft>
                          <a:spcPts val="0"/>
                        </a:spcAft>
                      </a:pPr>
                      <a:r>
                        <a:rPr lang="en-US" sz="1000" kern="100" spc="-40">
                          <a:solidFill>
                            <a:srgbClr val="C00000"/>
                          </a:solidFill>
                          <a:effectLst/>
                        </a:rPr>
                        <a:t>2008</a:t>
                      </a:r>
                      <a:endParaRPr lang="ko-KR" sz="1000" kern="100" spc="-40">
                        <a:solidFill>
                          <a:srgbClr val="C00000"/>
                        </a:solidFill>
                        <a:effectLst/>
                        <a:latin typeface="굴림"/>
                        <a:ea typeface="맑은 고딕"/>
                        <a:cs typeface="굴림"/>
                      </a:endParaRPr>
                    </a:p>
                  </a:txBody>
                  <a:tcPr marL="17780" marR="28575" marT="3810" marB="3810" anchor="ctr"/>
                </a:tc>
                <a:tc>
                  <a:txBody>
                    <a:bodyPr/>
                    <a:lstStyle/>
                    <a:p>
                      <a:pPr algn="ctr">
                        <a:lnSpc>
                          <a:spcPct val="130000"/>
                        </a:lnSpc>
                        <a:spcAft>
                          <a:spcPts val="0"/>
                        </a:spcAft>
                      </a:pPr>
                      <a:r>
                        <a:rPr lang="en-US" sz="1000" kern="100" spc="-40">
                          <a:solidFill>
                            <a:srgbClr val="C00000"/>
                          </a:solidFill>
                          <a:effectLst/>
                        </a:rPr>
                        <a:t>2009</a:t>
                      </a:r>
                      <a:endParaRPr lang="ko-KR" sz="1000" kern="100" spc="-40">
                        <a:solidFill>
                          <a:srgbClr val="C00000"/>
                        </a:solidFill>
                        <a:effectLst/>
                        <a:latin typeface="굴림"/>
                        <a:ea typeface="맑은 고딕"/>
                        <a:cs typeface="굴림"/>
                      </a:endParaRPr>
                    </a:p>
                  </a:txBody>
                  <a:tcPr marL="17780" marR="28575" marT="3810" marB="3810" anchor="ctr"/>
                </a:tc>
                <a:tc>
                  <a:txBody>
                    <a:bodyPr/>
                    <a:lstStyle/>
                    <a:p>
                      <a:pPr algn="ctr">
                        <a:lnSpc>
                          <a:spcPct val="130000"/>
                        </a:lnSpc>
                        <a:spcAft>
                          <a:spcPts val="0"/>
                        </a:spcAft>
                      </a:pPr>
                      <a:r>
                        <a:rPr lang="en-US" sz="1000" kern="100" spc="-40">
                          <a:solidFill>
                            <a:srgbClr val="C00000"/>
                          </a:solidFill>
                          <a:effectLst/>
                        </a:rPr>
                        <a:t>2010</a:t>
                      </a:r>
                      <a:endParaRPr lang="ko-KR" sz="1000" kern="100" spc="-40">
                        <a:solidFill>
                          <a:srgbClr val="C00000"/>
                        </a:solidFill>
                        <a:effectLst/>
                        <a:latin typeface="굴림"/>
                        <a:ea typeface="맑은 고딕"/>
                        <a:cs typeface="굴림"/>
                      </a:endParaRPr>
                    </a:p>
                  </a:txBody>
                  <a:tcPr marL="17780" marR="28575" marT="3810" marB="3810" anchor="ctr"/>
                </a:tc>
                <a:tc>
                  <a:txBody>
                    <a:bodyPr/>
                    <a:lstStyle/>
                    <a:p>
                      <a:pPr algn="ctr">
                        <a:lnSpc>
                          <a:spcPct val="130000"/>
                        </a:lnSpc>
                        <a:spcAft>
                          <a:spcPts val="0"/>
                        </a:spcAft>
                      </a:pPr>
                      <a:r>
                        <a:rPr lang="en-US" sz="1000" kern="100" spc="-40">
                          <a:effectLst/>
                        </a:rPr>
                        <a:t>2011</a:t>
                      </a:r>
                      <a:endParaRPr lang="ko-KR" sz="1000" kern="100" spc="-40">
                        <a:solidFill>
                          <a:srgbClr val="000000"/>
                        </a:solidFill>
                        <a:effectLst/>
                        <a:latin typeface="굴림"/>
                        <a:ea typeface="맑은 고딕"/>
                        <a:cs typeface="굴림"/>
                      </a:endParaRPr>
                    </a:p>
                  </a:txBody>
                  <a:tcPr marL="17780" marR="28575" marT="3810" marB="3810" anchor="ctr"/>
                </a:tc>
                <a:tc>
                  <a:txBody>
                    <a:bodyPr/>
                    <a:lstStyle/>
                    <a:p>
                      <a:pPr algn="ctr">
                        <a:lnSpc>
                          <a:spcPct val="130000"/>
                        </a:lnSpc>
                        <a:spcAft>
                          <a:spcPts val="0"/>
                        </a:spcAft>
                      </a:pPr>
                      <a:r>
                        <a:rPr lang="en-US" sz="1000" kern="100" spc="-40">
                          <a:effectLst/>
                        </a:rPr>
                        <a:t>2012</a:t>
                      </a:r>
                      <a:endParaRPr lang="ko-KR" sz="1000" kern="100" spc="-40">
                        <a:solidFill>
                          <a:srgbClr val="000000"/>
                        </a:solidFill>
                        <a:effectLst/>
                        <a:latin typeface="굴림"/>
                        <a:ea typeface="맑은 고딕"/>
                        <a:cs typeface="굴림"/>
                      </a:endParaRPr>
                    </a:p>
                  </a:txBody>
                  <a:tcPr marL="17780" marR="28575" marT="3810" marB="3810" anchor="ctr"/>
                </a:tc>
                <a:tc>
                  <a:txBody>
                    <a:bodyPr/>
                    <a:lstStyle/>
                    <a:p>
                      <a:pPr algn="ctr">
                        <a:lnSpc>
                          <a:spcPct val="130000"/>
                        </a:lnSpc>
                        <a:spcAft>
                          <a:spcPts val="0"/>
                        </a:spcAft>
                      </a:pPr>
                      <a:r>
                        <a:rPr lang="en-US" sz="1000" kern="100" spc="-40">
                          <a:effectLst/>
                        </a:rPr>
                        <a:t>2013</a:t>
                      </a:r>
                      <a:endParaRPr lang="ko-KR" sz="1000" kern="100" spc="-40">
                        <a:solidFill>
                          <a:srgbClr val="000000"/>
                        </a:solidFill>
                        <a:effectLst/>
                        <a:latin typeface="굴림"/>
                        <a:ea typeface="맑은 고딕"/>
                        <a:cs typeface="굴림"/>
                      </a:endParaRPr>
                    </a:p>
                  </a:txBody>
                  <a:tcPr marL="17780" marR="28575" marT="3810" marB="3810" anchor="ctr"/>
                </a:tc>
              </a:tr>
              <a:tr h="226706">
                <a:tc>
                  <a:txBody>
                    <a:bodyPr/>
                    <a:lstStyle/>
                    <a:p>
                      <a:pPr marL="88900" indent="-88900" algn="just" fontAlgn="t" latinLnBrk="0">
                        <a:lnSpc>
                          <a:spcPct val="160000"/>
                        </a:lnSpc>
                        <a:spcAft>
                          <a:spcPts val="0"/>
                        </a:spcAft>
                      </a:pPr>
                      <a:r>
                        <a:rPr lang="en-US" sz="1000" kern="100">
                          <a:effectLst/>
                        </a:rPr>
                        <a:t>(A-1) Security weakness analysis</a:t>
                      </a:r>
                      <a:endParaRPr lang="ko-KR" sz="10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30000"/>
                        </a:lnSpc>
                        <a:spcAft>
                          <a:spcPts val="0"/>
                        </a:spcAft>
                      </a:pPr>
                      <a:r>
                        <a:rPr lang="en-US" sz="1000" kern="100">
                          <a:effectLst/>
                        </a:rPr>
                        <a:t>1.1</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0.7</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0.6</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0.7</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0.7</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0.4</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1.0</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1.5</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2.4</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2.0</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1.9</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2.4</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2.3</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3.0</a:t>
                      </a:r>
                      <a:endParaRPr lang="ko-KR" sz="1000" kern="100">
                        <a:solidFill>
                          <a:srgbClr val="000000"/>
                        </a:solidFill>
                        <a:effectLst/>
                        <a:latin typeface="굴림"/>
                        <a:ea typeface="맑은 고딕"/>
                        <a:cs typeface="굴림"/>
                      </a:endParaRPr>
                    </a:p>
                  </a:txBody>
                  <a:tcPr marL="17780" marR="28575" marT="3810" marB="3810" anchor="ctr"/>
                </a:tc>
              </a:tr>
              <a:tr h="226706">
                <a:tc>
                  <a:txBody>
                    <a:bodyPr/>
                    <a:lstStyle/>
                    <a:p>
                      <a:pPr marL="88900" indent="-88900" algn="just" fontAlgn="t" latinLnBrk="0">
                        <a:lnSpc>
                          <a:spcPct val="160000"/>
                        </a:lnSpc>
                        <a:spcAft>
                          <a:spcPts val="0"/>
                        </a:spcAft>
                      </a:pPr>
                      <a:r>
                        <a:rPr lang="en-US" sz="1000" kern="100">
                          <a:effectLst/>
                        </a:rPr>
                        <a:t>(A-3) Pilot hacking, simulated infiltration</a:t>
                      </a:r>
                      <a:endParaRPr lang="ko-KR" sz="10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30000"/>
                        </a:lnSpc>
                        <a:spcAft>
                          <a:spcPts val="0"/>
                        </a:spcAft>
                      </a:pPr>
                      <a:r>
                        <a:rPr lang="en-US" sz="1000" kern="100">
                          <a:effectLst/>
                        </a:rPr>
                        <a:t>1.1</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0.7</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0.6</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0.7</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0.7</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0.4</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1.0</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dirty="0">
                          <a:solidFill>
                            <a:srgbClr val="C00000"/>
                          </a:solidFill>
                          <a:effectLst/>
                        </a:rPr>
                        <a:t>1.5</a:t>
                      </a:r>
                      <a:endParaRPr lang="ko-KR" sz="10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2.4</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2.0</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1.9</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2.4</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2.3</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3.0</a:t>
                      </a:r>
                      <a:endParaRPr lang="ko-KR" sz="1000" kern="100">
                        <a:solidFill>
                          <a:srgbClr val="000000"/>
                        </a:solidFill>
                        <a:effectLst/>
                        <a:latin typeface="굴림"/>
                        <a:ea typeface="맑은 고딕"/>
                        <a:cs typeface="굴림"/>
                      </a:endParaRPr>
                    </a:p>
                  </a:txBody>
                  <a:tcPr marL="17780" marR="28575" marT="3810" marB="3810" anchor="ctr"/>
                </a:tc>
              </a:tr>
              <a:tr h="181725">
                <a:tc>
                  <a:txBody>
                    <a:bodyPr/>
                    <a:lstStyle/>
                    <a:p>
                      <a:pPr marL="88900" indent="-88900" algn="just" fontAlgn="t" latinLnBrk="0">
                        <a:lnSpc>
                          <a:spcPct val="160000"/>
                        </a:lnSpc>
                        <a:spcAft>
                          <a:spcPts val="0"/>
                        </a:spcAft>
                      </a:pPr>
                      <a:r>
                        <a:rPr lang="en-US" sz="1000" kern="100" dirty="0">
                          <a:effectLst/>
                        </a:rPr>
                        <a:t>(B-1) ISMS (</a:t>
                      </a:r>
                      <a:r>
                        <a:rPr lang="en-US" sz="1000" kern="100" dirty="0" smtClean="0">
                          <a:effectLst/>
                        </a:rPr>
                        <a:t>Info. </a:t>
                      </a:r>
                      <a:r>
                        <a:rPr lang="en-US" sz="1000" kern="100" dirty="0">
                          <a:effectLst/>
                        </a:rPr>
                        <a:t>Security Management System)</a:t>
                      </a:r>
                      <a:endParaRPr lang="ko-KR" sz="1000" kern="100" dirty="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30000"/>
                        </a:lnSpc>
                        <a:spcAft>
                          <a:spcPts val="0"/>
                        </a:spcAft>
                      </a:pPr>
                      <a:r>
                        <a:rPr lang="en-US" sz="1000" kern="100">
                          <a:effectLst/>
                        </a:rPr>
                        <a:t>11.7</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12.7</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13.4</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13.2</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11.9</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11.8</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11.5</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11.5</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dirty="0">
                          <a:solidFill>
                            <a:srgbClr val="C00000"/>
                          </a:solidFill>
                          <a:effectLst/>
                        </a:rPr>
                        <a:t>10.1</a:t>
                      </a:r>
                      <a:endParaRPr lang="ko-KR" sz="10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dirty="0">
                          <a:solidFill>
                            <a:srgbClr val="C00000"/>
                          </a:solidFill>
                          <a:effectLst/>
                        </a:rPr>
                        <a:t>10.6</a:t>
                      </a:r>
                      <a:endParaRPr lang="ko-KR" sz="10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11.0</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9.6</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9.6</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9.8</a:t>
                      </a:r>
                      <a:endParaRPr lang="ko-KR" sz="1000" kern="100">
                        <a:solidFill>
                          <a:srgbClr val="000000"/>
                        </a:solidFill>
                        <a:effectLst/>
                        <a:latin typeface="굴림"/>
                        <a:ea typeface="맑은 고딕"/>
                        <a:cs typeface="굴림"/>
                      </a:endParaRPr>
                    </a:p>
                  </a:txBody>
                  <a:tcPr marL="17780" marR="28575" marT="3810" marB="3810" anchor="ctr"/>
                </a:tc>
              </a:tr>
              <a:tr h="226706">
                <a:tc>
                  <a:txBody>
                    <a:bodyPr/>
                    <a:lstStyle/>
                    <a:p>
                      <a:pPr marL="88900" indent="-88900" algn="just" fontAlgn="t" latinLnBrk="0">
                        <a:lnSpc>
                          <a:spcPct val="160000"/>
                        </a:lnSpc>
                        <a:spcAft>
                          <a:spcPts val="0"/>
                        </a:spcAft>
                      </a:pPr>
                      <a:r>
                        <a:rPr lang="en-US" sz="1000" kern="100">
                          <a:effectLst/>
                        </a:rPr>
                        <a:t>(B-2) Security policy</a:t>
                      </a:r>
                      <a:endParaRPr lang="ko-KR" sz="10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30000"/>
                        </a:lnSpc>
                        <a:spcAft>
                          <a:spcPts val="0"/>
                        </a:spcAft>
                      </a:pPr>
                      <a:r>
                        <a:rPr lang="en-US" sz="1000" kern="100">
                          <a:effectLst/>
                        </a:rPr>
                        <a:t>1.7</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2.0</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2.3</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1.9</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2.1</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2.8</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3.7</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3.5</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3.0</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3.5</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dirty="0">
                          <a:solidFill>
                            <a:srgbClr val="C00000"/>
                          </a:solidFill>
                          <a:effectLst/>
                        </a:rPr>
                        <a:t>4.0</a:t>
                      </a:r>
                      <a:endParaRPr lang="ko-KR" sz="10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4.6</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3.4</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3.5</a:t>
                      </a:r>
                      <a:endParaRPr lang="ko-KR" sz="1000" kern="100">
                        <a:solidFill>
                          <a:srgbClr val="000000"/>
                        </a:solidFill>
                        <a:effectLst/>
                        <a:latin typeface="굴림"/>
                        <a:ea typeface="맑은 고딕"/>
                        <a:cs typeface="굴림"/>
                      </a:endParaRPr>
                    </a:p>
                  </a:txBody>
                  <a:tcPr marL="17780" marR="28575" marT="3810" marB="3810" anchor="ctr"/>
                </a:tc>
              </a:tr>
              <a:tr h="226706">
                <a:tc>
                  <a:txBody>
                    <a:bodyPr/>
                    <a:lstStyle/>
                    <a:p>
                      <a:pPr marL="88900" indent="-88900" algn="just" fontAlgn="t" latinLnBrk="0">
                        <a:lnSpc>
                          <a:spcPct val="160000"/>
                        </a:lnSpc>
                        <a:spcAft>
                          <a:spcPts val="0"/>
                        </a:spcAft>
                      </a:pPr>
                      <a:r>
                        <a:rPr lang="en-US" sz="1000" kern="100">
                          <a:effectLst/>
                        </a:rPr>
                        <a:t>(B-6) PC security</a:t>
                      </a:r>
                      <a:endParaRPr lang="ko-KR" sz="10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30000"/>
                        </a:lnSpc>
                        <a:spcAft>
                          <a:spcPts val="0"/>
                        </a:spcAft>
                      </a:pPr>
                      <a:r>
                        <a:rPr lang="en-US" sz="1000" kern="100">
                          <a:effectLst/>
                        </a:rPr>
                        <a:t>1.1</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0.7</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0.6</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0.7</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0.7</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0.4</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1.0</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1.5</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2.4</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2.0</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dirty="0">
                          <a:solidFill>
                            <a:srgbClr val="C00000"/>
                          </a:solidFill>
                          <a:effectLst/>
                        </a:rPr>
                        <a:t>1.9</a:t>
                      </a:r>
                      <a:endParaRPr lang="ko-KR" sz="10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2.4</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2.3</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3.0</a:t>
                      </a:r>
                      <a:endParaRPr lang="ko-KR" sz="1000" kern="100">
                        <a:solidFill>
                          <a:srgbClr val="000000"/>
                        </a:solidFill>
                        <a:effectLst/>
                        <a:latin typeface="굴림"/>
                        <a:ea typeface="맑은 고딕"/>
                        <a:cs typeface="굴림"/>
                      </a:endParaRPr>
                    </a:p>
                  </a:txBody>
                  <a:tcPr marL="17780" marR="28575" marT="3810" marB="3810" anchor="ctr"/>
                </a:tc>
              </a:tr>
              <a:tr h="226706">
                <a:tc>
                  <a:txBody>
                    <a:bodyPr/>
                    <a:lstStyle/>
                    <a:p>
                      <a:pPr marL="88900" indent="-88900" algn="just" fontAlgn="t" latinLnBrk="0">
                        <a:lnSpc>
                          <a:spcPct val="160000"/>
                        </a:lnSpc>
                        <a:spcAft>
                          <a:spcPts val="0"/>
                        </a:spcAft>
                      </a:pPr>
                      <a:r>
                        <a:rPr lang="en-US" sz="1000" kern="100">
                          <a:effectLst/>
                        </a:rPr>
                        <a:t>(B-7) Data security</a:t>
                      </a:r>
                      <a:endParaRPr lang="ko-KR" sz="10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30000"/>
                        </a:lnSpc>
                        <a:spcAft>
                          <a:spcPts val="0"/>
                        </a:spcAft>
                      </a:pPr>
                      <a:r>
                        <a:rPr lang="en-US" sz="1000" kern="100">
                          <a:effectLst/>
                        </a:rPr>
                        <a:t>11.4</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7.2</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5.1</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4.5</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4.9</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4.5</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5.9</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6.7</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7.5</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7.3</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dirty="0">
                          <a:solidFill>
                            <a:srgbClr val="C00000"/>
                          </a:solidFill>
                          <a:effectLst/>
                        </a:rPr>
                        <a:t>7.5</a:t>
                      </a:r>
                      <a:endParaRPr lang="ko-KR" sz="10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8.0</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9.2</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9.8</a:t>
                      </a:r>
                      <a:endParaRPr lang="ko-KR" sz="1000" kern="100">
                        <a:solidFill>
                          <a:srgbClr val="000000"/>
                        </a:solidFill>
                        <a:effectLst/>
                        <a:latin typeface="굴림"/>
                        <a:ea typeface="맑은 고딕"/>
                        <a:cs typeface="굴림"/>
                      </a:endParaRPr>
                    </a:p>
                  </a:txBody>
                  <a:tcPr marL="17780" marR="28575" marT="3810" marB="3810" anchor="ctr"/>
                </a:tc>
              </a:tr>
              <a:tr h="226706">
                <a:tc>
                  <a:txBody>
                    <a:bodyPr/>
                    <a:lstStyle/>
                    <a:p>
                      <a:pPr marL="88900" indent="-88900" algn="just" fontAlgn="t" latinLnBrk="0">
                        <a:lnSpc>
                          <a:spcPct val="160000"/>
                        </a:lnSpc>
                        <a:spcAft>
                          <a:spcPts val="0"/>
                        </a:spcAft>
                      </a:pPr>
                      <a:r>
                        <a:rPr lang="en-US" sz="1000" kern="100">
                          <a:effectLst/>
                        </a:rPr>
                        <a:t>(B-8) Network security</a:t>
                      </a:r>
                      <a:endParaRPr lang="ko-KR" sz="10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30000"/>
                        </a:lnSpc>
                        <a:spcAft>
                          <a:spcPts val="0"/>
                        </a:spcAft>
                      </a:pPr>
                      <a:r>
                        <a:rPr lang="en-US" sz="1000" kern="100">
                          <a:effectLst/>
                        </a:rPr>
                        <a:t>28.2</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30.7</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29.8</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33.5</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34.1</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32.2</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25.6</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24.4</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24.3</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24.2</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dirty="0">
                          <a:solidFill>
                            <a:srgbClr val="C00000"/>
                          </a:solidFill>
                          <a:effectLst/>
                        </a:rPr>
                        <a:t>22.7</a:t>
                      </a:r>
                      <a:endParaRPr lang="ko-KR" sz="10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21.8</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24.0</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21.1</a:t>
                      </a:r>
                      <a:endParaRPr lang="ko-KR" sz="1000" kern="100">
                        <a:solidFill>
                          <a:srgbClr val="000000"/>
                        </a:solidFill>
                        <a:effectLst/>
                        <a:latin typeface="굴림"/>
                        <a:ea typeface="맑은 고딕"/>
                        <a:cs typeface="굴림"/>
                      </a:endParaRPr>
                    </a:p>
                  </a:txBody>
                  <a:tcPr marL="17780" marR="28575" marT="3810" marB="3810" anchor="ctr"/>
                </a:tc>
              </a:tr>
              <a:tr h="226706">
                <a:tc>
                  <a:txBody>
                    <a:bodyPr/>
                    <a:lstStyle/>
                    <a:p>
                      <a:pPr marL="88900" indent="-88900" algn="just" fontAlgn="t" latinLnBrk="0">
                        <a:lnSpc>
                          <a:spcPct val="160000"/>
                        </a:lnSpc>
                        <a:spcAft>
                          <a:spcPts val="0"/>
                        </a:spcAft>
                      </a:pPr>
                      <a:r>
                        <a:rPr lang="en-US" sz="1000" kern="100">
                          <a:effectLst/>
                        </a:rPr>
                        <a:t>(C-1) Privacy protection law</a:t>
                      </a:r>
                      <a:endParaRPr lang="ko-KR" sz="10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30000"/>
                        </a:lnSpc>
                        <a:spcAft>
                          <a:spcPts val="0"/>
                        </a:spcAft>
                      </a:pPr>
                      <a:r>
                        <a:rPr lang="en-US" sz="1000" kern="100">
                          <a:effectLst/>
                        </a:rPr>
                        <a:t>1.2</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1.5</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1.9</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1.5</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1.9</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2.5</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3.5</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3.1</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2.8</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2.8</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dirty="0">
                          <a:solidFill>
                            <a:srgbClr val="C00000"/>
                          </a:solidFill>
                          <a:effectLst/>
                        </a:rPr>
                        <a:t>3.0</a:t>
                      </a:r>
                      <a:endParaRPr lang="ko-KR" sz="10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4.0</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2.7</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2.7</a:t>
                      </a:r>
                      <a:endParaRPr lang="ko-KR" sz="1000" kern="100">
                        <a:solidFill>
                          <a:srgbClr val="000000"/>
                        </a:solidFill>
                        <a:effectLst/>
                        <a:latin typeface="굴림"/>
                        <a:ea typeface="맑은 고딕"/>
                        <a:cs typeface="굴림"/>
                      </a:endParaRPr>
                    </a:p>
                  </a:txBody>
                  <a:tcPr marL="17780" marR="28575" marT="3810" marB="3810" anchor="ctr"/>
                </a:tc>
              </a:tr>
              <a:tr h="226706">
                <a:tc>
                  <a:txBody>
                    <a:bodyPr/>
                    <a:lstStyle/>
                    <a:p>
                      <a:pPr marL="88900" indent="-88900" algn="just" fontAlgn="t" latinLnBrk="0">
                        <a:lnSpc>
                          <a:spcPct val="160000"/>
                        </a:lnSpc>
                        <a:spcAft>
                          <a:spcPts val="0"/>
                        </a:spcAft>
                      </a:pPr>
                      <a:r>
                        <a:rPr lang="en-US" sz="1000" kern="100">
                          <a:effectLst/>
                        </a:rPr>
                        <a:t>(C-2) Privacy information encryption</a:t>
                      </a:r>
                      <a:endParaRPr lang="ko-KR" sz="10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30000"/>
                        </a:lnSpc>
                        <a:spcAft>
                          <a:spcPts val="0"/>
                        </a:spcAft>
                      </a:pPr>
                      <a:r>
                        <a:rPr lang="en-US" sz="1000" kern="100">
                          <a:effectLst/>
                        </a:rPr>
                        <a:t>0.4</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0.3</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0.3</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0.6</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0.3</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0.7</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0.7</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0.8</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0.6</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1.0</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dirty="0">
                          <a:solidFill>
                            <a:srgbClr val="C00000"/>
                          </a:solidFill>
                          <a:effectLst/>
                        </a:rPr>
                        <a:t>1.5</a:t>
                      </a:r>
                      <a:endParaRPr lang="ko-KR" sz="10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2.3</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1.7</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1.9</a:t>
                      </a:r>
                      <a:endParaRPr lang="ko-KR" sz="1000" kern="100">
                        <a:solidFill>
                          <a:srgbClr val="000000"/>
                        </a:solidFill>
                        <a:effectLst/>
                        <a:latin typeface="굴림"/>
                        <a:ea typeface="맑은 고딕"/>
                        <a:cs typeface="굴림"/>
                      </a:endParaRPr>
                    </a:p>
                  </a:txBody>
                  <a:tcPr marL="17780" marR="28575" marT="3810" marB="3810" anchor="ctr"/>
                </a:tc>
              </a:tr>
              <a:tr h="226706">
                <a:tc>
                  <a:txBody>
                    <a:bodyPr/>
                    <a:lstStyle/>
                    <a:p>
                      <a:pPr marL="88900" indent="-88900" algn="just" fontAlgn="t" latinLnBrk="0">
                        <a:lnSpc>
                          <a:spcPct val="160000"/>
                        </a:lnSpc>
                        <a:spcAft>
                          <a:spcPts val="0"/>
                        </a:spcAft>
                      </a:pPr>
                      <a:r>
                        <a:rPr lang="en-US" sz="1000" kern="100">
                          <a:effectLst/>
                        </a:rPr>
                        <a:t>(F-1) Encryption algorism</a:t>
                      </a:r>
                      <a:endParaRPr lang="ko-KR" sz="10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30000"/>
                        </a:lnSpc>
                        <a:spcAft>
                          <a:spcPts val="0"/>
                        </a:spcAft>
                      </a:pPr>
                      <a:r>
                        <a:rPr lang="en-US" sz="1000" kern="100">
                          <a:effectLst/>
                        </a:rPr>
                        <a:t>3.6</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2.9</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2.6</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2.3</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2.9</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2.6</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3.2</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4.3</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5.2</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4.7</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4.2</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5.2</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5.5</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6.9</a:t>
                      </a:r>
                      <a:endParaRPr lang="ko-KR" sz="1000" kern="100">
                        <a:solidFill>
                          <a:srgbClr val="000000"/>
                        </a:solidFill>
                        <a:effectLst/>
                        <a:latin typeface="굴림"/>
                        <a:ea typeface="맑은 고딕"/>
                        <a:cs typeface="굴림"/>
                      </a:endParaRPr>
                    </a:p>
                  </a:txBody>
                  <a:tcPr marL="17780" marR="28575" marT="3810" marB="3810" anchor="ctr"/>
                </a:tc>
              </a:tr>
              <a:tr h="226706">
                <a:tc>
                  <a:txBody>
                    <a:bodyPr/>
                    <a:lstStyle/>
                    <a:p>
                      <a:pPr marL="88900" indent="-88900" algn="just" fontAlgn="t" latinLnBrk="0">
                        <a:lnSpc>
                          <a:spcPct val="160000"/>
                        </a:lnSpc>
                        <a:spcAft>
                          <a:spcPts val="0"/>
                        </a:spcAft>
                      </a:pPr>
                      <a:r>
                        <a:rPr lang="en-US" sz="1000" kern="100">
                          <a:effectLst/>
                        </a:rPr>
                        <a:t>(J-1) Security architecture </a:t>
                      </a:r>
                      <a:endParaRPr lang="ko-KR" sz="10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30000"/>
                        </a:lnSpc>
                        <a:spcAft>
                          <a:spcPts val="0"/>
                        </a:spcAft>
                      </a:pPr>
                      <a:r>
                        <a:rPr lang="en-US" sz="1000" kern="100">
                          <a:effectLst/>
                        </a:rPr>
                        <a:t>3.4</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3.9</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4.4</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3.8</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4.1</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4.2</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4.6</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4.8</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4.0</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3.4</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2.8</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2.5</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2.4</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2.6</a:t>
                      </a:r>
                      <a:endParaRPr lang="ko-KR" sz="1000" kern="100">
                        <a:solidFill>
                          <a:srgbClr val="000000"/>
                        </a:solidFill>
                        <a:effectLst/>
                        <a:latin typeface="굴림"/>
                        <a:ea typeface="맑은 고딕"/>
                        <a:cs typeface="굴림"/>
                      </a:endParaRPr>
                    </a:p>
                  </a:txBody>
                  <a:tcPr marL="17780" marR="28575" marT="3810" marB="3810" anchor="ctr"/>
                </a:tc>
              </a:tr>
              <a:tr h="226706">
                <a:tc>
                  <a:txBody>
                    <a:bodyPr/>
                    <a:lstStyle/>
                    <a:p>
                      <a:pPr marL="88900" indent="-88900" algn="just" fontAlgn="t" latinLnBrk="0">
                        <a:lnSpc>
                          <a:spcPct val="160000"/>
                        </a:lnSpc>
                        <a:spcAft>
                          <a:spcPts val="0"/>
                        </a:spcAft>
                      </a:pPr>
                      <a:r>
                        <a:rPr lang="en-US" sz="1000" kern="100">
                          <a:effectLst/>
                        </a:rPr>
                        <a:t>(K-1) Firewall configuration </a:t>
                      </a:r>
                      <a:endParaRPr lang="ko-KR" sz="10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30000"/>
                        </a:lnSpc>
                        <a:spcAft>
                          <a:spcPts val="0"/>
                        </a:spcAft>
                      </a:pPr>
                      <a:r>
                        <a:rPr lang="en-US" sz="1000" kern="100">
                          <a:effectLst/>
                        </a:rPr>
                        <a:t>3.4</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3.9</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4.3</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3.9</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3.7</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3.6</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3.2</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4.1</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3.3</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3.2</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dirty="0">
                          <a:solidFill>
                            <a:srgbClr val="C00000"/>
                          </a:solidFill>
                          <a:effectLst/>
                        </a:rPr>
                        <a:t>2.6</a:t>
                      </a:r>
                      <a:endParaRPr lang="ko-KR" sz="10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1.9</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2.7</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2.5</a:t>
                      </a:r>
                      <a:endParaRPr lang="ko-KR" sz="1000" kern="100">
                        <a:solidFill>
                          <a:srgbClr val="000000"/>
                        </a:solidFill>
                        <a:effectLst/>
                        <a:latin typeface="굴림"/>
                        <a:ea typeface="맑은 고딕"/>
                        <a:cs typeface="굴림"/>
                      </a:endParaRPr>
                    </a:p>
                  </a:txBody>
                  <a:tcPr marL="17780" marR="28575" marT="3810" marB="3810" anchor="ctr"/>
                </a:tc>
              </a:tr>
              <a:tr h="226706">
                <a:tc>
                  <a:txBody>
                    <a:bodyPr/>
                    <a:lstStyle/>
                    <a:p>
                      <a:pPr marL="88900" indent="-88900" algn="just" fontAlgn="t" latinLnBrk="0">
                        <a:lnSpc>
                          <a:spcPct val="160000"/>
                        </a:lnSpc>
                        <a:spcAft>
                          <a:spcPts val="0"/>
                        </a:spcAft>
                      </a:pPr>
                      <a:r>
                        <a:rPr lang="en-US" sz="1000" kern="100">
                          <a:effectLst/>
                        </a:rPr>
                        <a:t>(K-6) DB security encryption</a:t>
                      </a:r>
                      <a:endParaRPr lang="ko-KR" sz="10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30000"/>
                        </a:lnSpc>
                        <a:spcAft>
                          <a:spcPts val="0"/>
                        </a:spcAft>
                      </a:pPr>
                      <a:r>
                        <a:rPr lang="en-US" sz="1000" kern="100">
                          <a:effectLst/>
                        </a:rPr>
                        <a:t>0.4</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0.3</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0.3</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0.6</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0.3</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0.7</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0.7</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0.8</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0.6</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1.0</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dirty="0">
                          <a:solidFill>
                            <a:srgbClr val="C00000"/>
                          </a:solidFill>
                          <a:effectLst/>
                        </a:rPr>
                        <a:t>1.5</a:t>
                      </a:r>
                      <a:endParaRPr lang="ko-KR" sz="10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2.3</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1.7</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1.9</a:t>
                      </a:r>
                      <a:endParaRPr lang="ko-KR" sz="1000" kern="100">
                        <a:solidFill>
                          <a:srgbClr val="000000"/>
                        </a:solidFill>
                        <a:effectLst/>
                        <a:latin typeface="굴림"/>
                        <a:ea typeface="맑은 고딕"/>
                        <a:cs typeface="굴림"/>
                      </a:endParaRPr>
                    </a:p>
                  </a:txBody>
                  <a:tcPr marL="17780" marR="28575" marT="3810" marB="3810" anchor="ctr"/>
                </a:tc>
              </a:tr>
              <a:tr h="226706">
                <a:tc>
                  <a:txBody>
                    <a:bodyPr/>
                    <a:lstStyle/>
                    <a:p>
                      <a:pPr marL="88900" indent="-88900" algn="just" fontAlgn="t" latinLnBrk="0">
                        <a:lnSpc>
                          <a:spcPct val="160000"/>
                        </a:lnSpc>
                        <a:spcAft>
                          <a:spcPts val="0"/>
                        </a:spcAft>
                      </a:pPr>
                      <a:r>
                        <a:rPr lang="en-US" sz="1000" kern="100">
                          <a:effectLst/>
                        </a:rPr>
                        <a:t>(K-7) OTP</a:t>
                      </a:r>
                      <a:endParaRPr lang="ko-KR" sz="10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30000"/>
                        </a:lnSpc>
                        <a:spcAft>
                          <a:spcPts val="0"/>
                        </a:spcAft>
                      </a:pPr>
                      <a:r>
                        <a:rPr lang="en-US" sz="1000" kern="100">
                          <a:effectLst/>
                        </a:rPr>
                        <a:t>0.8</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1.2</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1.5</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0.9</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1.5</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1.9</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2.8</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2.4</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2.1</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1.8</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dirty="0">
                          <a:solidFill>
                            <a:srgbClr val="C00000"/>
                          </a:solidFill>
                          <a:effectLst/>
                        </a:rPr>
                        <a:t>1.5</a:t>
                      </a:r>
                      <a:endParaRPr lang="ko-KR" sz="10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1.7</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0.9</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0.8</a:t>
                      </a:r>
                      <a:endParaRPr lang="ko-KR" sz="1000" kern="100">
                        <a:solidFill>
                          <a:srgbClr val="000000"/>
                        </a:solidFill>
                        <a:effectLst/>
                        <a:latin typeface="굴림"/>
                        <a:ea typeface="맑은 고딕"/>
                        <a:cs typeface="굴림"/>
                      </a:endParaRPr>
                    </a:p>
                  </a:txBody>
                  <a:tcPr marL="17780" marR="28575" marT="3810" marB="3810" anchor="ctr"/>
                </a:tc>
              </a:tr>
              <a:tr h="226706">
                <a:tc>
                  <a:txBody>
                    <a:bodyPr/>
                    <a:lstStyle/>
                    <a:p>
                      <a:pPr marL="88900" indent="-88900" algn="just" fontAlgn="t" latinLnBrk="0">
                        <a:lnSpc>
                          <a:spcPct val="160000"/>
                        </a:lnSpc>
                        <a:spcAft>
                          <a:spcPts val="0"/>
                        </a:spcAft>
                      </a:pPr>
                      <a:r>
                        <a:rPr lang="en-US" sz="1000" kern="100">
                          <a:effectLst/>
                        </a:rPr>
                        <a:t>(K-11) MDM</a:t>
                      </a:r>
                      <a:endParaRPr lang="ko-KR" sz="10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30000"/>
                        </a:lnSpc>
                        <a:spcAft>
                          <a:spcPts val="0"/>
                        </a:spcAft>
                      </a:pPr>
                      <a:r>
                        <a:rPr lang="en-US" sz="1000" kern="100">
                          <a:effectLst/>
                        </a:rPr>
                        <a:t>7.2</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7.4</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7.8</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8.0</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6.5</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6.3</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5.5</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5.1</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4.8</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5.4</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dirty="0">
                          <a:solidFill>
                            <a:srgbClr val="C00000"/>
                          </a:solidFill>
                          <a:effectLst/>
                        </a:rPr>
                        <a:t>5.8</a:t>
                      </a:r>
                      <a:endParaRPr lang="ko-KR" sz="10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4.2</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4.3</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3.6</a:t>
                      </a:r>
                      <a:endParaRPr lang="ko-KR" sz="1000" kern="100">
                        <a:solidFill>
                          <a:srgbClr val="000000"/>
                        </a:solidFill>
                        <a:effectLst/>
                        <a:latin typeface="굴림"/>
                        <a:ea typeface="맑은 고딕"/>
                        <a:cs typeface="굴림"/>
                      </a:endParaRPr>
                    </a:p>
                  </a:txBody>
                  <a:tcPr marL="17780" marR="28575" marT="3810" marB="3810" anchor="ctr"/>
                </a:tc>
              </a:tr>
              <a:tr h="226706">
                <a:tc>
                  <a:txBody>
                    <a:bodyPr/>
                    <a:lstStyle/>
                    <a:p>
                      <a:pPr marL="88900" indent="-88900" algn="just" fontAlgn="t" latinLnBrk="0">
                        <a:lnSpc>
                          <a:spcPct val="160000"/>
                        </a:lnSpc>
                        <a:spcAft>
                          <a:spcPts val="0"/>
                        </a:spcAft>
                      </a:pPr>
                      <a:r>
                        <a:rPr lang="en-US" sz="1000" kern="100">
                          <a:effectLst/>
                        </a:rPr>
                        <a:t>(K-13) Certification service</a:t>
                      </a:r>
                      <a:endParaRPr lang="ko-KR" sz="10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30000"/>
                        </a:lnSpc>
                        <a:spcAft>
                          <a:spcPts val="0"/>
                        </a:spcAft>
                      </a:pPr>
                      <a:r>
                        <a:rPr lang="en-US" sz="1000" kern="100">
                          <a:effectLst/>
                        </a:rPr>
                        <a:t>8.2</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8.7</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9.4</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9.0</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8.2</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8.2</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8.3</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7.5</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7.0</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7.4</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dirty="0">
                          <a:solidFill>
                            <a:srgbClr val="C00000"/>
                          </a:solidFill>
                          <a:effectLst/>
                        </a:rPr>
                        <a:t>7.5</a:t>
                      </a:r>
                      <a:endParaRPr lang="ko-KR" sz="10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6.0</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5.5</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4.6</a:t>
                      </a:r>
                      <a:endParaRPr lang="ko-KR" sz="1000" kern="100">
                        <a:solidFill>
                          <a:srgbClr val="000000"/>
                        </a:solidFill>
                        <a:effectLst/>
                        <a:latin typeface="굴림"/>
                        <a:ea typeface="맑은 고딕"/>
                        <a:cs typeface="굴림"/>
                      </a:endParaRPr>
                    </a:p>
                  </a:txBody>
                  <a:tcPr marL="17780" marR="28575" marT="3810" marB="3810" anchor="ctr"/>
                </a:tc>
              </a:tr>
              <a:tr h="226706">
                <a:tc>
                  <a:txBody>
                    <a:bodyPr/>
                    <a:lstStyle/>
                    <a:p>
                      <a:pPr marL="88900" indent="-88900" algn="just" fontAlgn="t" latinLnBrk="0">
                        <a:lnSpc>
                          <a:spcPct val="160000"/>
                        </a:lnSpc>
                        <a:spcAft>
                          <a:spcPts val="0"/>
                        </a:spcAft>
                      </a:pPr>
                      <a:r>
                        <a:rPr lang="en-US" sz="1000" kern="100">
                          <a:effectLst/>
                        </a:rPr>
                        <a:t>(M-1) Weakness analysis</a:t>
                      </a:r>
                      <a:endParaRPr lang="ko-KR" sz="10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30000"/>
                        </a:lnSpc>
                        <a:spcAft>
                          <a:spcPts val="0"/>
                        </a:spcAft>
                      </a:pPr>
                      <a:r>
                        <a:rPr lang="en-US" sz="1000" kern="100">
                          <a:effectLst/>
                        </a:rPr>
                        <a:t>6.7</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7.0</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7.3</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7.6</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6.3</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6.0</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5.2</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4.7</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4.5</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4.8</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dirty="0">
                          <a:solidFill>
                            <a:srgbClr val="C00000"/>
                          </a:solidFill>
                          <a:effectLst/>
                        </a:rPr>
                        <a:t>4.9</a:t>
                      </a:r>
                      <a:endParaRPr lang="ko-KR" sz="10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3.7</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3.5</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2.8</a:t>
                      </a:r>
                      <a:endParaRPr lang="ko-KR" sz="1000" kern="100">
                        <a:solidFill>
                          <a:srgbClr val="000000"/>
                        </a:solidFill>
                        <a:effectLst/>
                        <a:latin typeface="굴림"/>
                        <a:ea typeface="맑은 고딕"/>
                        <a:cs typeface="굴림"/>
                      </a:endParaRPr>
                    </a:p>
                  </a:txBody>
                  <a:tcPr marL="17780" marR="28575" marT="3810" marB="3810" anchor="ctr"/>
                </a:tc>
              </a:tr>
              <a:tr h="226706">
                <a:tc>
                  <a:txBody>
                    <a:bodyPr/>
                    <a:lstStyle/>
                    <a:p>
                      <a:pPr marL="88900" indent="-88900" algn="just" fontAlgn="t" latinLnBrk="0">
                        <a:lnSpc>
                          <a:spcPct val="160000"/>
                        </a:lnSpc>
                        <a:spcAft>
                          <a:spcPts val="0"/>
                        </a:spcAft>
                      </a:pPr>
                      <a:r>
                        <a:rPr lang="en-US" sz="1000" kern="100">
                          <a:effectLst/>
                        </a:rPr>
                        <a:t>(N-2) Cryptology</a:t>
                      </a:r>
                      <a:endParaRPr lang="ko-KR" sz="10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30000"/>
                        </a:lnSpc>
                        <a:spcAft>
                          <a:spcPts val="0"/>
                        </a:spcAft>
                      </a:pPr>
                      <a:r>
                        <a:rPr lang="en-US" sz="1000" kern="100">
                          <a:effectLst/>
                        </a:rPr>
                        <a:t>1.3</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1.0</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1.0</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0.9</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1.5</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1.3</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1.2</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1.6</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1.8</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1.6</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dirty="0">
                          <a:solidFill>
                            <a:srgbClr val="C00000"/>
                          </a:solidFill>
                          <a:effectLst/>
                        </a:rPr>
                        <a:t>1.5</a:t>
                      </a:r>
                      <a:endParaRPr lang="ko-KR" sz="10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1.9</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2.0</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2.1</a:t>
                      </a:r>
                      <a:endParaRPr lang="ko-KR" sz="1000" kern="100">
                        <a:solidFill>
                          <a:srgbClr val="000000"/>
                        </a:solidFill>
                        <a:effectLst/>
                        <a:latin typeface="굴림"/>
                        <a:ea typeface="맑은 고딕"/>
                        <a:cs typeface="굴림"/>
                      </a:endParaRPr>
                    </a:p>
                  </a:txBody>
                  <a:tcPr marL="17780" marR="28575" marT="3810" marB="3810" anchor="ctr"/>
                </a:tc>
              </a:tr>
              <a:tr h="226706">
                <a:tc>
                  <a:txBody>
                    <a:bodyPr/>
                    <a:lstStyle/>
                    <a:p>
                      <a:pPr marL="88900" indent="-88900" algn="just" fontAlgn="t" latinLnBrk="0">
                        <a:lnSpc>
                          <a:spcPct val="160000"/>
                        </a:lnSpc>
                        <a:spcAft>
                          <a:spcPts val="0"/>
                        </a:spcAft>
                      </a:pPr>
                      <a:r>
                        <a:rPr lang="en-US" sz="1000" kern="100">
                          <a:effectLst/>
                        </a:rPr>
                        <a:t>(Q-1) Security inspection</a:t>
                      </a:r>
                      <a:endParaRPr lang="ko-KR" sz="10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30000"/>
                        </a:lnSpc>
                        <a:spcAft>
                          <a:spcPts val="0"/>
                        </a:spcAft>
                      </a:pPr>
                      <a:r>
                        <a:rPr lang="en-US" sz="1000" kern="100">
                          <a:effectLst/>
                        </a:rPr>
                        <a:t>3.7</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3.7</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3.5</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3.2</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3.9</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5.0</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6.0</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5.5</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5.9</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6.2</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dirty="0">
                          <a:solidFill>
                            <a:srgbClr val="C00000"/>
                          </a:solidFill>
                          <a:effectLst/>
                        </a:rPr>
                        <a:t>6.9</a:t>
                      </a:r>
                      <a:endParaRPr lang="ko-KR" sz="10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7.8</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7.8</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8.2</a:t>
                      </a:r>
                      <a:endParaRPr lang="ko-KR" sz="1000" kern="100">
                        <a:solidFill>
                          <a:srgbClr val="000000"/>
                        </a:solidFill>
                        <a:effectLst/>
                        <a:latin typeface="굴림"/>
                        <a:ea typeface="맑은 고딕"/>
                        <a:cs typeface="굴림"/>
                      </a:endParaRPr>
                    </a:p>
                  </a:txBody>
                  <a:tcPr marL="17780" marR="28575" marT="3810" marB="3810" anchor="ctr"/>
                </a:tc>
              </a:tr>
              <a:tr h="226706">
                <a:tc>
                  <a:txBody>
                    <a:bodyPr/>
                    <a:lstStyle/>
                    <a:p>
                      <a:pPr marL="88900" indent="-88900" algn="just" fontAlgn="t" latinLnBrk="0">
                        <a:lnSpc>
                          <a:spcPct val="160000"/>
                        </a:lnSpc>
                        <a:spcAft>
                          <a:spcPts val="0"/>
                        </a:spcAft>
                      </a:pPr>
                      <a:r>
                        <a:rPr lang="en-US" sz="1000" kern="100">
                          <a:effectLst/>
                        </a:rPr>
                        <a:t>(Q-2) Information security event management</a:t>
                      </a:r>
                      <a:endParaRPr lang="ko-KR" sz="1000" kern="100">
                        <a:solidFill>
                          <a:srgbClr val="000000"/>
                        </a:solidFill>
                        <a:effectLst/>
                        <a:latin typeface="맑은 고딕"/>
                        <a:ea typeface="맑은 고딕"/>
                        <a:cs typeface="Arial"/>
                      </a:endParaRPr>
                    </a:p>
                  </a:txBody>
                  <a:tcPr marL="17780" marR="28575" marT="3810" marB="3810" anchor="ctr"/>
                </a:tc>
                <a:tc>
                  <a:txBody>
                    <a:bodyPr/>
                    <a:lstStyle/>
                    <a:p>
                      <a:pPr marL="25400" marR="25400" algn="r" latinLnBrk="0">
                        <a:lnSpc>
                          <a:spcPct val="130000"/>
                        </a:lnSpc>
                        <a:spcAft>
                          <a:spcPts val="0"/>
                        </a:spcAft>
                      </a:pPr>
                      <a:r>
                        <a:rPr lang="en-US" sz="1000" kern="100">
                          <a:effectLst/>
                        </a:rPr>
                        <a:t>3.3</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3.4</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3.1</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2.6</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3.6</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4.3</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5.3</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4.8</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5.2</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5.2</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dirty="0">
                          <a:solidFill>
                            <a:srgbClr val="C00000"/>
                          </a:solidFill>
                          <a:effectLst/>
                        </a:rPr>
                        <a:t>5.5</a:t>
                      </a:r>
                      <a:endParaRPr lang="ko-KR" sz="10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5.6</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6.0</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6.4</a:t>
                      </a:r>
                      <a:endParaRPr lang="ko-KR" sz="1000" kern="100">
                        <a:solidFill>
                          <a:srgbClr val="000000"/>
                        </a:solidFill>
                        <a:effectLst/>
                        <a:latin typeface="굴림"/>
                        <a:ea typeface="맑은 고딕"/>
                        <a:cs typeface="굴림"/>
                      </a:endParaRPr>
                    </a:p>
                  </a:txBody>
                  <a:tcPr marL="17780" marR="28575" marT="3810" marB="3810" anchor="ctr"/>
                </a:tc>
              </a:tr>
              <a:tr h="228953">
                <a:tc>
                  <a:txBody>
                    <a:bodyPr/>
                    <a:lstStyle/>
                    <a:p>
                      <a:pPr indent="127000" algn="ctr" latinLnBrk="0">
                        <a:lnSpc>
                          <a:spcPct val="180000"/>
                        </a:lnSpc>
                        <a:spcAft>
                          <a:spcPts val="0"/>
                        </a:spcAft>
                      </a:pPr>
                      <a:r>
                        <a:rPr lang="en-US" sz="1000" kern="100" spc="100">
                          <a:effectLst/>
                        </a:rPr>
                        <a:t>Total</a:t>
                      </a:r>
                      <a:endParaRPr lang="ko-KR" sz="1000" kern="100">
                        <a:solidFill>
                          <a:srgbClr val="000000"/>
                        </a:solidFill>
                        <a:effectLst/>
                        <a:latin typeface="한양신명조"/>
                        <a:ea typeface="맑은 고딕"/>
                        <a:cs typeface="Arial"/>
                      </a:endParaRPr>
                    </a:p>
                  </a:txBody>
                  <a:tcPr marL="17780" marR="28575" marT="3810" marB="3810" anchor="ctr"/>
                </a:tc>
                <a:tc>
                  <a:txBody>
                    <a:bodyPr/>
                    <a:lstStyle/>
                    <a:p>
                      <a:pPr marL="25400" marR="25400" algn="r" latinLnBrk="0">
                        <a:lnSpc>
                          <a:spcPct val="130000"/>
                        </a:lnSpc>
                        <a:spcAft>
                          <a:spcPts val="0"/>
                        </a:spcAft>
                      </a:pPr>
                      <a:r>
                        <a:rPr lang="en-US" sz="1000" kern="100">
                          <a:effectLst/>
                        </a:rPr>
                        <a:t>100</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100</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100</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100</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100</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100</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100</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100</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100</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solidFill>
                            <a:srgbClr val="C00000"/>
                          </a:solidFill>
                          <a:effectLst/>
                        </a:rPr>
                        <a:t>100</a:t>
                      </a:r>
                      <a:endParaRPr lang="ko-KR" sz="1000" kern="10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dirty="0">
                          <a:solidFill>
                            <a:srgbClr val="C00000"/>
                          </a:solidFill>
                          <a:effectLst/>
                        </a:rPr>
                        <a:t>100</a:t>
                      </a:r>
                      <a:endParaRPr lang="ko-KR" sz="1000" kern="100" dirty="0">
                        <a:solidFill>
                          <a:srgbClr val="C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100</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a:effectLst/>
                        </a:rPr>
                        <a:t>100</a:t>
                      </a:r>
                      <a:endParaRPr lang="ko-KR" sz="1000" kern="100">
                        <a:solidFill>
                          <a:srgbClr val="000000"/>
                        </a:solidFill>
                        <a:effectLst/>
                        <a:latin typeface="굴림"/>
                        <a:ea typeface="맑은 고딕"/>
                        <a:cs typeface="굴림"/>
                      </a:endParaRPr>
                    </a:p>
                  </a:txBody>
                  <a:tcPr marL="17780" marR="28575" marT="3810" marB="3810" anchor="ctr"/>
                </a:tc>
                <a:tc>
                  <a:txBody>
                    <a:bodyPr/>
                    <a:lstStyle/>
                    <a:p>
                      <a:pPr marL="25400" marR="25400" algn="r" latinLnBrk="0">
                        <a:lnSpc>
                          <a:spcPct val="130000"/>
                        </a:lnSpc>
                        <a:spcAft>
                          <a:spcPts val="0"/>
                        </a:spcAft>
                      </a:pPr>
                      <a:r>
                        <a:rPr lang="en-US" sz="1000" kern="100" dirty="0">
                          <a:effectLst/>
                        </a:rPr>
                        <a:t>100</a:t>
                      </a:r>
                      <a:endParaRPr lang="ko-KR" sz="1000" kern="100" dirty="0">
                        <a:solidFill>
                          <a:srgbClr val="000000"/>
                        </a:solidFill>
                        <a:effectLst/>
                        <a:latin typeface="굴림"/>
                        <a:ea typeface="맑은 고딕"/>
                        <a:cs typeface="굴림"/>
                      </a:endParaRPr>
                    </a:p>
                  </a:txBody>
                  <a:tcPr marL="17780" marR="28575" marT="3810" marB="3810" anchor="ctr"/>
                </a:tc>
              </a:tr>
            </a:tbl>
          </a:graphicData>
        </a:graphic>
      </p:graphicFrame>
      <p:sp>
        <p:nvSpPr>
          <p:cNvPr id="7" name="직사각형 6"/>
          <p:cNvSpPr/>
          <p:nvPr/>
        </p:nvSpPr>
        <p:spPr>
          <a:xfrm>
            <a:off x="0" y="1528"/>
            <a:ext cx="9144000" cy="979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ko-KR" altLang="en-US">
              <a:solidFill>
                <a:prstClr val="white"/>
              </a:solidFill>
              <a:latin typeface="Arial" panose="020B0604020202020204" pitchFamily="34" charset="0"/>
              <a:cs typeface="Arial" panose="020B0604020202020204" pitchFamily="34" charset="0"/>
            </a:endParaRPr>
          </a:p>
        </p:txBody>
      </p:sp>
      <p:sp>
        <p:nvSpPr>
          <p:cNvPr id="9" name="직사각형 8"/>
          <p:cNvSpPr/>
          <p:nvPr/>
        </p:nvSpPr>
        <p:spPr>
          <a:xfrm>
            <a:off x="-24049" y="39310"/>
            <a:ext cx="9165704" cy="461665"/>
          </a:xfrm>
          <a:prstGeom prst="rect">
            <a:avLst/>
          </a:prstGeom>
        </p:spPr>
        <p:txBody>
          <a:bodyPr wrap="square">
            <a:spAutoFit/>
          </a:bodyPr>
          <a:lstStyle/>
          <a:p>
            <a:pPr fontAlgn="base">
              <a:buSzPct val="70000"/>
              <a:tabLst>
                <a:tab pos="266700" algn="l"/>
              </a:tabLst>
            </a:pPr>
            <a:r>
              <a:rPr lang="en-US" altLang="ko-KR" sz="2400" dirty="0">
                <a:solidFill>
                  <a:prstClr val="white"/>
                </a:solidFill>
                <a:latin typeface="Arial" panose="020B0604020202020204" pitchFamily="34" charset="0"/>
                <a:ea typeface="나눔고딕" pitchFamily="50" charset="-127"/>
                <a:cs typeface="Arial" panose="020B0604020202020204" pitchFamily="34" charset="0"/>
              </a:rPr>
              <a:t>Step 4. </a:t>
            </a:r>
            <a:r>
              <a:rPr lang="en-US" altLang="ko-KR" sz="2400" dirty="0">
                <a:solidFill>
                  <a:schemeClr val="bg1"/>
                </a:solidFill>
                <a:latin typeface="Arial" panose="020B0604020202020204" pitchFamily="34" charset="0"/>
                <a:cs typeface="Arial" panose="020B0604020202020204" pitchFamily="34" charset="0"/>
              </a:rPr>
              <a:t>Future Skills Needs based on Trends of IPC</a:t>
            </a:r>
            <a:endParaRPr lang="en-US" altLang="ko-KR" sz="2400" dirty="0">
              <a:solidFill>
                <a:schemeClr val="bg1"/>
              </a:solidFill>
              <a:latin typeface="Arial" panose="020B0604020202020204" pitchFamily="34" charset="0"/>
              <a:ea typeface="나눔고딕" pitchFamily="50" charset="-127"/>
              <a:cs typeface="Arial" panose="020B0604020202020204" pitchFamily="34" charset="0"/>
            </a:endParaRPr>
          </a:p>
        </p:txBody>
      </p:sp>
      <p:sp>
        <p:nvSpPr>
          <p:cNvPr id="12" name="직사각형 11"/>
          <p:cNvSpPr/>
          <p:nvPr/>
        </p:nvSpPr>
        <p:spPr>
          <a:xfrm>
            <a:off x="0" y="491128"/>
            <a:ext cx="8805664" cy="461665"/>
          </a:xfrm>
          <a:prstGeom prst="rect">
            <a:avLst/>
          </a:prstGeom>
        </p:spPr>
        <p:txBody>
          <a:bodyPr wrap="square">
            <a:spAutoFit/>
          </a:bodyPr>
          <a:lstStyle/>
          <a:p>
            <a:r>
              <a:rPr lang="en-US" altLang="ko-KR" dirty="0">
                <a:solidFill>
                  <a:prstClr val="white"/>
                </a:solidFill>
                <a:latin typeface="Arial" panose="020B0604020202020204" pitchFamily="34" charset="0"/>
                <a:ea typeface="나눔고딕" pitchFamily="50" charset="-127"/>
                <a:cs typeface="Arial" panose="020B0604020202020204" pitchFamily="34" charset="0"/>
              </a:rPr>
              <a:t>- </a:t>
            </a:r>
            <a:r>
              <a:rPr lang="en-US" altLang="ko-KR" dirty="0">
                <a:solidFill>
                  <a:schemeClr val="bg1"/>
                </a:solidFill>
                <a:latin typeface="Arial" panose="020B0604020202020204" pitchFamily="34" charset="0"/>
                <a:cs typeface="Arial" panose="020B0604020202020204" pitchFamily="34" charset="0"/>
              </a:rPr>
              <a:t>Trend </a:t>
            </a:r>
            <a:r>
              <a:rPr lang="en-US" altLang="ko-KR" dirty="0" smtClean="0">
                <a:solidFill>
                  <a:schemeClr val="bg1"/>
                </a:solidFill>
                <a:latin typeface="Arial" panose="020B0604020202020204" pitchFamily="34" charset="0"/>
                <a:cs typeface="Arial" panose="020B0604020202020204" pitchFamily="34" charset="0"/>
              </a:rPr>
              <a:t>from the </a:t>
            </a:r>
            <a:r>
              <a:rPr lang="en-US" altLang="ko-KR" sz="2400" b="1" i="1" dirty="0" smtClean="0">
                <a:solidFill>
                  <a:schemeClr val="bg1"/>
                </a:solidFill>
                <a:latin typeface="Arial" panose="020B0604020202020204" pitchFamily="34" charset="0"/>
                <a:cs typeface="Arial" panose="020B0604020202020204" pitchFamily="34" charset="0"/>
              </a:rPr>
              <a:t>relative</a:t>
            </a:r>
            <a:r>
              <a:rPr lang="en-US" altLang="ko-KR" dirty="0" smtClean="0">
                <a:solidFill>
                  <a:schemeClr val="bg1"/>
                </a:solidFill>
                <a:latin typeface="Arial" panose="020B0604020202020204" pitchFamily="34" charset="0"/>
                <a:cs typeface="Arial" panose="020B0604020202020204" pitchFamily="34" charset="0"/>
              </a:rPr>
              <a:t> frequency of </a:t>
            </a:r>
            <a:r>
              <a:rPr lang="en-US" altLang="ko-KR" dirty="0">
                <a:solidFill>
                  <a:schemeClr val="bg1"/>
                </a:solidFill>
                <a:latin typeface="Arial" panose="020B0604020202020204" pitchFamily="34" charset="0"/>
                <a:cs typeface="Arial" panose="020B0604020202020204" pitchFamily="34" charset="0"/>
              </a:rPr>
              <a:t>IPC</a:t>
            </a:r>
            <a:endParaRPr lang="ko-KR" altLang="ko-KR" dirty="0">
              <a:solidFill>
                <a:schemeClr val="bg1"/>
              </a:solidFill>
              <a:latin typeface="Arial" panose="020B0604020202020204" pitchFamily="34" charset="0"/>
              <a:cs typeface="Arial" panose="020B0604020202020204" pitchFamily="34" charset="0"/>
            </a:endParaRPr>
          </a:p>
        </p:txBody>
      </p:sp>
      <p:sp>
        <p:nvSpPr>
          <p:cNvPr id="13" name="TextBox 12"/>
          <p:cNvSpPr txBox="1"/>
          <p:nvPr/>
        </p:nvSpPr>
        <p:spPr>
          <a:xfrm>
            <a:off x="8203408" y="6581001"/>
            <a:ext cx="827584" cy="276999"/>
          </a:xfrm>
          <a:prstGeom prst="rect">
            <a:avLst/>
          </a:prstGeom>
          <a:noFill/>
        </p:spPr>
        <p:txBody>
          <a:bodyPr wrap="square" rtlCol="0">
            <a:spAutoFit/>
          </a:bodyPr>
          <a:lstStyle/>
          <a:p>
            <a:pPr algn="r"/>
            <a:r>
              <a:rPr lang="en-US" altLang="ko-KR" sz="1200" b="1" dirty="0" smtClean="0">
                <a:solidFill>
                  <a:srgbClr val="1F497D"/>
                </a:solidFill>
                <a:latin typeface="Arial" panose="020B0604020202020204" pitchFamily="34" charset="0"/>
                <a:cs typeface="Arial" panose="020B0604020202020204" pitchFamily="34" charset="0"/>
              </a:rPr>
              <a:t>10/16</a:t>
            </a:r>
            <a:endParaRPr lang="ko-KR" altLang="en-US" sz="1200" b="1" dirty="0">
              <a:solidFill>
                <a:srgbClr val="1F497D"/>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26354528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직선 연결선 4"/>
          <p:cNvCxnSpPr/>
          <p:nvPr/>
        </p:nvCxnSpPr>
        <p:spPr>
          <a:xfrm>
            <a:off x="4572000" y="1196752"/>
            <a:ext cx="0" cy="5328592"/>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pic>
        <p:nvPicPr>
          <p:cNvPr id="11" name="그림 10" descr="EMB000010884693"/>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4788024" y="1772817"/>
            <a:ext cx="4082727" cy="1872208"/>
          </a:xfrm>
          <a:prstGeom prst="rect">
            <a:avLst/>
          </a:prstGeom>
          <a:noFill/>
          <a:ln>
            <a:noFill/>
          </a:ln>
        </p:spPr>
      </p:pic>
      <p:pic>
        <p:nvPicPr>
          <p:cNvPr id="10" name="그림 9" descr="EMB000010884695"/>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4716016" y="3861048"/>
            <a:ext cx="4104456" cy="2088232"/>
          </a:xfrm>
          <a:prstGeom prst="rect">
            <a:avLst/>
          </a:prstGeom>
          <a:noFill/>
          <a:ln>
            <a:noFill/>
          </a:ln>
        </p:spPr>
      </p:pic>
      <p:pic>
        <p:nvPicPr>
          <p:cNvPr id="14" name="그림 13" descr="EMB000010884694"/>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611560" y="3861048"/>
            <a:ext cx="3672408" cy="2088231"/>
          </a:xfrm>
          <a:prstGeom prst="rect">
            <a:avLst/>
          </a:prstGeom>
          <a:noFill/>
          <a:ln>
            <a:noFill/>
          </a:ln>
        </p:spPr>
      </p:pic>
      <p:sp>
        <p:nvSpPr>
          <p:cNvPr id="2" name="직사각형 1"/>
          <p:cNvSpPr/>
          <p:nvPr/>
        </p:nvSpPr>
        <p:spPr>
          <a:xfrm>
            <a:off x="611560" y="1194902"/>
            <a:ext cx="3394712" cy="369332"/>
          </a:xfrm>
          <a:prstGeom prst="rect">
            <a:avLst/>
          </a:prstGeom>
        </p:spPr>
        <p:txBody>
          <a:bodyPr wrap="none">
            <a:spAutoFit/>
          </a:bodyPr>
          <a:lstStyle/>
          <a:p>
            <a:r>
              <a:rPr lang="en-US" altLang="ko-KR" dirty="0"/>
              <a:t> Increasing trend (I</a:t>
            </a:r>
            <a:r>
              <a:rPr lang="en-US" altLang="ko-KR" dirty="0" smtClean="0"/>
              <a:t>) </a:t>
            </a:r>
            <a:r>
              <a:rPr lang="en-US" altLang="ko-KR" dirty="0"/>
              <a:t>after </a:t>
            </a:r>
            <a:r>
              <a:rPr lang="en-US" altLang="ko-KR" dirty="0" smtClean="0"/>
              <a:t>2005</a:t>
            </a:r>
            <a:endParaRPr lang="ko-KR" altLang="ko-KR" dirty="0">
              <a:latin typeface="Times New Roman" pitchFamily="18" charset="0"/>
              <a:cs typeface="Times New Roman" pitchFamily="18" charset="0"/>
            </a:endParaRPr>
          </a:p>
        </p:txBody>
      </p:sp>
      <p:sp>
        <p:nvSpPr>
          <p:cNvPr id="3" name="직사각형 2"/>
          <p:cNvSpPr/>
          <p:nvPr/>
        </p:nvSpPr>
        <p:spPr>
          <a:xfrm>
            <a:off x="4994425" y="1124744"/>
            <a:ext cx="3508525" cy="369332"/>
          </a:xfrm>
          <a:prstGeom prst="rect">
            <a:avLst/>
          </a:prstGeom>
        </p:spPr>
        <p:txBody>
          <a:bodyPr wrap="none">
            <a:spAutoFit/>
          </a:bodyPr>
          <a:lstStyle/>
          <a:p>
            <a:r>
              <a:rPr lang="en-US" altLang="ko-KR" dirty="0"/>
              <a:t>Decreasing trend (D</a:t>
            </a:r>
            <a:r>
              <a:rPr lang="en-US" altLang="ko-KR" dirty="0" smtClean="0"/>
              <a:t>) after 2005</a:t>
            </a:r>
            <a:endParaRPr lang="ko-KR" altLang="en-US" dirty="0"/>
          </a:p>
        </p:txBody>
      </p:sp>
      <p:sp>
        <p:nvSpPr>
          <p:cNvPr id="15" name="직사각형 14"/>
          <p:cNvSpPr/>
          <p:nvPr/>
        </p:nvSpPr>
        <p:spPr>
          <a:xfrm>
            <a:off x="0" y="1528"/>
            <a:ext cx="9144000" cy="979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ko-KR" altLang="en-US">
              <a:solidFill>
                <a:prstClr val="white"/>
              </a:solidFill>
              <a:latin typeface="Arial" panose="020B0604020202020204" pitchFamily="34" charset="0"/>
              <a:cs typeface="Arial" panose="020B0604020202020204" pitchFamily="34" charset="0"/>
            </a:endParaRPr>
          </a:p>
        </p:txBody>
      </p:sp>
      <p:sp>
        <p:nvSpPr>
          <p:cNvPr id="16" name="직사각형 15"/>
          <p:cNvSpPr/>
          <p:nvPr/>
        </p:nvSpPr>
        <p:spPr>
          <a:xfrm>
            <a:off x="-24049" y="39310"/>
            <a:ext cx="9165704" cy="461665"/>
          </a:xfrm>
          <a:prstGeom prst="rect">
            <a:avLst/>
          </a:prstGeom>
        </p:spPr>
        <p:txBody>
          <a:bodyPr wrap="square">
            <a:spAutoFit/>
          </a:bodyPr>
          <a:lstStyle/>
          <a:p>
            <a:pPr fontAlgn="base">
              <a:buSzPct val="70000"/>
              <a:tabLst>
                <a:tab pos="266700" algn="l"/>
              </a:tabLst>
            </a:pPr>
            <a:r>
              <a:rPr lang="en-US" altLang="ko-KR" sz="2400" dirty="0">
                <a:solidFill>
                  <a:prstClr val="white"/>
                </a:solidFill>
                <a:latin typeface="Arial" panose="020B0604020202020204" pitchFamily="34" charset="0"/>
                <a:ea typeface="나눔고딕" pitchFamily="50" charset="-127"/>
                <a:cs typeface="Arial" panose="020B0604020202020204" pitchFamily="34" charset="0"/>
              </a:rPr>
              <a:t>Step 4. </a:t>
            </a:r>
            <a:r>
              <a:rPr lang="en-US" altLang="ko-KR" sz="2400" dirty="0">
                <a:solidFill>
                  <a:schemeClr val="bg1"/>
                </a:solidFill>
                <a:latin typeface="Arial" panose="020B0604020202020204" pitchFamily="34" charset="0"/>
                <a:cs typeface="Arial" panose="020B0604020202020204" pitchFamily="34" charset="0"/>
              </a:rPr>
              <a:t>Future Skills Needs based on Trends of IPC</a:t>
            </a:r>
            <a:endParaRPr lang="en-US" altLang="ko-KR" sz="2400" dirty="0">
              <a:solidFill>
                <a:schemeClr val="bg1"/>
              </a:solidFill>
              <a:latin typeface="Arial" panose="020B0604020202020204" pitchFamily="34" charset="0"/>
              <a:ea typeface="나눔고딕" pitchFamily="50" charset="-127"/>
              <a:cs typeface="Arial" panose="020B0604020202020204" pitchFamily="34" charset="0"/>
            </a:endParaRPr>
          </a:p>
        </p:txBody>
      </p:sp>
      <p:sp>
        <p:nvSpPr>
          <p:cNvPr id="17" name="직사각형 16"/>
          <p:cNvSpPr/>
          <p:nvPr/>
        </p:nvSpPr>
        <p:spPr>
          <a:xfrm>
            <a:off x="0" y="491128"/>
            <a:ext cx="8805664" cy="461665"/>
          </a:xfrm>
          <a:prstGeom prst="rect">
            <a:avLst/>
          </a:prstGeom>
        </p:spPr>
        <p:txBody>
          <a:bodyPr wrap="square">
            <a:spAutoFit/>
          </a:bodyPr>
          <a:lstStyle/>
          <a:p>
            <a:r>
              <a:rPr lang="en-US" altLang="ko-KR" dirty="0">
                <a:solidFill>
                  <a:prstClr val="white"/>
                </a:solidFill>
                <a:latin typeface="Arial" panose="020B0604020202020204" pitchFamily="34" charset="0"/>
                <a:ea typeface="나눔고딕" pitchFamily="50" charset="-127"/>
                <a:cs typeface="Arial" panose="020B0604020202020204" pitchFamily="34" charset="0"/>
              </a:rPr>
              <a:t>- </a:t>
            </a:r>
            <a:r>
              <a:rPr lang="en-US" altLang="ko-KR" dirty="0">
                <a:solidFill>
                  <a:schemeClr val="bg1"/>
                </a:solidFill>
                <a:latin typeface="Arial" panose="020B0604020202020204" pitchFamily="34" charset="0"/>
                <a:cs typeface="Arial" panose="020B0604020202020204" pitchFamily="34" charset="0"/>
              </a:rPr>
              <a:t>Trend </a:t>
            </a:r>
            <a:r>
              <a:rPr lang="en-US" altLang="ko-KR" dirty="0" smtClean="0">
                <a:solidFill>
                  <a:schemeClr val="bg1"/>
                </a:solidFill>
                <a:latin typeface="Arial" panose="020B0604020202020204" pitchFamily="34" charset="0"/>
                <a:cs typeface="Arial" panose="020B0604020202020204" pitchFamily="34" charset="0"/>
              </a:rPr>
              <a:t>from the </a:t>
            </a:r>
            <a:r>
              <a:rPr lang="en-US" altLang="ko-KR" sz="2400" b="1" i="1" dirty="0" smtClean="0">
                <a:solidFill>
                  <a:schemeClr val="bg1"/>
                </a:solidFill>
                <a:latin typeface="Arial" panose="020B0604020202020204" pitchFamily="34" charset="0"/>
                <a:cs typeface="Arial" panose="020B0604020202020204" pitchFamily="34" charset="0"/>
              </a:rPr>
              <a:t>relative</a:t>
            </a:r>
            <a:r>
              <a:rPr lang="en-US" altLang="ko-KR" dirty="0" smtClean="0">
                <a:solidFill>
                  <a:schemeClr val="bg1"/>
                </a:solidFill>
                <a:latin typeface="Arial" panose="020B0604020202020204" pitchFamily="34" charset="0"/>
                <a:cs typeface="Arial" panose="020B0604020202020204" pitchFamily="34" charset="0"/>
              </a:rPr>
              <a:t> frequency of </a:t>
            </a:r>
            <a:r>
              <a:rPr lang="en-US" altLang="ko-KR" dirty="0">
                <a:solidFill>
                  <a:schemeClr val="bg1"/>
                </a:solidFill>
                <a:latin typeface="Arial" panose="020B0604020202020204" pitchFamily="34" charset="0"/>
                <a:cs typeface="Arial" panose="020B0604020202020204" pitchFamily="34" charset="0"/>
              </a:rPr>
              <a:t>IPC</a:t>
            </a:r>
            <a:endParaRPr lang="ko-KR" altLang="ko-KR" dirty="0">
              <a:solidFill>
                <a:schemeClr val="bg1"/>
              </a:solidFill>
              <a:latin typeface="Arial" panose="020B0604020202020204" pitchFamily="34" charset="0"/>
              <a:cs typeface="Arial" panose="020B0604020202020204" pitchFamily="34" charset="0"/>
            </a:endParaRPr>
          </a:p>
        </p:txBody>
      </p:sp>
      <p:sp>
        <p:nvSpPr>
          <p:cNvPr id="4" name="직사각형 3"/>
          <p:cNvSpPr/>
          <p:nvPr/>
        </p:nvSpPr>
        <p:spPr>
          <a:xfrm>
            <a:off x="2987824" y="5013176"/>
            <a:ext cx="720080" cy="936104"/>
          </a:xfrm>
          <a:prstGeom prst="rect">
            <a:avLst/>
          </a:prstGeom>
          <a:solidFill>
            <a:srgbClr val="FFC000">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9" name="직사각형 18"/>
          <p:cNvSpPr/>
          <p:nvPr/>
        </p:nvSpPr>
        <p:spPr>
          <a:xfrm>
            <a:off x="7343800" y="4725144"/>
            <a:ext cx="828600" cy="1196517"/>
          </a:xfrm>
          <a:prstGeom prst="rect">
            <a:avLst/>
          </a:prstGeom>
          <a:solidFill>
            <a:srgbClr val="FFC000">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0" name="직사각형 19"/>
          <p:cNvSpPr/>
          <p:nvPr/>
        </p:nvSpPr>
        <p:spPr>
          <a:xfrm>
            <a:off x="7351637" y="2110662"/>
            <a:ext cx="828600" cy="1534363"/>
          </a:xfrm>
          <a:prstGeom prst="rect">
            <a:avLst/>
          </a:prstGeom>
          <a:solidFill>
            <a:srgbClr val="FFC000">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1" name="TextBox 20"/>
          <p:cNvSpPr txBox="1"/>
          <p:nvPr/>
        </p:nvSpPr>
        <p:spPr>
          <a:xfrm>
            <a:off x="8203408" y="6581001"/>
            <a:ext cx="827584" cy="276999"/>
          </a:xfrm>
          <a:prstGeom prst="rect">
            <a:avLst/>
          </a:prstGeom>
          <a:noFill/>
        </p:spPr>
        <p:txBody>
          <a:bodyPr wrap="square" rtlCol="0">
            <a:spAutoFit/>
          </a:bodyPr>
          <a:lstStyle/>
          <a:p>
            <a:pPr algn="r"/>
            <a:r>
              <a:rPr lang="en-US" altLang="ko-KR" sz="1200" b="1" dirty="0" smtClean="0">
                <a:solidFill>
                  <a:srgbClr val="1F497D"/>
                </a:solidFill>
                <a:latin typeface="Arial" panose="020B0604020202020204" pitchFamily="34" charset="0"/>
                <a:cs typeface="Arial" panose="020B0604020202020204" pitchFamily="34" charset="0"/>
              </a:rPr>
              <a:t>11/16</a:t>
            </a:r>
            <a:endParaRPr lang="ko-KR" altLang="en-US" sz="1200" b="1" dirty="0">
              <a:solidFill>
                <a:srgbClr val="1F497D"/>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41438404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직선 연결선 5"/>
          <p:cNvCxnSpPr/>
          <p:nvPr/>
        </p:nvCxnSpPr>
        <p:spPr>
          <a:xfrm>
            <a:off x="4572000" y="1196752"/>
            <a:ext cx="0" cy="5328592"/>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pic>
        <p:nvPicPr>
          <p:cNvPr id="16" name="그림 15" descr="EMB000010884697"/>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4716016" y="1429147"/>
            <a:ext cx="4208487" cy="2503909"/>
          </a:xfrm>
          <a:prstGeom prst="rect">
            <a:avLst/>
          </a:prstGeom>
          <a:noFill/>
        </p:spPr>
      </p:pic>
      <p:pic>
        <p:nvPicPr>
          <p:cNvPr id="17" name="그림 16" descr="EMB000010884696"/>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51520" y="1434108"/>
            <a:ext cx="4197152" cy="2422312"/>
          </a:xfrm>
          <a:prstGeom prst="rect">
            <a:avLst/>
          </a:prstGeom>
          <a:noFill/>
          <a:ln>
            <a:noFill/>
          </a:ln>
        </p:spPr>
      </p:pic>
      <p:sp>
        <p:nvSpPr>
          <p:cNvPr id="18" name="직사각형 17"/>
          <p:cNvSpPr/>
          <p:nvPr/>
        </p:nvSpPr>
        <p:spPr>
          <a:xfrm>
            <a:off x="611560" y="1194902"/>
            <a:ext cx="3394712" cy="369332"/>
          </a:xfrm>
          <a:prstGeom prst="rect">
            <a:avLst/>
          </a:prstGeom>
        </p:spPr>
        <p:txBody>
          <a:bodyPr wrap="none">
            <a:spAutoFit/>
          </a:bodyPr>
          <a:lstStyle/>
          <a:p>
            <a:r>
              <a:rPr lang="en-US" altLang="ko-KR" dirty="0"/>
              <a:t> Increasing trend (I</a:t>
            </a:r>
            <a:r>
              <a:rPr lang="en-US" altLang="ko-KR" dirty="0" smtClean="0"/>
              <a:t>) </a:t>
            </a:r>
            <a:r>
              <a:rPr lang="en-US" altLang="ko-KR" dirty="0"/>
              <a:t>after </a:t>
            </a:r>
            <a:r>
              <a:rPr lang="en-US" altLang="ko-KR" dirty="0" smtClean="0"/>
              <a:t>2005</a:t>
            </a:r>
            <a:endParaRPr lang="ko-KR" altLang="ko-KR" dirty="0">
              <a:latin typeface="Times New Roman" pitchFamily="18" charset="0"/>
              <a:cs typeface="Times New Roman" pitchFamily="18" charset="0"/>
            </a:endParaRPr>
          </a:p>
        </p:txBody>
      </p:sp>
      <p:sp>
        <p:nvSpPr>
          <p:cNvPr id="19" name="직사각형 18"/>
          <p:cNvSpPr/>
          <p:nvPr/>
        </p:nvSpPr>
        <p:spPr>
          <a:xfrm>
            <a:off x="4994425" y="1124744"/>
            <a:ext cx="3508525" cy="369332"/>
          </a:xfrm>
          <a:prstGeom prst="rect">
            <a:avLst/>
          </a:prstGeom>
        </p:spPr>
        <p:txBody>
          <a:bodyPr wrap="none">
            <a:spAutoFit/>
          </a:bodyPr>
          <a:lstStyle/>
          <a:p>
            <a:r>
              <a:rPr lang="en-US" altLang="ko-KR" dirty="0"/>
              <a:t>Decreasing trend (D</a:t>
            </a:r>
            <a:r>
              <a:rPr lang="en-US" altLang="ko-KR" dirty="0" smtClean="0"/>
              <a:t>) after 2005</a:t>
            </a:r>
            <a:endParaRPr lang="ko-KR" altLang="en-US" dirty="0"/>
          </a:p>
        </p:txBody>
      </p:sp>
      <p:pic>
        <p:nvPicPr>
          <p:cNvPr id="20" name="그림 19" descr="EMB000010884698"/>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95536" y="4005064"/>
            <a:ext cx="4032448" cy="1944216"/>
          </a:xfrm>
          <a:prstGeom prst="rect">
            <a:avLst/>
          </a:prstGeom>
          <a:noFill/>
          <a:ln>
            <a:noFill/>
          </a:ln>
        </p:spPr>
      </p:pic>
      <p:sp>
        <p:nvSpPr>
          <p:cNvPr id="21" name="직사각형 20"/>
          <p:cNvSpPr/>
          <p:nvPr/>
        </p:nvSpPr>
        <p:spPr>
          <a:xfrm>
            <a:off x="7415808" y="2398693"/>
            <a:ext cx="828600" cy="1534363"/>
          </a:xfrm>
          <a:prstGeom prst="rect">
            <a:avLst/>
          </a:prstGeom>
          <a:solidFill>
            <a:srgbClr val="FFC000">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 name="직사각형 21"/>
          <p:cNvSpPr/>
          <p:nvPr/>
        </p:nvSpPr>
        <p:spPr>
          <a:xfrm>
            <a:off x="2915816" y="2636912"/>
            <a:ext cx="828600" cy="1179947"/>
          </a:xfrm>
          <a:prstGeom prst="rect">
            <a:avLst/>
          </a:prstGeom>
          <a:solidFill>
            <a:srgbClr val="FFC000">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 name="직사각형 22"/>
          <p:cNvSpPr/>
          <p:nvPr/>
        </p:nvSpPr>
        <p:spPr>
          <a:xfrm>
            <a:off x="2915816" y="4841341"/>
            <a:ext cx="828600" cy="1179947"/>
          </a:xfrm>
          <a:prstGeom prst="rect">
            <a:avLst/>
          </a:prstGeom>
          <a:solidFill>
            <a:srgbClr val="FFC000">
              <a:alpha val="1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4" name="직사각형 23"/>
          <p:cNvSpPr/>
          <p:nvPr/>
        </p:nvSpPr>
        <p:spPr>
          <a:xfrm>
            <a:off x="0" y="1528"/>
            <a:ext cx="9144000" cy="979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ko-KR" altLang="en-US">
              <a:solidFill>
                <a:prstClr val="white"/>
              </a:solidFill>
              <a:latin typeface="Arial" panose="020B0604020202020204" pitchFamily="34" charset="0"/>
              <a:cs typeface="Arial" panose="020B0604020202020204" pitchFamily="34" charset="0"/>
            </a:endParaRPr>
          </a:p>
        </p:txBody>
      </p:sp>
      <p:sp>
        <p:nvSpPr>
          <p:cNvPr id="25" name="직사각형 24"/>
          <p:cNvSpPr/>
          <p:nvPr/>
        </p:nvSpPr>
        <p:spPr>
          <a:xfrm>
            <a:off x="-24049" y="39310"/>
            <a:ext cx="9165704" cy="461665"/>
          </a:xfrm>
          <a:prstGeom prst="rect">
            <a:avLst/>
          </a:prstGeom>
        </p:spPr>
        <p:txBody>
          <a:bodyPr wrap="square">
            <a:spAutoFit/>
          </a:bodyPr>
          <a:lstStyle/>
          <a:p>
            <a:pPr fontAlgn="base">
              <a:buSzPct val="70000"/>
              <a:tabLst>
                <a:tab pos="266700" algn="l"/>
              </a:tabLst>
            </a:pPr>
            <a:r>
              <a:rPr lang="en-US" altLang="ko-KR" sz="2400" dirty="0">
                <a:solidFill>
                  <a:prstClr val="white"/>
                </a:solidFill>
                <a:latin typeface="Arial" panose="020B0604020202020204" pitchFamily="34" charset="0"/>
                <a:ea typeface="나눔고딕" pitchFamily="50" charset="-127"/>
                <a:cs typeface="Arial" panose="020B0604020202020204" pitchFamily="34" charset="0"/>
              </a:rPr>
              <a:t>Step 4. </a:t>
            </a:r>
            <a:r>
              <a:rPr lang="en-US" altLang="ko-KR" sz="2400" dirty="0">
                <a:solidFill>
                  <a:schemeClr val="bg1"/>
                </a:solidFill>
                <a:latin typeface="Arial" panose="020B0604020202020204" pitchFamily="34" charset="0"/>
                <a:cs typeface="Arial" panose="020B0604020202020204" pitchFamily="34" charset="0"/>
              </a:rPr>
              <a:t>Future Skills Needs based on Trends of IPC</a:t>
            </a:r>
            <a:endParaRPr lang="en-US" altLang="ko-KR" sz="2400" dirty="0">
              <a:solidFill>
                <a:schemeClr val="bg1"/>
              </a:solidFill>
              <a:latin typeface="Arial" panose="020B0604020202020204" pitchFamily="34" charset="0"/>
              <a:ea typeface="나눔고딕" pitchFamily="50" charset="-127"/>
              <a:cs typeface="Arial" panose="020B0604020202020204" pitchFamily="34" charset="0"/>
            </a:endParaRPr>
          </a:p>
        </p:txBody>
      </p:sp>
      <p:sp>
        <p:nvSpPr>
          <p:cNvPr id="26" name="직사각형 25"/>
          <p:cNvSpPr/>
          <p:nvPr/>
        </p:nvSpPr>
        <p:spPr>
          <a:xfrm>
            <a:off x="0" y="491128"/>
            <a:ext cx="8805664" cy="461665"/>
          </a:xfrm>
          <a:prstGeom prst="rect">
            <a:avLst/>
          </a:prstGeom>
        </p:spPr>
        <p:txBody>
          <a:bodyPr wrap="square">
            <a:spAutoFit/>
          </a:bodyPr>
          <a:lstStyle/>
          <a:p>
            <a:r>
              <a:rPr lang="en-US" altLang="ko-KR" dirty="0">
                <a:solidFill>
                  <a:prstClr val="white"/>
                </a:solidFill>
                <a:latin typeface="Arial" panose="020B0604020202020204" pitchFamily="34" charset="0"/>
                <a:ea typeface="나눔고딕" pitchFamily="50" charset="-127"/>
                <a:cs typeface="Arial" panose="020B0604020202020204" pitchFamily="34" charset="0"/>
              </a:rPr>
              <a:t>- </a:t>
            </a:r>
            <a:r>
              <a:rPr lang="en-US" altLang="ko-KR" dirty="0">
                <a:solidFill>
                  <a:schemeClr val="bg1"/>
                </a:solidFill>
                <a:latin typeface="Arial" panose="020B0604020202020204" pitchFamily="34" charset="0"/>
                <a:cs typeface="Arial" panose="020B0604020202020204" pitchFamily="34" charset="0"/>
              </a:rPr>
              <a:t>Trend </a:t>
            </a:r>
            <a:r>
              <a:rPr lang="en-US" altLang="ko-KR" dirty="0" smtClean="0">
                <a:solidFill>
                  <a:schemeClr val="bg1"/>
                </a:solidFill>
                <a:latin typeface="Arial" panose="020B0604020202020204" pitchFamily="34" charset="0"/>
                <a:cs typeface="Arial" panose="020B0604020202020204" pitchFamily="34" charset="0"/>
              </a:rPr>
              <a:t>from the </a:t>
            </a:r>
            <a:r>
              <a:rPr lang="en-US" altLang="ko-KR" sz="2400" b="1" i="1" dirty="0" smtClean="0">
                <a:solidFill>
                  <a:schemeClr val="bg1"/>
                </a:solidFill>
                <a:latin typeface="Arial" panose="020B0604020202020204" pitchFamily="34" charset="0"/>
                <a:cs typeface="Arial" panose="020B0604020202020204" pitchFamily="34" charset="0"/>
              </a:rPr>
              <a:t>relative</a:t>
            </a:r>
            <a:r>
              <a:rPr lang="en-US" altLang="ko-KR" dirty="0" smtClean="0">
                <a:solidFill>
                  <a:schemeClr val="bg1"/>
                </a:solidFill>
                <a:latin typeface="Arial" panose="020B0604020202020204" pitchFamily="34" charset="0"/>
                <a:cs typeface="Arial" panose="020B0604020202020204" pitchFamily="34" charset="0"/>
              </a:rPr>
              <a:t> frequency of </a:t>
            </a:r>
            <a:r>
              <a:rPr lang="en-US" altLang="ko-KR" dirty="0">
                <a:solidFill>
                  <a:schemeClr val="bg1"/>
                </a:solidFill>
                <a:latin typeface="Arial" panose="020B0604020202020204" pitchFamily="34" charset="0"/>
                <a:cs typeface="Arial" panose="020B0604020202020204" pitchFamily="34" charset="0"/>
              </a:rPr>
              <a:t>IPC</a:t>
            </a:r>
            <a:endParaRPr lang="ko-KR" altLang="ko-KR" dirty="0">
              <a:solidFill>
                <a:schemeClr val="bg1"/>
              </a:solidFill>
              <a:latin typeface="Arial" panose="020B0604020202020204" pitchFamily="34" charset="0"/>
              <a:cs typeface="Arial" panose="020B0604020202020204" pitchFamily="34" charset="0"/>
            </a:endParaRPr>
          </a:p>
        </p:txBody>
      </p:sp>
      <p:sp>
        <p:nvSpPr>
          <p:cNvPr id="27" name="TextBox 26"/>
          <p:cNvSpPr txBox="1"/>
          <p:nvPr/>
        </p:nvSpPr>
        <p:spPr>
          <a:xfrm>
            <a:off x="8203408" y="6581001"/>
            <a:ext cx="827584" cy="276999"/>
          </a:xfrm>
          <a:prstGeom prst="rect">
            <a:avLst/>
          </a:prstGeom>
          <a:noFill/>
        </p:spPr>
        <p:txBody>
          <a:bodyPr wrap="square" rtlCol="0">
            <a:spAutoFit/>
          </a:bodyPr>
          <a:lstStyle/>
          <a:p>
            <a:pPr algn="r"/>
            <a:r>
              <a:rPr lang="en-US" altLang="ko-KR" sz="1200" b="1" dirty="0" smtClean="0">
                <a:solidFill>
                  <a:srgbClr val="1F497D"/>
                </a:solidFill>
                <a:latin typeface="Arial" panose="020B0604020202020204" pitchFamily="34" charset="0"/>
                <a:cs typeface="Arial" panose="020B0604020202020204" pitchFamily="34" charset="0"/>
              </a:rPr>
              <a:t>12/16</a:t>
            </a:r>
            <a:endParaRPr lang="ko-KR" altLang="en-US" sz="1200" b="1" dirty="0">
              <a:solidFill>
                <a:srgbClr val="1F497D"/>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4908024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직사각형 6"/>
          <p:cNvSpPr/>
          <p:nvPr/>
        </p:nvSpPr>
        <p:spPr>
          <a:xfrm>
            <a:off x="0" y="1528"/>
            <a:ext cx="9144000" cy="6191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ko-KR" altLang="en-US">
              <a:solidFill>
                <a:prstClr val="white"/>
              </a:solidFill>
              <a:latin typeface="Arial" panose="020B0604020202020204" pitchFamily="34" charset="0"/>
              <a:cs typeface="Arial" panose="020B0604020202020204" pitchFamily="34" charset="0"/>
            </a:endParaRPr>
          </a:p>
        </p:txBody>
      </p:sp>
      <p:sp>
        <p:nvSpPr>
          <p:cNvPr id="8" name="직사각형 7"/>
          <p:cNvSpPr/>
          <p:nvPr/>
        </p:nvSpPr>
        <p:spPr>
          <a:xfrm>
            <a:off x="-24049" y="39310"/>
            <a:ext cx="9165704" cy="461665"/>
          </a:xfrm>
          <a:prstGeom prst="rect">
            <a:avLst/>
          </a:prstGeom>
        </p:spPr>
        <p:txBody>
          <a:bodyPr wrap="square">
            <a:spAutoFit/>
          </a:bodyPr>
          <a:lstStyle/>
          <a:p>
            <a:pPr fontAlgn="base">
              <a:buSzPct val="70000"/>
              <a:tabLst>
                <a:tab pos="266700" algn="l"/>
              </a:tabLst>
            </a:pPr>
            <a:r>
              <a:rPr lang="en-US" altLang="ko-KR" sz="2400" dirty="0">
                <a:solidFill>
                  <a:prstClr val="white"/>
                </a:solidFill>
                <a:latin typeface="Arial" panose="020B0604020202020204" pitchFamily="34" charset="0"/>
                <a:ea typeface="나눔고딕" pitchFamily="50" charset="-127"/>
                <a:cs typeface="Arial" panose="020B0604020202020204" pitchFamily="34" charset="0"/>
              </a:rPr>
              <a:t>Step 5. </a:t>
            </a:r>
            <a:r>
              <a:rPr lang="en-US" altLang="ko-KR" sz="2400" dirty="0">
                <a:solidFill>
                  <a:schemeClr val="bg1"/>
                </a:solidFill>
                <a:latin typeface="Arial" panose="020B0604020202020204" pitchFamily="34" charset="0"/>
                <a:cs typeface="Arial" panose="020B0604020202020204" pitchFamily="34" charset="0"/>
              </a:rPr>
              <a:t>Verification of Validity of Future Skills Needs</a:t>
            </a:r>
            <a:endParaRPr lang="en-US" altLang="ko-KR" sz="2400" dirty="0">
              <a:solidFill>
                <a:schemeClr val="bg1"/>
              </a:solidFill>
              <a:latin typeface="Arial" panose="020B0604020202020204" pitchFamily="34" charset="0"/>
              <a:ea typeface="나눔고딕" pitchFamily="50" charset="-127"/>
              <a:cs typeface="Arial" panose="020B0604020202020204" pitchFamily="34" charset="0"/>
            </a:endParaRPr>
          </a:p>
        </p:txBody>
      </p:sp>
      <p:graphicFrame>
        <p:nvGraphicFramePr>
          <p:cNvPr id="3" name="표 2"/>
          <p:cNvGraphicFramePr>
            <a:graphicFrameLocks noGrp="1"/>
          </p:cNvGraphicFramePr>
          <p:nvPr>
            <p:extLst>
              <p:ext uri="{D42A27DB-BD31-4B8C-83A1-F6EECF244321}">
                <p14:modId xmlns="" xmlns:p14="http://schemas.microsoft.com/office/powerpoint/2010/main" val="3610781845"/>
              </p:ext>
            </p:extLst>
          </p:nvPr>
        </p:nvGraphicFramePr>
        <p:xfrm>
          <a:off x="179516" y="692692"/>
          <a:ext cx="8640955" cy="5839078"/>
        </p:xfrm>
        <a:graphic>
          <a:graphicData uri="http://schemas.openxmlformats.org/drawingml/2006/table">
            <a:tbl>
              <a:tblPr>
                <a:tableStyleId>{5C22544A-7EE6-4342-B048-85BDC9FD1C3A}</a:tableStyleId>
              </a:tblPr>
              <a:tblGrid>
                <a:gridCol w="1960554"/>
                <a:gridCol w="2619153"/>
                <a:gridCol w="507656"/>
                <a:gridCol w="507656"/>
                <a:gridCol w="507656"/>
                <a:gridCol w="507656"/>
                <a:gridCol w="507656"/>
                <a:gridCol w="507656"/>
                <a:gridCol w="507656"/>
                <a:gridCol w="507656"/>
              </a:tblGrid>
              <a:tr h="214118">
                <a:tc rowSpan="3">
                  <a:txBody>
                    <a:bodyPr/>
                    <a:lstStyle/>
                    <a:p>
                      <a:pPr algn="ctr" fontAlgn="ctr"/>
                      <a:r>
                        <a:rPr lang="en-US" sz="1200" b="1" u="none" strike="noStrike" dirty="0">
                          <a:solidFill>
                            <a:schemeClr val="tx2"/>
                          </a:solidFill>
                          <a:effectLst/>
                          <a:latin typeface="Arial" panose="020B0604020202020204" pitchFamily="34" charset="0"/>
                          <a:cs typeface="Arial" panose="020B0604020202020204" pitchFamily="34" charset="0"/>
                        </a:rPr>
                        <a:t>Forecasting </a:t>
                      </a:r>
                      <a:endParaRPr lang="en-US" sz="1200" b="1" u="none" strike="noStrike" dirty="0" smtClean="0">
                        <a:solidFill>
                          <a:schemeClr val="tx2"/>
                        </a:solidFill>
                        <a:effectLst/>
                        <a:latin typeface="Arial" panose="020B0604020202020204" pitchFamily="34" charset="0"/>
                        <a:cs typeface="Arial" panose="020B0604020202020204" pitchFamily="34" charset="0"/>
                      </a:endParaRPr>
                    </a:p>
                    <a:p>
                      <a:pPr algn="ctr" fontAlgn="ctr"/>
                      <a:r>
                        <a:rPr lang="en-US" sz="1200" b="1" u="none" strike="noStrike" dirty="0" smtClean="0">
                          <a:solidFill>
                            <a:schemeClr val="tx2"/>
                          </a:solidFill>
                          <a:effectLst/>
                          <a:latin typeface="Arial" panose="020B0604020202020204" pitchFamily="34" charset="0"/>
                          <a:cs typeface="Arial" panose="020B0604020202020204" pitchFamily="34" charset="0"/>
                        </a:rPr>
                        <a:t>based on IPC trend </a:t>
                      </a:r>
                      <a:endParaRPr lang="en-US" sz="1200" b="1"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tc>
                <a:tc rowSpan="3">
                  <a:txBody>
                    <a:bodyPr/>
                    <a:lstStyle/>
                    <a:p>
                      <a:pPr algn="ctr" fontAlgn="ctr"/>
                      <a:r>
                        <a:rPr lang="en-US" sz="1400" b="1" u="none" strike="noStrike" dirty="0">
                          <a:solidFill>
                            <a:schemeClr val="tx2"/>
                          </a:solidFill>
                          <a:effectLst/>
                          <a:latin typeface="Arial" panose="020B0604020202020204" pitchFamily="34" charset="0"/>
                          <a:cs typeface="Arial" panose="020B0604020202020204" pitchFamily="34" charset="0"/>
                        </a:rPr>
                        <a:t>Skills</a:t>
                      </a:r>
                      <a:endParaRPr lang="en-US" sz="1400" b="1"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tc>
                <a:tc gridSpan="8">
                  <a:txBody>
                    <a:bodyPr/>
                    <a:lstStyle/>
                    <a:p>
                      <a:pPr algn="ctr" fontAlgn="ctr"/>
                      <a:r>
                        <a:rPr lang="en-US" sz="1400" b="1" u="none" strike="noStrike" dirty="0" smtClean="0">
                          <a:solidFill>
                            <a:schemeClr val="tx2"/>
                          </a:solidFill>
                          <a:effectLst/>
                        </a:rPr>
                        <a:t>surveys </a:t>
                      </a:r>
                      <a:r>
                        <a:rPr lang="en-US" sz="1400" b="1" u="none" strike="noStrike" dirty="0">
                          <a:solidFill>
                            <a:schemeClr val="tx2"/>
                          </a:solidFill>
                          <a:effectLst/>
                        </a:rPr>
                        <a:t>on validity of forecast </a:t>
                      </a:r>
                      <a:endParaRPr lang="en-US" sz="1400" b="1" i="0" u="none" strike="noStrike" dirty="0">
                        <a:solidFill>
                          <a:schemeClr val="tx2"/>
                        </a:solidFill>
                        <a:effectLst/>
                        <a:latin typeface="Times New Roman"/>
                      </a:endParaRPr>
                    </a:p>
                  </a:txBody>
                  <a:tcPr marL="7184" marR="7184" marT="7184" marB="0" anchor="ctr"/>
                </a:tc>
                <a:tc hMerge="1">
                  <a:txBody>
                    <a:bodyPr/>
                    <a:lstStyle/>
                    <a:p>
                      <a:pPr latinLnBrk="1"/>
                      <a:endParaRPr lang="ko-KR" altLang="en-US"/>
                    </a:p>
                  </a:txBody>
                  <a:tcPr/>
                </a:tc>
                <a:tc hMerge="1">
                  <a:txBody>
                    <a:bodyPr/>
                    <a:lstStyle/>
                    <a:p>
                      <a:pPr latinLnBrk="1"/>
                      <a:endParaRPr lang="ko-KR" altLang="en-US"/>
                    </a:p>
                  </a:txBody>
                  <a:tcPr/>
                </a:tc>
                <a:tc hMerge="1">
                  <a:txBody>
                    <a:bodyPr/>
                    <a:lstStyle/>
                    <a:p>
                      <a:pPr latinLnBrk="1"/>
                      <a:endParaRPr lang="ko-KR" altLang="en-US"/>
                    </a:p>
                  </a:txBody>
                  <a:tcPr/>
                </a:tc>
                <a:tc hMerge="1">
                  <a:txBody>
                    <a:bodyPr/>
                    <a:lstStyle/>
                    <a:p>
                      <a:pPr latinLnBrk="1"/>
                      <a:endParaRPr lang="ko-KR" altLang="en-US"/>
                    </a:p>
                  </a:txBody>
                  <a:tcPr/>
                </a:tc>
                <a:tc hMerge="1">
                  <a:txBody>
                    <a:bodyPr/>
                    <a:lstStyle/>
                    <a:p>
                      <a:pPr latinLnBrk="1"/>
                      <a:endParaRPr lang="ko-KR" altLang="en-US"/>
                    </a:p>
                  </a:txBody>
                  <a:tcPr/>
                </a:tc>
                <a:tc hMerge="1">
                  <a:txBody>
                    <a:bodyPr/>
                    <a:lstStyle/>
                    <a:p>
                      <a:pPr latinLnBrk="1"/>
                      <a:endParaRPr lang="ko-KR" altLang="en-US"/>
                    </a:p>
                  </a:txBody>
                  <a:tcPr/>
                </a:tc>
                <a:tc hMerge="1">
                  <a:txBody>
                    <a:bodyPr/>
                    <a:lstStyle/>
                    <a:p>
                      <a:pPr latinLnBrk="1"/>
                      <a:endParaRPr lang="ko-KR" altLang="en-US"/>
                    </a:p>
                  </a:txBody>
                  <a:tcPr/>
                </a:tc>
              </a:tr>
              <a:tr h="240883">
                <a:tc vMerge="1">
                  <a:txBody>
                    <a:bodyPr/>
                    <a:lstStyle/>
                    <a:p>
                      <a:pPr latinLnBrk="1"/>
                      <a:endParaRPr lang="ko-KR" altLang="en-US"/>
                    </a:p>
                  </a:txBody>
                  <a:tcPr/>
                </a:tc>
                <a:tc vMerge="1">
                  <a:txBody>
                    <a:bodyPr/>
                    <a:lstStyle/>
                    <a:p>
                      <a:pPr latinLnBrk="1"/>
                      <a:endParaRPr lang="ko-KR" altLang="en-US"/>
                    </a:p>
                  </a:txBody>
                  <a:tcPr/>
                </a:tc>
                <a:tc gridSpan="4">
                  <a:txBody>
                    <a:bodyPr/>
                    <a:lstStyle/>
                    <a:p>
                      <a:pPr algn="ctr" fontAlgn="ctr"/>
                      <a:r>
                        <a:rPr lang="en-US" sz="1000" u="none" strike="noStrike" dirty="0">
                          <a:solidFill>
                            <a:schemeClr val="tx2"/>
                          </a:solidFill>
                          <a:effectLst/>
                          <a:latin typeface="Arial" panose="020B0604020202020204" pitchFamily="34" charset="0"/>
                          <a:cs typeface="Arial" panose="020B0604020202020204" pitchFamily="34" charset="0"/>
                        </a:rPr>
                        <a:t>Corporate only(6)</a:t>
                      </a:r>
                      <a:endParaRPr lang="en-US" sz="10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5">
                        <a:lumMod val="60000"/>
                        <a:lumOff val="40000"/>
                      </a:schemeClr>
                    </a:solidFill>
                  </a:tcPr>
                </a:tc>
                <a:tc hMerge="1">
                  <a:txBody>
                    <a:bodyPr/>
                    <a:lstStyle/>
                    <a:p>
                      <a:pPr latinLnBrk="1"/>
                      <a:endParaRPr lang="ko-KR" altLang="en-US"/>
                    </a:p>
                  </a:txBody>
                  <a:tcPr/>
                </a:tc>
                <a:tc hMerge="1">
                  <a:txBody>
                    <a:bodyPr/>
                    <a:lstStyle/>
                    <a:p>
                      <a:pPr latinLnBrk="1"/>
                      <a:endParaRPr lang="ko-KR" altLang="en-US"/>
                    </a:p>
                  </a:txBody>
                  <a:tcPr/>
                </a:tc>
                <a:tc hMerge="1">
                  <a:txBody>
                    <a:bodyPr/>
                    <a:lstStyle/>
                    <a:p>
                      <a:pPr latinLnBrk="1"/>
                      <a:endParaRPr lang="ko-KR" altLang="en-US"/>
                    </a:p>
                  </a:txBody>
                  <a:tcPr/>
                </a:tc>
                <a:tc gridSpan="4">
                  <a:txBody>
                    <a:bodyPr/>
                    <a:lstStyle/>
                    <a:p>
                      <a:pPr algn="ctr" fontAlgn="ctr"/>
                      <a:r>
                        <a:rPr lang="en-US" sz="1000" u="none" strike="noStrike" dirty="0">
                          <a:solidFill>
                            <a:schemeClr val="tx2"/>
                          </a:solidFill>
                          <a:effectLst/>
                          <a:latin typeface="Arial" panose="020B0604020202020204" pitchFamily="34" charset="0"/>
                          <a:cs typeface="Arial" panose="020B0604020202020204" pitchFamily="34" charset="0"/>
                        </a:rPr>
                        <a:t>Corporate (6) + Expert group (5)</a:t>
                      </a:r>
                      <a:endParaRPr lang="en-US" sz="10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1">
                        <a:lumMod val="40000"/>
                        <a:lumOff val="60000"/>
                      </a:schemeClr>
                    </a:solidFill>
                  </a:tcPr>
                </a:tc>
                <a:tc hMerge="1">
                  <a:txBody>
                    <a:bodyPr/>
                    <a:lstStyle/>
                    <a:p>
                      <a:pPr latinLnBrk="1"/>
                      <a:endParaRPr lang="ko-KR" altLang="en-US"/>
                    </a:p>
                  </a:txBody>
                  <a:tcPr/>
                </a:tc>
                <a:tc hMerge="1">
                  <a:txBody>
                    <a:bodyPr/>
                    <a:lstStyle/>
                    <a:p>
                      <a:pPr latinLnBrk="1"/>
                      <a:endParaRPr lang="ko-KR" altLang="en-US"/>
                    </a:p>
                  </a:txBody>
                  <a:tcPr/>
                </a:tc>
                <a:tc hMerge="1">
                  <a:txBody>
                    <a:bodyPr/>
                    <a:lstStyle/>
                    <a:p>
                      <a:pPr latinLnBrk="1"/>
                      <a:endParaRPr lang="ko-KR" altLang="en-US"/>
                    </a:p>
                  </a:txBody>
                  <a:tcPr/>
                </a:tc>
              </a:tr>
              <a:tr h="249805">
                <a:tc vMerge="1">
                  <a:txBody>
                    <a:bodyPr/>
                    <a:lstStyle/>
                    <a:p>
                      <a:pPr latinLnBrk="1"/>
                      <a:endParaRPr lang="ko-KR" altLang="en-US"/>
                    </a:p>
                  </a:txBody>
                  <a:tcPr/>
                </a:tc>
                <a:tc vMerge="1">
                  <a:txBody>
                    <a:bodyPr/>
                    <a:lstStyle/>
                    <a:p>
                      <a:pPr latinLnBrk="1"/>
                      <a:endParaRPr lang="ko-KR" altLang="en-US"/>
                    </a:p>
                  </a:txBody>
                  <a:tcPr/>
                </a:tc>
                <a:tc>
                  <a:txBody>
                    <a:bodyPr/>
                    <a:lstStyle/>
                    <a:p>
                      <a:pPr algn="ctr" fontAlgn="ctr"/>
                      <a:r>
                        <a:rPr lang="ko-KR" altLang="en-US" sz="1400" u="none" strike="noStrike" dirty="0">
                          <a:solidFill>
                            <a:srgbClr val="C00000"/>
                          </a:solidFill>
                          <a:effectLst/>
                          <a:latin typeface="Arial" panose="020B0604020202020204" pitchFamily="34" charset="0"/>
                          <a:cs typeface="Arial" panose="020B0604020202020204" pitchFamily="34" charset="0"/>
                        </a:rPr>
                        <a:t>①</a:t>
                      </a:r>
                      <a:endParaRPr lang="ko-KR" altLang="en-US" sz="1400" b="0" i="0" u="none" strike="noStrike" dirty="0">
                        <a:solidFill>
                          <a:srgbClr val="C00000"/>
                        </a:solidFill>
                        <a:effectLst/>
                        <a:latin typeface="Arial" panose="020B0604020202020204" pitchFamily="34" charset="0"/>
                        <a:cs typeface="Arial" panose="020B0604020202020204" pitchFamily="34" charset="0"/>
                      </a:endParaRPr>
                    </a:p>
                  </a:txBody>
                  <a:tcPr marL="7184" marR="7184" marT="7184" marB="0" anchor="ctr">
                    <a:solidFill>
                      <a:schemeClr val="accent5">
                        <a:lumMod val="60000"/>
                        <a:lumOff val="40000"/>
                      </a:schemeClr>
                    </a:solidFill>
                  </a:tcPr>
                </a:tc>
                <a:tc>
                  <a:txBody>
                    <a:bodyPr/>
                    <a:lstStyle/>
                    <a:p>
                      <a:pPr algn="ctr" fontAlgn="ctr"/>
                      <a:r>
                        <a:rPr lang="ko-KR" altLang="en-US" sz="1400" u="none" strike="noStrike" dirty="0">
                          <a:solidFill>
                            <a:srgbClr val="C00000"/>
                          </a:solidFill>
                          <a:effectLst/>
                          <a:latin typeface="Arial" panose="020B0604020202020204" pitchFamily="34" charset="0"/>
                          <a:cs typeface="Arial" panose="020B0604020202020204" pitchFamily="34" charset="0"/>
                        </a:rPr>
                        <a:t>②</a:t>
                      </a:r>
                      <a:endParaRPr lang="ko-KR" altLang="en-US" sz="1400" b="0" i="0" u="none" strike="noStrike" dirty="0">
                        <a:solidFill>
                          <a:srgbClr val="C00000"/>
                        </a:solidFill>
                        <a:effectLst/>
                        <a:latin typeface="Arial" panose="020B0604020202020204" pitchFamily="34" charset="0"/>
                        <a:cs typeface="Arial" panose="020B0604020202020204" pitchFamily="34" charset="0"/>
                      </a:endParaRPr>
                    </a:p>
                  </a:txBody>
                  <a:tcPr marL="7184" marR="7184" marT="7184" marB="0" anchor="ctr">
                    <a:solidFill>
                      <a:schemeClr val="accent5">
                        <a:lumMod val="60000"/>
                        <a:lumOff val="40000"/>
                      </a:schemeClr>
                    </a:solidFill>
                  </a:tcPr>
                </a:tc>
                <a:tc>
                  <a:txBody>
                    <a:bodyPr/>
                    <a:lstStyle/>
                    <a:p>
                      <a:pPr algn="ctr" fontAlgn="ctr"/>
                      <a:r>
                        <a:rPr lang="ko-KR" altLang="en-US" sz="1400" u="none" strike="noStrike" dirty="0">
                          <a:solidFill>
                            <a:srgbClr val="C00000"/>
                          </a:solidFill>
                          <a:effectLst/>
                          <a:latin typeface="Arial" panose="020B0604020202020204" pitchFamily="34" charset="0"/>
                          <a:cs typeface="Arial" panose="020B0604020202020204" pitchFamily="34" charset="0"/>
                        </a:rPr>
                        <a:t>③</a:t>
                      </a:r>
                      <a:endParaRPr lang="ko-KR" altLang="en-US" sz="1400" b="0" i="0" u="none" strike="noStrike" dirty="0">
                        <a:solidFill>
                          <a:srgbClr val="C00000"/>
                        </a:solidFill>
                        <a:effectLst/>
                        <a:latin typeface="Arial" panose="020B0604020202020204" pitchFamily="34" charset="0"/>
                        <a:cs typeface="Arial" panose="020B0604020202020204" pitchFamily="34" charset="0"/>
                      </a:endParaRPr>
                    </a:p>
                  </a:txBody>
                  <a:tcPr marL="7184" marR="7184" marT="7184" marB="0" anchor="ctr">
                    <a:solidFill>
                      <a:schemeClr val="accent5">
                        <a:lumMod val="60000"/>
                        <a:lumOff val="40000"/>
                      </a:schemeClr>
                    </a:solidFill>
                  </a:tcPr>
                </a:tc>
                <a:tc>
                  <a:txBody>
                    <a:bodyPr/>
                    <a:lstStyle/>
                    <a:p>
                      <a:pPr algn="ctr" fontAlgn="ctr"/>
                      <a:r>
                        <a:rPr lang="ko-KR" altLang="en-US" sz="1400" u="none" strike="noStrike" dirty="0">
                          <a:solidFill>
                            <a:srgbClr val="C00000"/>
                          </a:solidFill>
                          <a:effectLst/>
                          <a:latin typeface="Arial" panose="020B0604020202020204" pitchFamily="34" charset="0"/>
                          <a:cs typeface="Arial" panose="020B0604020202020204" pitchFamily="34" charset="0"/>
                        </a:rPr>
                        <a:t>④</a:t>
                      </a:r>
                      <a:endParaRPr lang="ko-KR" altLang="en-US" sz="1400" b="0" i="0" u="none" strike="noStrike" dirty="0">
                        <a:solidFill>
                          <a:srgbClr val="C00000"/>
                        </a:solidFill>
                        <a:effectLst/>
                        <a:latin typeface="Arial" panose="020B0604020202020204" pitchFamily="34" charset="0"/>
                        <a:cs typeface="Arial" panose="020B0604020202020204" pitchFamily="34" charset="0"/>
                      </a:endParaRPr>
                    </a:p>
                  </a:txBody>
                  <a:tcPr marL="7184" marR="7184" marT="7184" marB="0" anchor="ctr">
                    <a:solidFill>
                      <a:schemeClr val="accent5">
                        <a:lumMod val="60000"/>
                        <a:lumOff val="40000"/>
                      </a:schemeClr>
                    </a:solidFill>
                  </a:tcPr>
                </a:tc>
                <a:tc>
                  <a:txBody>
                    <a:bodyPr/>
                    <a:lstStyle/>
                    <a:p>
                      <a:pPr algn="ctr" fontAlgn="ctr"/>
                      <a:r>
                        <a:rPr lang="ko-KR" altLang="en-US" sz="1400" u="none" strike="noStrike" dirty="0">
                          <a:solidFill>
                            <a:srgbClr val="C00000"/>
                          </a:solidFill>
                          <a:effectLst/>
                          <a:latin typeface="Arial" panose="020B0604020202020204" pitchFamily="34" charset="0"/>
                          <a:cs typeface="Arial" panose="020B0604020202020204" pitchFamily="34" charset="0"/>
                        </a:rPr>
                        <a:t>①</a:t>
                      </a:r>
                      <a:endParaRPr lang="ko-KR" altLang="en-US" sz="1400" b="0" i="0" u="none" strike="noStrike" dirty="0">
                        <a:solidFill>
                          <a:srgbClr val="C00000"/>
                        </a:solidFill>
                        <a:effectLst/>
                        <a:latin typeface="Arial" panose="020B0604020202020204" pitchFamily="34" charset="0"/>
                        <a:cs typeface="Arial" panose="020B0604020202020204" pitchFamily="34" charset="0"/>
                      </a:endParaRPr>
                    </a:p>
                  </a:txBody>
                  <a:tcPr marL="7184" marR="7184" marT="7184" marB="0" anchor="ctr">
                    <a:solidFill>
                      <a:schemeClr val="accent1">
                        <a:lumMod val="40000"/>
                        <a:lumOff val="60000"/>
                      </a:schemeClr>
                    </a:solidFill>
                  </a:tcPr>
                </a:tc>
                <a:tc>
                  <a:txBody>
                    <a:bodyPr/>
                    <a:lstStyle/>
                    <a:p>
                      <a:pPr algn="ctr" fontAlgn="ctr"/>
                      <a:r>
                        <a:rPr lang="ko-KR" altLang="en-US" sz="1400" u="none" strike="noStrike" dirty="0">
                          <a:solidFill>
                            <a:srgbClr val="C00000"/>
                          </a:solidFill>
                          <a:effectLst/>
                          <a:latin typeface="Arial" panose="020B0604020202020204" pitchFamily="34" charset="0"/>
                          <a:cs typeface="Arial" panose="020B0604020202020204" pitchFamily="34" charset="0"/>
                        </a:rPr>
                        <a:t>②</a:t>
                      </a:r>
                      <a:endParaRPr lang="ko-KR" altLang="en-US" sz="1400" b="0" i="0" u="none" strike="noStrike" dirty="0">
                        <a:solidFill>
                          <a:srgbClr val="C00000"/>
                        </a:solidFill>
                        <a:effectLst/>
                        <a:latin typeface="Arial" panose="020B0604020202020204" pitchFamily="34" charset="0"/>
                        <a:cs typeface="Arial" panose="020B0604020202020204" pitchFamily="34" charset="0"/>
                      </a:endParaRPr>
                    </a:p>
                  </a:txBody>
                  <a:tcPr marL="7184" marR="7184" marT="7184" marB="0" anchor="ctr">
                    <a:solidFill>
                      <a:schemeClr val="accent1">
                        <a:lumMod val="40000"/>
                        <a:lumOff val="60000"/>
                      </a:schemeClr>
                    </a:solidFill>
                  </a:tcPr>
                </a:tc>
                <a:tc>
                  <a:txBody>
                    <a:bodyPr/>
                    <a:lstStyle/>
                    <a:p>
                      <a:pPr algn="ctr" fontAlgn="ctr"/>
                      <a:r>
                        <a:rPr lang="ko-KR" altLang="en-US" sz="1400" u="none" strike="noStrike" dirty="0">
                          <a:solidFill>
                            <a:srgbClr val="C00000"/>
                          </a:solidFill>
                          <a:effectLst/>
                          <a:latin typeface="Arial" panose="020B0604020202020204" pitchFamily="34" charset="0"/>
                          <a:cs typeface="Arial" panose="020B0604020202020204" pitchFamily="34" charset="0"/>
                        </a:rPr>
                        <a:t>③</a:t>
                      </a:r>
                      <a:endParaRPr lang="ko-KR" altLang="en-US" sz="1400" b="0" i="0" u="none" strike="noStrike" dirty="0">
                        <a:solidFill>
                          <a:srgbClr val="C00000"/>
                        </a:solidFill>
                        <a:effectLst/>
                        <a:latin typeface="Arial" panose="020B0604020202020204" pitchFamily="34" charset="0"/>
                        <a:cs typeface="Arial" panose="020B0604020202020204" pitchFamily="34" charset="0"/>
                      </a:endParaRPr>
                    </a:p>
                  </a:txBody>
                  <a:tcPr marL="7184" marR="7184" marT="7184" marB="0" anchor="ctr">
                    <a:solidFill>
                      <a:schemeClr val="accent1">
                        <a:lumMod val="40000"/>
                        <a:lumOff val="60000"/>
                      </a:schemeClr>
                    </a:solidFill>
                  </a:tcPr>
                </a:tc>
                <a:tc>
                  <a:txBody>
                    <a:bodyPr/>
                    <a:lstStyle/>
                    <a:p>
                      <a:pPr algn="ctr" fontAlgn="ctr"/>
                      <a:r>
                        <a:rPr lang="ko-KR" altLang="en-US" sz="1400" u="none" strike="noStrike" dirty="0">
                          <a:solidFill>
                            <a:srgbClr val="C00000"/>
                          </a:solidFill>
                          <a:effectLst/>
                          <a:latin typeface="Arial" panose="020B0604020202020204" pitchFamily="34" charset="0"/>
                          <a:cs typeface="Arial" panose="020B0604020202020204" pitchFamily="34" charset="0"/>
                        </a:rPr>
                        <a:t>④</a:t>
                      </a:r>
                      <a:endParaRPr lang="ko-KR" altLang="en-US" sz="1400" b="0" i="0" u="none" strike="noStrike" dirty="0">
                        <a:solidFill>
                          <a:srgbClr val="C00000"/>
                        </a:solidFill>
                        <a:effectLst/>
                        <a:latin typeface="Arial" panose="020B0604020202020204" pitchFamily="34" charset="0"/>
                        <a:cs typeface="Arial" panose="020B0604020202020204" pitchFamily="34" charset="0"/>
                      </a:endParaRPr>
                    </a:p>
                  </a:txBody>
                  <a:tcPr marL="7184" marR="7184" marT="7184" marB="0" anchor="ctr">
                    <a:solidFill>
                      <a:schemeClr val="accent1">
                        <a:lumMod val="40000"/>
                        <a:lumOff val="60000"/>
                      </a:schemeClr>
                    </a:solidFill>
                  </a:tcPr>
                </a:tc>
              </a:tr>
              <a:tr h="339022">
                <a:tc>
                  <a:txBody>
                    <a:bodyPr/>
                    <a:lstStyle/>
                    <a:p>
                      <a:pPr algn="l" fontAlgn="ctr"/>
                      <a:r>
                        <a:rPr lang="en-US" sz="1200" b="1" u="none" strike="noStrike" dirty="0">
                          <a:solidFill>
                            <a:srgbClr val="C00000"/>
                          </a:solidFill>
                          <a:effectLst/>
                          <a:latin typeface="Arial" panose="020B0604020202020204" pitchFamily="34" charset="0"/>
                          <a:cs typeface="Arial" panose="020B0604020202020204" pitchFamily="34" charset="0"/>
                        </a:rPr>
                        <a:t>① continuing importance </a:t>
                      </a:r>
                      <a:endParaRPr lang="en-US" sz="1200" b="1" i="0" u="none" strike="noStrike" dirty="0">
                        <a:solidFill>
                          <a:srgbClr val="C00000"/>
                        </a:solidFill>
                        <a:effectLst/>
                        <a:latin typeface="Arial" panose="020B0604020202020204" pitchFamily="34" charset="0"/>
                        <a:cs typeface="Arial" panose="020B0604020202020204" pitchFamily="34" charset="0"/>
                      </a:endParaRPr>
                    </a:p>
                  </a:txBody>
                  <a:tcPr marL="7184" marR="7184" marT="7184" marB="0" anchor="ctr">
                    <a:solidFill>
                      <a:schemeClr val="accent6">
                        <a:lumMod val="60000"/>
                        <a:lumOff val="40000"/>
                      </a:schemeClr>
                    </a:solidFill>
                  </a:tcPr>
                </a:tc>
                <a:tc>
                  <a:txBody>
                    <a:bodyPr/>
                    <a:lstStyle/>
                    <a:p>
                      <a:pPr algn="l" fontAlgn="ctr"/>
                      <a:r>
                        <a:rPr lang="en-US" sz="800" b="1" u="none" strike="noStrike" dirty="0">
                          <a:solidFill>
                            <a:schemeClr val="tx2"/>
                          </a:solidFill>
                          <a:effectLst/>
                          <a:latin typeface="Arial" panose="020B0604020202020204" pitchFamily="34" charset="0"/>
                          <a:cs typeface="Arial" panose="020B0604020202020204" pitchFamily="34" charset="0"/>
                        </a:rPr>
                        <a:t>(B-8) Network security</a:t>
                      </a:r>
                      <a:endParaRPr lang="en-US" sz="800" b="1"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60000"/>
                        <a:lumOff val="4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100%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60000"/>
                        <a:lumOff val="4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60000"/>
                        <a:lumOff val="4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60000"/>
                        <a:lumOff val="4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100%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60000"/>
                        <a:lumOff val="4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60000"/>
                        <a:lumOff val="4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60000"/>
                        <a:lumOff val="40000"/>
                      </a:schemeClr>
                    </a:solidFill>
                  </a:tcPr>
                </a:tc>
              </a:tr>
              <a:tr h="249805">
                <a:tc rowSpan="12">
                  <a:txBody>
                    <a:bodyPr/>
                    <a:lstStyle/>
                    <a:p>
                      <a:pPr algn="l" fontAlgn="ctr"/>
                      <a:r>
                        <a:rPr lang="en-US" sz="1200" b="1" u="none" strike="noStrike" dirty="0">
                          <a:solidFill>
                            <a:srgbClr val="C00000"/>
                          </a:solidFill>
                          <a:effectLst/>
                          <a:latin typeface="Arial" panose="020B0604020202020204" pitchFamily="34" charset="0"/>
                          <a:cs typeface="Arial" panose="020B0604020202020204" pitchFamily="34" charset="0"/>
                        </a:rPr>
                        <a:t>② getting important </a:t>
                      </a:r>
                      <a:endParaRPr lang="en-US" sz="1200" b="1" i="0" u="none" strike="noStrike" dirty="0">
                        <a:solidFill>
                          <a:srgbClr val="C00000"/>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l" fontAlgn="ctr"/>
                      <a:r>
                        <a:rPr lang="en-US" sz="800" b="1" u="none" strike="noStrike" dirty="0">
                          <a:solidFill>
                            <a:schemeClr val="tx2"/>
                          </a:solidFill>
                          <a:effectLst/>
                          <a:latin typeface="Arial" panose="020B0604020202020204" pitchFamily="34" charset="0"/>
                          <a:cs typeface="Arial" panose="020B0604020202020204" pitchFamily="34" charset="0"/>
                        </a:rPr>
                        <a:t>(A-1) Security vulnerability analysis</a:t>
                      </a:r>
                      <a:endParaRPr lang="en-US" sz="800" b="1"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17%</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83%</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36%</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64%</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r>
              <a:tr h="311737">
                <a:tc vMerge="1">
                  <a:txBody>
                    <a:bodyPr/>
                    <a:lstStyle/>
                    <a:p>
                      <a:pPr latinLnBrk="1"/>
                      <a:endParaRPr lang="ko-KR" altLang="en-US"/>
                    </a:p>
                  </a:txBody>
                  <a:tcPr/>
                </a:tc>
                <a:tc>
                  <a:txBody>
                    <a:bodyPr/>
                    <a:lstStyle/>
                    <a:p>
                      <a:pPr algn="l" fontAlgn="ctr"/>
                      <a:r>
                        <a:rPr lang="en-US" sz="800" b="1" u="none" strike="noStrike" dirty="0">
                          <a:solidFill>
                            <a:schemeClr val="tx2"/>
                          </a:solidFill>
                          <a:effectLst/>
                          <a:latin typeface="Arial" panose="020B0604020202020204" pitchFamily="34" charset="0"/>
                          <a:cs typeface="Arial" panose="020B0604020202020204" pitchFamily="34" charset="0"/>
                        </a:rPr>
                        <a:t>(A-3) Simulated hacking and simulated penetration</a:t>
                      </a:r>
                      <a:endParaRPr lang="en-US" sz="800" b="1"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17%</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83%</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40%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60%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r>
              <a:tr h="249805">
                <a:tc vMerge="1">
                  <a:txBody>
                    <a:bodyPr/>
                    <a:lstStyle/>
                    <a:p>
                      <a:pPr latinLnBrk="1"/>
                      <a:endParaRPr lang="ko-KR" altLang="en-US"/>
                    </a:p>
                  </a:txBody>
                  <a:tcPr/>
                </a:tc>
                <a:tc>
                  <a:txBody>
                    <a:bodyPr/>
                    <a:lstStyle/>
                    <a:p>
                      <a:pPr algn="l" fontAlgn="ctr"/>
                      <a:r>
                        <a:rPr lang="en-US" sz="800" b="1" u="none" strike="noStrike" dirty="0">
                          <a:solidFill>
                            <a:schemeClr val="tx2"/>
                          </a:solidFill>
                          <a:effectLst/>
                          <a:latin typeface="Arial" panose="020B0604020202020204" pitchFamily="34" charset="0"/>
                          <a:cs typeface="Arial" panose="020B0604020202020204" pitchFamily="34" charset="0"/>
                        </a:rPr>
                        <a:t>(B-2) Security policy</a:t>
                      </a:r>
                      <a:endParaRPr lang="en-US" sz="800" b="1"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17%</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50%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33%</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30%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50%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20%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r>
              <a:tr h="249805">
                <a:tc vMerge="1">
                  <a:txBody>
                    <a:bodyPr/>
                    <a:lstStyle/>
                    <a:p>
                      <a:pPr latinLnBrk="1"/>
                      <a:endParaRPr lang="ko-KR" altLang="en-US"/>
                    </a:p>
                  </a:txBody>
                  <a:tcPr/>
                </a:tc>
                <a:tc>
                  <a:txBody>
                    <a:bodyPr/>
                    <a:lstStyle/>
                    <a:p>
                      <a:pPr algn="l" fontAlgn="ctr"/>
                      <a:r>
                        <a:rPr lang="en-US" sz="800" b="1" u="none" strike="noStrike" dirty="0">
                          <a:solidFill>
                            <a:schemeClr val="tx2"/>
                          </a:solidFill>
                          <a:effectLst/>
                          <a:latin typeface="Arial" panose="020B0604020202020204" pitchFamily="34" charset="0"/>
                          <a:cs typeface="Arial" panose="020B0604020202020204" pitchFamily="34" charset="0"/>
                        </a:rPr>
                        <a:t>(B-6) PC security</a:t>
                      </a:r>
                      <a:endParaRPr lang="en-US" sz="800" b="1"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17%</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50%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17%</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50%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40%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10%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r>
              <a:tr h="249805">
                <a:tc vMerge="1">
                  <a:txBody>
                    <a:bodyPr/>
                    <a:lstStyle/>
                    <a:p>
                      <a:pPr latinLnBrk="1"/>
                      <a:endParaRPr lang="ko-KR" altLang="en-US"/>
                    </a:p>
                  </a:txBody>
                  <a:tcPr/>
                </a:tc>
                <a:tc>
                  <a:txBody>
                    <a:bodyPr/>
                    <a:lstStyle/>
                    <a:p>
                      <a:pPr algn="l" fontAlgn="ctr"/>
                      <a:r>
                        <a:rPr lang="en-US" sz="800" b="1" u="none" strike="noStrike" dirty="0">
                          <a:solidFill>
                            <a:schemeClr val="tx2"/>
                          </a:solidFill>
                          <a:effectLst/>
                          <a:latin typeface="Arial" panose="020B0604020202020204" pitchFamily="34" charset="0"/>
                          <a:cs typeface="Arial" panose="020B0604020202020204" pitchFamily="34" charset="0"/>
                        </a:rPr>
                        <a:t>(B-7) Data security</a:t>
                      </a:r>
                      <a:endParaRPr lang="en-US" sz="800" b="1"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100%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11%</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89%</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r>
              <a:tr h="311737">
                <a:tc vMerge="1">
                  <a:txBody>
                    <a:bodyPr/>
                    <a:lstStyle/>
                    <a:p>
                      <a:pPr latinLnBrk="1"/>
                      <a:endParaRPr lang="ko-KR" altLang="en-US"/>
                    </a:p>
                  </a:txBody>
                  <a:tcPr/>
                </a:tc>
                <a:tc>
                  <a:txBody>
                    <a:bodyPr/>
                    <a:lstStyle/>
                    <a:p>
                      <a:pPr algn="l" fontAlgn="ctr"/>
                      <a:r>
                        <a:rPr lang="en-US" sz="800" b="1" u="none" strike="noStrike" dirty="0">
                          <a:solidFill>
                            <a:schemeClr val="tx2"/>
                          </a:solidFill>
                          <a:effectLst/>
                          <a:latin typeface="Arial" panose="020B0604020202020204" pitchFamily="34" charset="0"/>
                          <a:cs typeface="Arial" panose="020B0604020202020204" pitchFamily="34" charset="0"/>
                        </a:rPr>
                        <a:t>(C-1) Privacy information protection law</a:t>
                      </a:r>
                      <a:endParaRPr lang="en-US" sz="800" b="1"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100%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100%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r>
              <a:tr h="249805">
                <a:tc vMerge="1">
                  <a:txBody>
                    <a:bodyPr/>
                    <a:lstStyle/>
                    <a:p>
                      <a:pPr latinLnBrk="1"/>
                      <a:endParaRPr lang="ko-KR" altLang="en-US"/>
                    </a:p>
                  </a:txBody>
                  <a:tcPr/>
                </a:tc>
                <a:tc>
                  <a:txBody>
                    <a:bodyPr/>
                    <a:lstStyle/>
                    <a:p>
                      <a:pPr algn="l" fontAlgn="ctr"/>
                      <a:r>
                        <a:rPr lang="en-US" sz="800" b="1" u="none" strike="noStrike" dirty="0">
                          <a:solidFill>
                            <a:schemeClr val="tx2"/>
                          </a:solidFill>
                          <a:effectLst/>
                          <a:latin typeface="Arial" panose="020B0604020202020204" pitchFamily="34" charset="0"/>
                          <a:cs typeface="Arial" panose="020B0604020202020204" pitchFamily="34" charset="0"/>
                        </a:rPr>
                        <a:t>(C-2) Privacy information encryption</a:t>
                      </a:r>
                      <a:endParaRPr lang="en-US" sz="800" b="1"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17%</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83%</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27%</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73%</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r>
              <a:tr h="249805">
                <a:tc vMerge="1">
                  <a:txBody>
                    <a:bodyPr/>
                    <a:lstStyle/>
                    <a:p>
                      <a:pPr latinLnBrk="1"/>
                      <a:endParaRPr lang="ko-KR" altLang="en-US"/>
                    </a:p>
                  </a:txBody>
                  <a:tcPr/>
                </a:tc>
                <a:tc>
                  <a:txBody>
                    <a:bodyPr/>
                    <a:lstStyle/>
                    <a:p>
                      <a:pPr algn="l" fontAlgn="ctr"/>
                      <a:r>
                        <a:rPr lang="en-US" sz="800" b="1" u="none" strike="noStrike" dirty="0">
                          <a:solidFill>
                            <a:schemeClr val="tx2"/>
                          </a:solidFill>
                          <a:effectLst/>
                          <a:latin typeface="Arial" panose="020B0604020202020204" pitchFamily="34" charset="0"/>
                          <a:cs typeface="Arial" panose="020B0604020202020204" pitchFamily="34" charset="0"/>
                        </a:rPr>
                        <a:t>(F-1) Encryption Algorithm</a:t>
                      </a:r>
                      <a:endParaRPr lang="en-US" sz="800" b="1"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33%</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67%</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36%</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55%</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9%</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r>
              <a:tr h="249805">
                <a:tc vMerge="1">
                  <a:txBody>
                    <a:bodyPr/>
                    <a:lstStyle/>
                    <a:p>
                      <a:pPr latinLnBrk="1"/>
                      <a:endParaRPr lang="ko-KR" altLang="en-US"/>
                    </a:p>
                  </a:txBody>
                  <a:tcPr/>
                </a:tc>
                <a:tc>
                  <a:txBody>
                    <a:bodyPr/>
                    <a:lstStyle/>
                    <a:p>
                      <a:pPr algn="l" fontAlgn="ctr"/>
                      <a:r>
                        <a:rPr lang="en-US" sz="800" b="1" u="none" strike="noStrike" dirty="0">
                          <a:solidFill>
                            <a:schemeClr val="tx2"/>
                          </a:solidFill>
                          <a:effectLst/>
                          <a:latin typeface="Arial" panose="020B0604020202020204" pitchFamily="34" charset="0"/>
                          <a:cs typeface="Arial" panose="020B0604020202020204" pitchFamily="34" charset="0"/>
                        </a:rPr>
                        <a:t>(K-6) DB security encryption</a:t>
                      </a:r>
                      <a:endParaRPr lang="en-US" sz="800" b="1"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83%</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17%</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18%</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73%</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9%</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r>
              <a:tr h="249805">
                <a:tc vMerge="1">
                  <a:txBody>
                    <a:bodyPr/>
                    <a:lstStyle/>
                    <a:p>
                      <a:pPr latinLnBrk="1"/>
                      <a:endParaRPr lang="ko-KR" altLang="en-US"/>
                    </a:p>
                  </a:txBody>
                  <a:tcPr/>
                </a:tc>
                <a:tc>
                  <a:txBody>
                    <a:bodyPr/>
                    <a:lstStyle/>
                    <a:p>
                      <a:pPr algn="l" fontAlgn="ctr"/>
                      <a:r>
                        <a:rPr lang="en-US" sz="800" b="1" u="none" strike="noStrike" dirty="0">
                          <a:solidFill>
                            <a:schemeClr val="tx2"/>
                          </a:solidFill>
                          <a:effectLst/>
                          <a:latin typeface="Arial" panose="020B0604020202020204" pitchFamily="34" charset="0"/>
                          <a:cs typeface="Arial" panose="020B0604020202020204" pitchFamily="34" charset="0"/>
                        </a:rPr>
                        <a:t>(N-2) Cryptology</a:t>
                      </a:r>
                      <a:endParaRPr lang="en-US" sz="800" b="1"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50%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50%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45%</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45%</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9%</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r>
              <a:tr h="249805">
                <a:tc vMerge="1">
                  <a:txBody>
                    <a:bodyPr/>
                    <a:lstStyle/>
                    <a:p>
                      <a:pPr latinLnBrk="1"/>
                      <a:endParaRPr lang="ko-KR" altLang="en-US"/>
                    </a:p>
                  </a:txBody>
                  <a:tcPr/>
                </a:tc>
                <a:tc>
                  <a:txBody>
                    <a:bodyPr/>
                    <a:lstStyle/>
                    <a:p>
                      <a:pPr algn="l" fontAlgn="ctr"/>
                      <a:r>
                        <a:rPr lang="en-US" sz="800" b="1" u="none" strike="noStrike" dirty="0">
                          <a:solidFill>
                            <a:schemeClr val="tx2"/>
                          </a:solidFill>
                          <a:effectLst/>
                          <a:latin typeface="Arial" panose="020B0604020202020204" pitchFamily="34" charset="0"/>
                          <a:cs typeface="Arial" panose="020B0604020202020204" pitchFamily="34" charset="0"/>
                        </a:rPr>
                        <a:t>(Q-1) Security audit</a:t>
                      </a:r>
                      <a:endParaRPr lang="en-US" sz="800" b="1"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100%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30%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70%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r>
              <a:tr h="311737">
                <a:tc vMerge="1">
                  <a:txBody>
                    <a:bodyPr/>
                    <a:lstStyle/>
                    <a:p>
                      <a:pPr latinLnBrk="1"/>
                      <a:endParaRPr lang="ko-KR" altLang="en-US"/>
                    </a:p>
                  </a:txBody>
                  <a:tcPr/>
                </a:tc>
                <a:tc>
                  <a:txBody>
                    <a:bodyPr/>
                    <a:lstStyle/>
                    <a:p>
                      <a:pPr algn="l" fontAlgn="ctr"/>
                      <a:r>
                        <a:rPr lang="en-US" sz="800" b="1" u="none" strike="noStrike" dirty="0">
                          <a:solidFill>
                            <a:schemeClr val="tx2"/>
                          </a:solidFill>
                          <a:effectLst/>
                          <a:latin typeface="Arial" panose="020B0604020202020204" pitchFamily="34" charset="0"/>
                          <a:cs typeface="Arial" panose="020B0604020202020204" pitchFamily="34" charset="0"/>
                        </a:rPr>
                        <a:t>(Q-2) Information security event management</a:t>
                      </a:r>
                      <a:endParaRPr lang="en-US" sz="800" b="1"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83%</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17%</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10%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80%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10%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40000"/>
                        <a:lumOff val="60000"/>
                      </a:schemeClr>
                    </a:solidFill>
                  </a:tcPr>
                </a:tc>
              </a:tr>
              <a:tr h="311737">
                <a:tc rowSpan="7">
                  <a:txBody>
                    <a:bodyPr/>
                    <a:lstStyle/>
                    <a:p>
                      <a:pPr algn="l" fontAlgn="ctr"/>
                      <a:r>
                        <a:rPr lang="en-US" sz="1200" b="1" u="none" strike="noStrike" dirty="0">
                          <a:solidFill>
                            <a:srgbClr val="C00000"/>
                          </a:solidFill>
                          <a:effectLst/>
                          <a:latin typeface="Arial" panose="020B0604020202020204" pitchFamily="34" charset="0"/>
                          <a:cs typeface="Arial" panose="020B0604020202020204" pitchFamily="34" charset="0"/>
                        </a:rPr>
                        <a:t>③ becoming general skills</a:t>
                      </a:r>
                      <a:endParaRPr lang="en-US" sz="1200" b="1" i="0" u="none" strike="noStrike" dirty="0">
                        <a:solidFill>
                          <a:srgbClr val="C00000"/>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l" fontAlgn="ctr"/>
                      <a:r>
                        <a:rPr lang="en-US" sz="800" b="1" u="none" strike="noStrike" dirty="0">
                          <a:solidFill>
                            <a:schemeClr val="tx2"/>
                          </a:solidFill>
                          <a:effectLst/>
                          <a:latin typeface="Arial" panose="020B0604020202020204" pitchFamily="34" charset="0"/>
                          <a:cs typeface="Arial" panose="020B0604020202020204" pitchFamily="34" charset="0"/>
                        </a:rPr>
                        <a:t>(B-1) Information security management system</a:t>
                      </a:r>
                      <a:endParaRPr lang="en-US" sz="800" b="1"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17%</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83%</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20%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20%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60%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r>
              <a:tr h="196275">
                <a:tc vMerge="1">
                  <a:txBody>
                    <a:bodyPr/>
                    <a:lstStyle/>
                    <a:p>
                      <a:pPr latinLnBrk="1"/>
                      <a:endParaRPr lang="ko-KR" altLang="en-US"/>
                    </a:p>
                  </a:txBody>
                  <a:tcPr/>
                </a:tc>
                <a:tc>
                  <a:txBody>
                    <a:bodyPr/>
                    <a:lstStyle/>
                    <a:p>
                      <a:pPr algn="l" fontAlgn="ctr"/>
                      <a:r>
                        <a:rPr lang="en-US" sz="800" b="1" u="none" strike="noStrike" dirty="0">
                          <a:solidFill>
                            <a:schemeClr val="tx2"/>
                          </a:solidFill>
                          <a:effectLst/>
                          <a:latin typeface="Arial" panose="020B0604020202020204" pitchFamily="34" charset="0"/>
                          <a:cs typeface="Arial" panose="020B0604020202020204" pitchFamily="34" charset="0"/>
                        </a:rPr>
                        <a:t>(J-1) Security architecture</a:t>
                      </a:r>
                      <a:endParaRPr lang="en-US" sz="800" b="1"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100%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20%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80%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r>
              <a:tr h="196275">
                <a:tc vMerge="1">
                  <a:txBody>
                    <a:bodyPr/>
                    <a:lstStyle/>
                    <a:p>
                      <a:pPr latinLnBrk="1"/>
                      <a:endParaRPr lang="ko-KR" altLang="en-US"/>
                    </a:p>
                  </a:txBody>
                  <a:tcPr/>
                </a:tc>
                <a:tc>
                  <a:txBody>
                    <a:bodyPr/>
                    <a:lstStyle/>
                    <a:p>
                      <a:pPr algn="l" fontAlgn="ctr"/>
                      <a:r>
                        <a:rPr lang="en-US" sz="800" b="1" u="none" strike="noStrike" dirty="0">
                          <a:solidFill>
                            <a:schemeClr val="tx2"/>
                          </a:solidFill>
                          <a:effectLst/>
                          <a:latin typeface="Arial" panose="020B0604020202020204" pitchFamily="34" charset="0"/>
                          <a:cs typeface="Arial" panose="020B0604020202020204" pitchFamily="34" charset="0"/>
                        </a:rPr>
                        <a:t>(K-1) Firewall building</a:t>
                      </a:r>
                      <a:endParaRPr lang="en-US" sz="800" b="1"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100%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20%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80%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r>
              <a:tr h="312256">
                <a:tc vMerge="1">
                  <a:txBody>
                    <a:bodyPr/>
                    <a:lstStyle/>
                    <a:p>
                      <a:pPr latinLnBrk="1"/>
                      <a:endParaRPr lang="ko-KR" altLang="en-US"/>
                    </a:p>
                  </a:txBody>
                  <a:tcPr/>
                </a:tc>
                <a:tc>
                  <a:txBody>
                    <a:bodyPr/>
                    <a:lstStyle/>
                    <a:p>
                      <a:pPr algn="l" fontAlgn="ctr"/>
                      <a:r>
                        <a:rPr lang="en-US" sz="800" b="1" u="none" strike="noStrike" dirty="0">
                          <a:solidFill>
                            <a:schemeClr val="tx2"/>
                          </a:solidFill>
                          <a:effectLst/>
                          <a:latin typeface="Arial" panose="020B0604020202020204" pitchFamily="34" charset="0"/>
                          <a:cs typeface="Arial" panose="020B0604020202020204" pitchFamily="34" charset="0"/>
                        </a:rPr>
                        <a:t>(K-11) Mobile device management</a:t>
                      </a:r>
                      <a:endParaRPr lang="en-US" sz="800" b="1"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50%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50%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9%</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64%</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27%</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r>
              <a:tr h="196275">
                <a:tc vMerge="1">
                  <a:txBody>
                    <a:bodyPr/>
                    <a:lstStyle/>
                    <a:p>
                      <a:pPr latinLnBrk="1"/>
                      <a:endParaRPr lang="ko-KR" altLang="en-US"/>
                    </a:p>
                  </a:txBody>
                  <a:tcPr/>
                </a:tc>
                <a:tc>
                  <a:txBody>
                    <a:bodyPr/>
                    <a:lstStyle/>
                    <a:p>
                      <a:pPr algn="l" fontAlgn="ctr"/>
                      <a:r>
                        <a:rPr lang="en-US" sz="800" b="1" u="none" strike="noStrike" dirty="0">
                          <a:solidFill>
                            <a:schemeClr val="tx2"/>
                          </a:solidFill>
                          <a:effectLst/>
                          <a:latin typeface="Arial" panose="020B0604020202020204" pitchFamily="34" charset="0"/>
                          <a:cs typeface="Arial" panose="020B0604020202020204" pitchFamily="34" charset="0"/>
                        </a:rPr>
                        <a:t>(K-13) Authentication service</a:t>
                      </a:r>
                      <a:endParaRPr lang="en-US" sz="800" b="1"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100%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18%</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18%</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64%</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r>
              <a:tr h="196275">
                <a:tc vMerge="1">
                  <a:txBody>
                    <a:bodyPr/>
                    <a:lstStyle/>
                    <a:p>
                      <a:pPr latinLnBrk="1"/>
                      <a:endParaRPr lang="ko-KR" altLang="en-US"/>
                    </a:p>
                  </a:txBody>
                  <a:tcPr/>
                </a:tc>
                <a:tc>
                  <a:txBody>
                    <a:bodyPr/>
                    <a:lstStyle/>
                    <a:p>
                      <a:pPr algn="l" fontAlgn="ctr"/>
                      <a:r>
                        <a:rPr lang="en-US" sz="800" b="1" u="none" strike="noStrike" dirty="0">
                          <a:solidFill>
                            <a:schemeClr val="tx2"/>
                          </a:solidFill>
                          <a:effectLst/>
                          <a:latin typeface="Arial" panose="020B0604020202020204" pitchFamily="34" charset="0"/>
                          <a:cs typeface="Arial" panose="020B0604020202020204" pitchFamily="34" charset="0"/>
                        </a:rPr>
                        <a:t>(K-7) OTP</a:t>
                      </a:r>
                      <a:endParaRPr lang="en-US" sz="800" b="1"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kern="1200" dirty="0">
                          <a:solidFill>
                            <a:schemeClr val="tx2"/>
                          </a:solidFill>
                          <a:effectLst/>
                          <a:latin typeface="Arial" panose="020B0604020202020204" pitchFamily="34" charset="0"/>
                          <a:ea typeface="+mn-ea"/>
                          <a:cs typeface="Arial" panose="020B0604020202020204" pitchFamily="34" charset="0"/>
                        </a:rPr>
                        <a:t>100%</a:t>
                      </a:r>
                    </a:p>
                  </a:txBody>
                  <a:tcPr marL="7184" marR="7184" marT="7184" marB="0" anchor="ctr">
                    <a:solidFill>
                      <a:srgbClr val="FFFF00"/>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a:solidFill>
                            <a:schemeClr val="tx2"/>
                          </a:solidFill>
                          <a:effectLst/>
                          <a:latin typeface="Arial" panose="020B0604020202020204" pitchFamily="34" charset="0"/>
                          <a:cs typeface="Arial" panose="020B0604020202020204" pitchFamily="34" charset="0"/>
                        </a:rPr>
                        <a:t>10%</a:t>
                      </a:r>
                      <a:endParaRPr lang="en-US" sz="800" b="0" i="0" u="none" strike="noStrike">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90%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r>
              <a:tr h="196275">
                <a:tc vMerge="1">
                  <a:txBody>
                    <a:bodyPr/>
                    <a:lstStyle/>
                    <a:p>
                      <a:pPr latinLnBrk="1"/>
                      <a:endParaRPr lang="ko-KR" altLang="en-US"/>
                    </a:p>
                  </a:txBody>
                  <a:tcPr/>
                </a:tc>
                <a:tc>
                  <a:txBody>
                    <a:bodyPr/>
                    <a:lstStyle/>
                    <a:p>
                      <a:pPr algn="l" fontAlgn="ctr"/>
                      <a:r>
                        <a:rPr lang="en-US" sz="800" b="1" u="none" strike="noStrike" dirty="0">
                          <a:solidFill>
                            <a:schemeClr val="tx2"/>
                          </a:solidFill>
                          <a:effectLst/>
                          <a:latin typeface="Arial" panose="020B0604020202020204" pitchFamily="34" charset="0"/>
                          <a:cs typeface="Arial" panose="020B0604020202020204" pitchFamily="34" charset="0"/>
                        </a:rPr>
                        <a:t>(M-1) Vulnerability analysis</a:t>
                      </a:r>
                      <a:endParaRPr lang="en-US" sz="800" b="1"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17%</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kern="1200" dirty="0">
                          <a:solidFill>
                            <a:schemeClr val="tx2"/>
                          </a:solidFill>
                          <a:effectLst/>
                          <a:latin typeface="Arial" panose="020B0604020202020204" pitchFamily="34" charset="0"/>
                          <a:ea typeface="+mn-ea"/>
                          <a:cs typeface="Arial" panose="020B0604020202020204" pitchFamily="34" charset="0"/>
                        </a:rPr>
                        <a:t>83%</a:t>
                      </a:r>
                    </a:p>
                  </a:txBody>
                  <a:tcPr marL="7184" marR="7184" marT="7184" marB="0" anchor="ctr">
                    <a:solidFill>
                      <a:srgbClr val="FFFF00"/>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40%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60%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rgbClr val="FFFF00"/>
                    </a:solidFill>
                  </a:tcPr>
                </a:tc>
                <a:tc>
                  <a:txBody>
                    <a:bodyPr/>
                    <a:lstStyle/>
                    <a:p>
                      <a:pPr algn="r" fontAlgn="ctr"/>
                      <a:r>
                        <a:rPr lang="en-US" sz="800" u="none" strike="noStrike" dirty="0">
                          <a:solidFill>
                            <a:schemeClr val="tx2"/>
                          </a:solidFill>
                          <a:effectLst/>
                          <a:latin typeface="Arial" panose="020B0604020202020204" pitchFamily="34" charset="0"/>
                          <a:cs typeface="Arial" panose="020B0604020202020204" pitchFamily="34" charset="0"/>
                        </a:rPr>
                        <a:t>0%</a:t>
                      </a:r>
                      <a:endParaRPr lang="en-US" sz="800" b="0" i="0" u="none" strike="noStrike" dirty="0">
                        <a:solidFill>
                          <a:schemeClr val="tx2"/>
                        </a:solidFill>
                        <a:effectLst/>
                        <a:latin typeface="Arial" panose="020B0604020202020204" pitchFamily="34" charset="0"/>
                        <a:cs typeface="Arial" panose="020B0604020202020204" pitchFamily="34" charset="0"/>
                      </a:endParaRPr>
                    </a:p>
                  </a:txBody>
                  <a:tcPr marL="7184" marR="7184" marT="7184" marB="0" anchor="ctr">
                    <a:solidFill>
                      <a:schemeClr val="accent6">
                        <a:lumMod val="20000"/>
                        <a:lumOff val="80000"/>
                      </a:schemeClr>
                    </a:solidFill>
                  </a:tcPr>
                </a:tc>
              </a:tr>
            </a:tbl>
          </a:graphicData>
        </a:graphic>
      </p:graphicFrame>
      <p:sp>
        <p:nvSpPr>
          <p:cNvPr id="10" name="TextBox 9"/>
          <p:cNvSpPr txBox="1"/>
          <p:nvPr/>
        </p:nvSpPr>
        <p:spPr>
          <a:xfrm>
            <a:off x="8203408" y="6581001"/>
            <a:ext cx="827584" cy="276999"/>
          </a:xfrm>
          <a:prstGeom prst="rect">
            <a:avLst/>
          </a:prstGeom>
          <a:noFill/>
        </p:spPr>
        <p:txBody>
          <a:bodyPr wrap="square" rtlCol="0">
            <a:spAutoFit/>
          </a:bodyPr>
          <a:lstStyle/>
          <a:p>
            <a:pPr algn="r"/>
            <a:r>
              <a:rPr lang="en-US" altLang="ko-KR" sz="1200" b="1" dirty="0" smtClean="0">
                <a:solidFill>
                  <a:srgbClr val="1F497D"/>
                </a:solidFill>
                <a:latin typeface="Arial" panose="020B0604020202020204" pitchFamily="34" charset="0"/>
                <a:cs typeface="Arial" panose="020B0604020202020204" pitchFamily="34" charset="0"/>
              </a:rPr>
              <a:t>13/16</a:t>
            </a:r>
            <a:endParaRPr lang="ko-KR" altLang="en-US" sz="1200" b="1" dirty="0">
              <a:solidFill>
                <a:srgbClr val="1F497D"/>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41431745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직사각형 5"/>
          <p:cNvSpPr/>
          <p:nvPr/>
        </p:nvSpPr>
        <p:spPr>
          <a:xfrm>
            <a:off x="467544" y="1484784"/>
            <a:ext cx="8424936" cy="2862322"/>
          </a:xfrm>
          <a:prstGeom prst="rect">
            <a:avLst/>
          </a:prstGeom>
        </p:spPr>
        <p:txBody>
          <a:bodyPr wrap="square">
            <a:spAutoFit/>
          </a:bodyPr>
          <a:lstStyle/>
          <a:p>
            <a:r>
              <a:rPr lang="en-US" altLang="ko-KR" sz="2000" dirty="0" smtClean="0">
                <a:solidFill>
                  <a:schemeClr val="tx2"/>
                </a:solidFill>
                <a:latin typeface="Arial" panose="020B0604020202020204" pitchFamily="34" charset="0"/>
                <a:cs typeface="Arial" panose="020B0604020202020204" pitchFamily="34" charset="0"/>
              </a:rPr>
              <a:t>Survey on actuality </a:t>
            </a:r>
            <a:r>
              <a:rPr lang="en-US" altLang="ko-KR" sz="2000" dirty="0">
                <a:solidFill>
                  <a:schemeClr val="tx2"/>
                </a:solidFill>
                <a:latin typeface="Arial" panose="020B0604020202020204" pitchFamily="34" charset="0"/>
                <a:cs typeface="Arial" panose="020B0604020202020204" pitchFamily="34" charset="0"/>
              </a:rPr>
              <a:t>of </a:t>
            </a:r>
            <a:r>
              <a:rPr lang="en-US" altLang="ko-KR" sz="2000" dirty="0" smtClean="0">
                <a:solidFill>
                  <a:schemeClr val="tx2"/>
                </a:solidFill>
                <a:latin typeface="Arial" panose="020B0604020202020204" pitchFamily="34" charset="0"/>
                <a:cs typeface="Arial" panose="020B0604020202020204" pitchFamily="34" charset="0"/>
              </a:rPr>
              <a:t>the forecasting</a:t>
            </a:r>
          </a:p>
          <a:p>
            <a:pPr marL="342900" indent="-342900">
              <a:buFontTx/>
              <a:buChar char="-"/>
            </a:pPr>
            <a:r>
              <a:rPr lang="en-US" altLang="ko-KR" sz="2000" dirty="0" smtClean="0">
                <a:solidFill>
                  <a:schemeClr val="tx2"/>
                </a:solidFill>
                <a:latin typeface="Arial" panose="020B0604020202020204" pitchFamily="34" charset="0"/>
                <a:cs typeface="Arial" panose="020B0604020202020204" pitchFamily="34" charset="0"/>
              </a:rPr>
              <a:t>information </a:t>
            </a:r>
            <a:r>
              <a:rPr lang="en-US" altLang="ko-KR" sz="2000" dirty="0">
                <a:solidFill>
                  <a:schemeClr val="tx2"/>
                </a:solidFill>
                <a:latin typeface="Arial" panose="020B0604020202020204" pitchFamily="34" charset="0"/>
                <a:cs typeface="Arial" panose="020B0604020202020204" pitchFamily="34" charset="0"/>
              </a:rPr>
              <a:t>security companies and the relevant experts. </a:t>
            </a:r>
            <a:endParaRPr lang="en-US" altLang="ko-KR" sz="2000" dirty="0" smtClean="0">
              <a:solidFill>
                <a:schemeClr val="tx2"/>
              </a:solidFill>
              <a:latin typeface="Arial" panose="020B0604020202020204" pitchFamily="34" charset="0"/>
              <a:cs typeface="Arial" panose="020B0604020202020204" pitchFamily="34" charset="0"/>
            </a:endParaRPr>
          </a:p>
          <a:p>
            <a:pPr marL="342900" indent="-342900">
              <a:buFontTx/>
              <a:buChar char="-"/>
            </a:pPr>
            <a:endParaRPr lang="en-US" altLang="ko-KR" sz="2000" dirty="0">
              <a:solidFill>
                <a:schemeClr val="tx2"/>
              </a:solidFill>
              <a:latin typeface="Arial" panose="020B0604020202020204" pitchFamily="34" charset="0"/>
              <a:cs typeface="Arial" panose="020B0604020202020204" pitchFamily="34" charset="0"/>
            </a:endParaRPr>
          </a:p>
          <a:p>
            <a:r>
              <a:rPr lang="en-US" altLang="ko-KR" sz="2000" dirty="0" smtClean="0">
                <a:solidFill>
                  <a:schemeClr val="tx2"/>
                </a:solidFill>
                <a:latin typeface="Arial" panose="020B0604020202020204" pitchFamily="34" charset="0"/>
                <a:cs typeface="Arial" panose="020B0604020202020204" pitchFamily="34" charset="0"/>
              </a:rPr>
              <a:t>Results of survey </a:t>
            </a:r>
          </a:p>
          <a:p>
            <a:pPr marL="342900" indent="-342900">
              <a:buFontTx/>
              <a:buChar char="-"/>
            </a:pPr>
            <a:r>
              <a:rPr lang="en-US" altLang="ko-KR" sz="2000" dirty="0" smtClean="0">
                <a:solidFill>
                  <a:schemeClr val="tx2"/>
                </a:solidFill>
                <a:latin typeface="Arial" panose="020B0604020202020204" pitchFamily="34" charset="0"/>
                <a:cs typeface="Arial" panose="020B0604020202020204" pitchFamily="34" charset="0"/>
              </a:rPr>
              <a:t>Fisher’s </a:t>
            </a:r>
            <a:r>
              <a:rPr lang="en-US" altLang="ko-KR" sz="2000" dirty="0">
                <a:solidFill>
                  <a:schemeClr val="tx2"/>
                </a:solidFill>
                <a:latin typeface="Arial" panose="020B0604020202020204" pitchFamily="34" charset="0"/>
                <a:cs typeface="Arial" panose="020B0604020202020204" pitchFamily="34" charset="0"/>
              </a:rPr>
              <a:t>Exact-Test is significant, with the significant level of 5</a:t>
            </a:r>
            <a:r>
              <a:rPr lang="en-US" altLang="ko-KR" sz="2000" dirty="0" smtClean="0">
                <a:solidFill>
                  <a:schemeClr val="tx2"/>
                </a:solidFill>
                <a:latin typeface="Arial" panose="020B0604020202020204" pitchFamily="34" charset="0"/>
                <a:cs typeface="Arial" panose="020B0604020202020204" pitchFamily="34" charset="0"/>
              </a:rPr>
              <a:t>%</a:t>
            </a:r>
          </a:p>
          <a:p>
            <a:pPr marL="285750" indent="-285750">
              <a:buFontTx/>
              <a:buChar char="-"/>
            </a:pPr>
            <a:r>
              <a:rPr lang="en-US" altLang="ko-KR" sz="2000" dirty="0" smtClean="0">
                <a:solidFill>
                  <a:schemeClr val="tx2"/>
                </a:solidFill>
                <a:latin typeface="Arial" panose="020B0604020202020204" pitchFamily="34" charset="0"/>
                <a:cs typeface="Arial" panose="020B0604020202020204" pitchFamily="34" charset="0"/>
              </a:rPr>
              <a:t>The results of survey approve </a:t>
            </a:r>
            <a:r>
              <a:rPr lang="en-US" altLang="ko-KR" sz="2000" dirty="0">
                <a:solidFill>
                  <a:schemeClr val="tx2"/>
                </a:solidFill>
                <a:latin typeface="Arial" panose="020B0604020202020204" pitchFamily="34" charset="0"/>
                <a:cs typeface="Arial" panose="020B0604020202020204" pitchFamily="34" charset="0"/>
              </a:rPr>
              <a:t>the forecasted results to be </a:t>
            </a:r>
            <a:r>
              <a:rPr lang="en-US" altLang="ko-KR" sz="2000" dirty="0" smtClean="0">
                <a:solidFill>
                  <a:schemeClr val="tx2"/>
                </a:solidFill>
                <a:latin typeface="Arial" panose="020B0604020202020204" pitchFamily="34" charset="0"/>
                <a:cs typeface="Arial" panose="020B0604020202020204" pitchFamily="34" charset="0"/>
              </a:rPr>
              <a:t>acceptable.</a:t>
            </a:r>
          </a:p>
          <a:p>
            <a:pPr marL="285750" indent="-285750">
              <a:buFontTx/>
              <a:buChar char="-"/>
            </a:pPr>
            <a:endParaRPr lang="en-US" altLang="ko-KR" sz="2000" dirty="0">
              <a:solidFill>
                <a:schemeClr val="tx2"/>
              </a:solidFill>
              <a:latin typeface="Arial" panose="020B0604020202020204" pitchFamily="34" charset="0"/>
              <a:cs typeface="Arial" panose="020B0604020202020204" pitchFamily="34" charset="0"/>
            </a:endParaRPr>
          </a:p>
          <a:p>
            <a:pPr marL="285750" indent="-285750">
              <a:buFont typeface="Symbol" pitchFamily="18" charset="2"/>
              <a:buChar char="Þ"/>
            </a:pPr>
            <a:r>
              <a:rPr lang="en-US" altLang="ko-KR" sz="2000" dirty="0" smtClean="0">
                <a:solidFill>
                  <a:schemeClr val="tx2"/>
                </a:solidFill>
                <a:latin typeface="Arial" panose="020B0604020202020204" pitchFamily="34" charset="0"/>
                <a:cs typeface="Arial" panose="020B0604020202020204" pitchFamily="34" charset="0"/>
              </a:rPr>
              <a:t>Information from Patent Data could be applied to the “information security” in identifying the future skills needs.</a:t>
            </a:r>
            <a:endParaRPr lang="ko-KR" altLang="ko-KR" sz="2000" dirty="0">
              <a:solidFill>
                <a:schemeClr val="tx2"/>
              </a:solidFill>
              <a:latin typeface="Arial" panose="020B0604020202020204" pitchFamily="34" charset="0"/>
              <a:cs typeface="Arial" panose="020B0604020202020204" pitchFamily="34" charset="0"/>
            </a:endParaRPr>
          </a:p>
        </p:txBody>
      </p:sp>
      <p:sp>
        <p:nvSpPr>
          <p:cNvPr id="11" name="직사각형 10"/>
          <p:cNvSpPr/>
          <p:nvPr/>
        </p:nvSpPr>
        <p:spPr>
          <a:xfrm>
            <a:off x="0" y="1528"/>
            <a:ext cx="9144000" cy="76317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ko-KR" altLang="en-US">
              <a:solidFill>
                <a:prstClr val="white"/>
              </a:solidFill>
              <a:latin typeface="Arial" panose="020B0604020202020204" pitchFamily="34" charset="0"/>
              <a:cs typeface="Arial" panose="020B0604020202020204" pitchFamily="34" charset="0"/>
            </a:endParaRPr>
          </a:p>
        </p:txBody>
      </p:sp>
      <p:sp>
        <p:nvSpPr>
          <p:cNvPr id="13" name="직사각형 12"/>
          <p:cNvSpPr/>
          <p:nvPr/>
        </p:nvSpPr>
        <p:spPr>
          <a:xfrm>
            <a:off x="-24049" y="152283"/>
            <a:ext cx="9165704" cy="461665"/>
          </a:xfrm>
          <a:prstGeom prst="rect">
            <a:avLst/>
          </a:prstGeom>
        </p:spPr>
        <p:txBody>
          <a:bodyPr wrap="square">
            <a:spAutoFit/>
          </a:bodyPr>
          <a:lstStyle/>
          <a:p>
            <a:pPr fontAlgn="base">
              <a:buSzPct val="70000"/>
              <a:tabLst>
                <a:tab pos="266700" algn="l"/>
              </a:tabLst>
            </a:pPr>
            <a:r>
              <a:rPr lang="en-US" altLang="ko-KR" sz="2400" dirty="0">
                <a:solidFill>
                  <a:prstClr val="white"/>
                </a:solidFill>
                <a:latin typeface="Arial" panose="020B0604020202020204" pitchFamily="34" charset="0"/>
                <a:ea typeface="나눔고딕" pitchFamily="50" charset="-127"/>
                <a:cs typeface="Arial" panose="020B0604020202020204" pitchFamily="34" charset="0"/>
              </a:rPr>
              <a:t>Step 5. </a:t>
            </a:r>
            <a:r>
              <a:rPr lang="en-US" altLang="ko-KR" sz="2400" dirty="0">
                <a:solidFill>
                  <a:schemeClr val="bg1"/>
                </a:solidFill>
                <a:latin typeface="Arial" panose="020B0604020202020204" pitchFamily="34" charset="0"/>
                <a:cs typeface="Arial" panose="020B0604020202020204" pitchFamily="34" charset="0"/>
              </a:rPr>
              <a:t>Verification of Validity of Future Skills Needs</a:t>
            </a:r>
            <a:endParaRPr lang="en-US" altLang="ko-KR" sz="2400" dirty="0">
              <a:solidFill>
                <a:schemeClr val="bg1"/>
              </a:solidFill>
              <a:latin typeface="Arial" panose="020B0604020202020204" pitchFamily="34" charset="0"/>
              <a:ea typeface="나눔고딕" pitchFamily="50" charset="-127"/>
              <a:cs typeface="Arial" panose="020B0604020202020204" pitchFamily="34" charset="0"/>
            </a:endParaRPr>
          </a:p>
        </p:txBody>
      </p:sp>
      <p:sp>
        <p:nvSpPr>
          <p:cNvPr id="14" name="TextBox 13"/>
          <p:cNvSpPr txBox="1"/>
          <p:nvPr/>
        </p:nvSpPr>
        <p:spPr>
          <a:xfrm>
            <a:off x="8203408" y="6581001"/>
            <a:ext cx="827584" cy="276999"/>
          </a:xfrm>
          <a:prstGeom prst="rect">
            <a:avLst/>
          </a:prstGeom>
          <a:noFill/>
        </p:spPr>
        <p:txBody>
          <a:bodyPr wrap="square" rtlCol="0">
            <a:spAutoFit/>
          </a:bodyPr>
          <a:lstStyle/>
          <a:p>
            <a:pPr algn="r"/>
            <a:r>
              <a:rPr lang="en-US" altLang="ko-KR" sz="1200" b="1" dirty="0" smtClean="0">
                <a:solidFill>
                  <a:srgbClr val="1F497D"/>
                </a:solidFill>
                <a:latin typeface="Arial" panose="020B0604020202020204" pitchFamily="34" charset="0"/>
                <a:cs typeface="Arial" panose="020B0604020202020204" pitchFamily="34" charset="0"/>
              </a:rPr>
              <a:t>14/16</a:t>
            </a:r>
            <a:endParaRPr lang="ko-KR" altLang="en-US" sz="1200" b="1" dirty="0">
              <a:solidFill>
                <a:srgbClr val="1F497D"/>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15983676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직사각형 2"/>
          <p:cNvSpPr/>
          <p:nvPr/>
        </p:nvSpPr>
        <p:spPr>
          <a:xfrm>
            <a:off x="0" y="0"/>
            <a:ext cx="9144000" cy="76470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4" name="직사각형 3"/>
          <p:cNvSpPr/>
          <p:nvPr/>
        </p:nvSpPr>
        <p:spPr>
          <a:xfrm>
            <a:off x="0" y="-6440"/>
            <a:ext cx="9144000" cy="77114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ko-KR" sz="2400" dirty="0" smtClean="0">
                <a:solidFill>
                  <a:prstClr val="white"/>
                </a:solidFill>
              </a:rPr>
              <a:t>  </a:t>
            </a:r>
            <a:r>
              <a:rPr lang="en-US" altLang="ko-KR" sz="2400" dirty="0" smtClean="0">
                <a:solidFill>
                  <a:prstClr val="white"/>
                </a:solidFill>
                <a:latin typeface="Arial" panose="020B0604020202020204" pitchFamily="34" charset="0"/>
                <a:cs typeface="Arial" panose="020B0604020202020204" pitchFamily="34" charset="0"/>
              </a:rPr>
              <a:t>Concluding Remarks</a:t>
            </a:r>
            <a:endParaRPr lang="ko-KR" altLang="en-US" sz="2400" dirty="0">
              <a:solidFill>
                <a:prstClr val="white"/>
              </a:solidFill>
              <a:latin typeface="Arial" panose="020B0604020202020204" pitchFamily="34" charset="0"/>
              <a:cs typeface="Arial" panose="020B0604020202020204" pitchFamily="34" charset="0"/>
            </a:endParaRPr>
          </a:p>
        </p:txBody>
      </p:sp>
      <p:sp>
        <p:nvSpPr>
          <p:cNvPr id="5" name="직사각형 4"/>
          <p:cNvSpPr/>
          <p:nvPr/>
        </p:nvSpPr>
        <p:spPr>
          <a:xfrm>
            <a:off x="323528" y="908720"/>
            <a:ext cx="8424936" cy="5632311"/>
          </a:xfrm>
          <a:prstGeom prst="rect">
            <a:avLst/>
          </a:prstGeom>
        </p:spPr>
        <p:txBody>
          <a:bodyPr wrap="square">
            <a:spAutoFit/>
          </a:bodyPr>
          <a:lstStyle/>
          <a:p>
            <a:r>
              <a:rPr lang="en-US" altLang="ko-KR" dirty="0">
                <a:solidFill>
                  <a:schemeClr val="tx2"/>
                </a:solidFill>
                <a:latin typeface="Arial" panose="020B0604020202020204" pitchFamily="34" charset="0"/>
                <a:cs typeface="Arial" panose="020B0604020202020204" pitchFamily="34" charset="0"/>
              </a:rPr>
              <a:t>Information from Patent Data could be </a:t>
            </a:r>
            <a:r>
              <a:rPr lang="en-US" altLang="ko-KR" dirty="0" smtClean="0">
                <a:solidFill>
                  <a:schemeClr val="tx2"/>
                </a:solidFill>
                <a:latin typeface="Arial" panose="020B0604020202020204" pitchFamily="34" charset="0"/>
                <a:cs typeface="Arial" panose="020B0604020202020204" pitchFamily="34" charset="0"/>
              </a:rPr>
              <a:t>useful in </a:t>
            </a:r>
            <a:r>
              <a:rPr lang="en-US" altLang="ko-KR" dirty="0">
                <a:solidFill>
                  <a:schemeClr val="tx2"/>
                </a:solidFill>
                <a:latin typeface="Arial" panose="020B0604020202020204" pitchFamily="34" charset="0"/>
                <a:cs typeface="Arial" panose="020B0604020202020204" pitchFamily="34" charset="0"/>
              </a:rPr>
              <a:t>identifying the future skills </a:t>
            </a:r>
            <a:r>
              <a:rPr lang="en-US" altLang="ko-KR" dirty="0" smtClean="0">
                <a:solidFill>
                  <a:schemeClr val="tx2"/>
                </a:solidFill>
                <a:latin typeface="Arial" panose="020B0604020202020204" pitchFamily="34" charset="0"/>
                <a:cs typeface="Arial" panose="020B0604020202020204" pitchFamily="34" charset="0"/>
              </a:rPr>
              <a:t>needs. </a:t>
            </a:r>
          </a:p>
          <a:p>
            <a:endParaRPr lang="en-US" altLang="ko-KR" dirty="0">
              <a:solidFill>
                <a:schemeClr val="tx2"/>
              </a:solidFill>
              <a:latin typeface="Arial" panose="020B0604020202020204" pitchFamily="34" charset="0"/>
              <a:cs typeface="Arial" panose="020B0604020202020204" pitchFamily="34" charset="0"/>
            </a:endParaRPr>
          </a:p>
          <a:p>
            <a:r>
              <a:rPr lang="en-US" altLang="ko-KR" dirty="0" smtClean="0">
                <a:solidFill>
                  <a:schemeClr val="tx2"/>
                </a:solidFill>
                <a:latin typeface="Arial" panose="020B0604020202020204" pitchFamily="34" charset="0"/>
                <a:cs typeface="Arial" panose="020B0604020202020204" pitchFamily="34" charset="0"/>
              </a:rPr>
              <a:t>However, there are certain limitations in using </a:t>
            </a:r>
            <a:r>
              <a:rPr lang="en-US" altLang="ko-KR" dirty="0">
                <a:solidFill>
                  <a:schemeClr val="tx2"/>
                </a:solidFill>
                <a:latin typeface="Arial" panose="020B0604020202020204" pitchFamily="34" charset="0"/>
                <a:cs typeface="Arial" panose="020B0604020202020204" pitchFamily="34" charset="0"/>
              </a:rPr>
              <a:t>patent </a:t>
            </a:r>
            <a:r>
              <a:rPr lang="en-US" altLang="ko-KR" dirty="0" smtClean="0">
                <a:solidFill>
                  <a:schemeClr val="tx2"/>
                </a:solidFill>
                <a:latin typeface="Arial" panose="020B0604020202020204" pitchFamily="34" charset="0"/>
                <a:cs typeface="Arial" panose="020B0604020202020204" pitchFamily="34" charset="0"/>
              </a:rPr>
              <a:t>information</a:t>
            </a:r>
          </a:p>
          <a:p>
            <a:endParaRPr lang="en-US" altLang="ko-KR" dirty="0" smtClean="0">
              <a:solidFill>
                <a:schemeClr val="tx2"/>
              </a:solidFill>
              <a:latin typeface="Arial" panose="020B0604020202020204" pitchFamily="34" charset="0"/>
              <a:cs typeface="Arial" panose="020B0604020202020204" pitchFamily="34" charset="0"/>
            </a:endParaRPr>
          </a:p>
          <a:p>
            <a:r>
              <a:rPr lang="en-US" altLang="ko-KR" sz="1600" dirty="0" smtClean="0">
                <a:solidFill>
                  <a:schemeClr val="tx2"/>
                </a:solidFill>
                <a:latin typeface="Arial" panose="020B0604020202020204" pitchFamily="34" charset="0"/>
                <a:cs typeface="Arial" panose="020B0604020202020204" pitchFamily="34" charset="0"/>
              </a:rPr>
              <a:t>1. Generally known limitation in patent information</a:t>
            </a:r>
          </a:p>
          <a:p>
            <a:pPr marL="285750" indent="-285750">
              <a:buFontTx/>
              <a:buChar char="-"/>
            </a:pPr>
            <a:r>
              <a:rPr lang="en-US" altLang="ko-KR" sz="1600" dirty="0" smtClean="0">
                <a:solidFill>
                  <a:schemeClr val="tx2"/>
                </a:solidFill>
                <a:latin typeface="Arial" panose="020B0604020202020204" pitchFamily="34" charset="0"/>
                <a:cs typeface="Arial" panose="020B0604020202020204" pitchFamily="34" charset="0"/>
              </a:rPr>
              <a:t>Not </a:t>
            </a:r>
            <a:r>
              <a:rPr lang="en-US" altLang="ko-KR" sz="1600" dirty="0">
                <a:solidFill>
                  <a:schemeClr val="tx2"/>
                </a:solidFill>
                <a:latin typeface="Arial" panose="020B0604020202020204" pitchFamily="34" charset="0"/>
                <a:cs typeface="Arial" panose="020B0604020202020204" pitchFamily="34" charset="0"/>
              </a:rPr>
              <a:t>all technological developments are patented</a:t>
            </a:r>
          </a:p>
          <a:p>
            <a:pPr marL="285750" indent="-285750">
              <a:buFontTx/>
              <a:buChar char="-"/>
            </a:pPr>
            <a:r>
              <a:rPr lang="en-US" altLang="ko-KR" sz="1600" dirty="0">
                <a:solidFill>
                  <a:schemeClr val="tx2"/>
                </a:solidFill>
                <a:latin typeface="Arial" panose="020B0604020202020204" pitchFamily="34" charset="0"/>
                <a:cs typeface="Arial" panose="020B0604020202020204" pitchFamily="34" charset="0"/>
              </a:rPr>
              <a:t>Patent data are permanently lagged</a:t>
            </a:r>
          </a:p>
          <a:p>
            <a:pPr marL="285750" indent="-285750">
              <a:buFontTx/>
              <a:buChar char="-"/>
            </a:pPr>
            <a:r>
              <a:rPr lang="en-US" altLang="ko-KR" sz="1600" dirty="0">
                <a:solidFill>
                  <a:schemeClr val="tx2"/>
                </a:solidFill>
                <a:latin typeface="Arial" panose="020B0604020202020204" pitchFamily="34" charset="0"/>
                <a:cs typeface="Arial" panose="020B0604020202020204" pitchFamily="34" charset="0"/>
              </a:rPr>
              <a:t>Classification of IPC is imperfect</a:t>
            </a:r>
            <a:endParaRPr lang="ko-KR" altLang="en-US" sz="1600" dirty="0">
              <a:solidFill>
                <a:schemeClr val="tx2"/>
              </a:solidFill>
              <a:latin typeface="Arial" panose="020B0604020202020204" pitchFamily="34" charset="0"/>
              <a:cs typeface="Arial" panose="020B0604020202020204" pitchFamily="34" charset="0"/>
            </a:endParaRPr>
          </a:p>
          <a:p>
            <a:pPr marL="285750" indent="-285750">
              <a:buFont typeface="Symbol" pitchFamily="18" charset="2"/>
              <a:buChar char="Þ"/>
            </a:pPr>
            <a:r>
              <a:rPr lang="en-US" altLang="ko-KR" sz="1600" dirty="0" smtClean="0">
                <a:solidFill>
                  <a:schemeClr val="tx2"/>
                </a:solidFill>
                <a:latin typeface="Arial" panose="020B0604020202020204" pitchFamily="34" charset="0"/>
                <a:cs typeface="Arial" panose="020B0604020202020204" pitchFamily="34" charset="0"/>
              </a:rPr>
              <a:t>To be cautious in using patent information</a:t>
            </a:r>
          </a:p>
          <a:p>
            <a:endParaRPr lang="en-US" altLang="ko-KR" sz="1600" dirty="0" smtClean="0">
              <a:latin typeface="Arial" panose="020B0604020202020204" pitchFamily="34" charset="0"/>
              <a:cs typeface="Arial" panose="020B0604020202020204" pitchFamily="34" charset="0"/>
            </a:endParaRPr>
          </a:p>
          <a:p>
            <a:r>
              <a:rPr lang="en-US" altLang="ko-KR" sz="1600" dirty="0" smtClean="0">
                <a:solidFill>
                  <a:schemeClr val="tx2"/>
                </a:solidFill>
                <a:latin typeface="Arial" panose="020B0604020202020204" pitchFamily="34" charset="0"/>
                <a:cs typeface="Arial" panose="020B0604020202020204" pitchFamily="34" charset="0"/>
              </a:rPr>
              <a:t>2. Previous research experiences by Hwang </a:t>
            </a:r>
          </a:p>
          <a:p>
            <a:pPr marL="285750" indent="-285750">
              <a:buFontTx/>
              <a:buChar char="-"/>
            </a:pPr>
            <a:r>
              <a:rPr lang="en-US" altLang="ko-KR" sz="1600" dirty="0" smtClean="0">
                <a:solidFill>
                  <a:schemeClr val="tx2"/>
                </a:solidFill>
                <a:latin typeface="Arial" panose="020B0604020202020204" pitchFamily="34" charset="0"/>
                <a:cs typeface="Arial" panose="020B0604020202020204" pitchFamily="34" charset="0"/>
              </a:rPr>
              <a:t>Iron &amp; Steal Industry : Even though there are serious technical changes, the change of production process is not easy due to heavily locked existing facilities. It might be the same in sectors required huge infrastructure such as Chemical industry </a:t>
            </a:r>
          </a:p>
          <a:p>
            <a:pPr marL="285750" indent="-285750">
              <a:buFontTx/>
              <a:buChar char="-"/>
            </a:pPr>
            <a:r>
              <a:rPr lang="en-US" altLang="ko-KR" sz="1600" dirty="0" smtClean="0">
                <a:solidFill>
                  <a:schemeClr val="tx2"/>
                </a:solidFill>
                <a:latin typeface="Arial" panose="020B0604020202020204" pitchFamily="34" charset="0"/>
                <a:cs typeface="Arial" panose="020B0604020202020204" pitchFamily="34" charset="0"/>
              </a:rPr>
              <a:t>Green Car : scope of technological change is too wide</a:t>
            </a:r>
          </a:p>
          <a:p>
            <a:pPr marL="285750" indent="-285750">
              <a:buFontTx/>
              <a:buChar char="-"/>
            </a:pPr>
            <a:r>
              <a:rPr lang="en-US" altLang="ko-KR" sz="1600" dirty="0" smtClean="0">
                <a:solidFill>
                  <a:schemeClr val="tx2"/>
                </a:solidFill>
                <a:latin typeface="Arial" panose="020B0604020202020204" pitchFamily="34" charset="0"/>
                <a:cs typeface="Arial" panose="020B0604020202020204" pitchFamily="34" charset="0"/>
              </a:rPr>
              <a:t>Rechargeable Battery : it is too specific area</a:t>
            </a:r>
            <a:endParaRPr lang="en-US" altLang="ko-KR" sz="1600" dirty="0">
              <a:solidFill>
                <a:schemeClr val="tx2"/>
              </a:solidFill>
              <a:latin typeface="Arial" panose="020B0604020202020204" pitchFamily="34" charset="0"/>
              <a:cs typeface="Arial" panose="020B0604020202020204" pitchFamily="34" charset="0"/>
            </a:endParaRPr>
          </a:p>
          <a:p>
            <a:pPr marL="285750" indent="-285750">
              <a:buFont typeface="Symbol" pitchFamily="18" charset="2"/>
              <a:buChar char="Þ"/>
            </a:pPr>
            <a:r>
              <a:rPr lang="en-US" altLang="ko-KR" sz="1600" dirty="0" smtClean="0">
                <a:solidFill>
                  <a:schemeClr val="tx2"/>
                </a:solidFill>
                <a:latin typeface="Arial" panose="020B0604020202020204" pitchFamily="34" charset="0"/>
                <a:cs typeface="Arial" panose="020B0604020202020204" pitchFamily="34" charset="0"/>
              </a:rPr>
              <a:t>To be careful in considering the speed and scope of technical changes</a:t>
            </a:r>
          </a:p>
          <a:p>
            <a:pPr marL="285750" indent="-285750">
              <a:buFont typeface="Symbol" pitchFamily="18" charset="2"/>
              <a:buChar char="Þ"/>
            </a:pPr>
            <a:endParaRPr lang="en-US" altLang="ko-KR" sz="1600" dirty="0">
              <a:solidFill>
                <a:schemeClr val="tx2"/>
              </a:solidFill>
              <a:effectLst/>
              <a:latin typeface="Arial" panose="020B0604020202020204" pitchFamily="34" charset="0"/>
              <a:cs typeface="Arial" panose="020B0604020202020204" pitchFamily="34" charset="0"/>
            </a:endParaRPr>
          </a:p>
          <a:p>
            <a:r>
              <a:rPr lang="en-US" altLang="ko-KR" sz="1600" dirty="0">
                <a:solidFill>
                  <a:schemeClr val="tx2"/>
                </a:solidFill>
                <a:latin typeface="Arial" panose="020B0604020202020204" pitchFamily="34" charset="0"/>
                <a:cs typeface="Arial" panose="020B0604020202020204" pitchFamily="34" charset="0"/>
              </a:rPr>
              <a:t>3. The most important </a:t>
            </a:r>
            <a:r>
              <a:rPr lang="en-US" altLang="ko-KR" sz="1600" dirty="0" smtClean="0">
                <a:solidFill>
                  <a:schemeClr val="tx2"/>
                </a:solidFill>
                <a:latin typeface="Arial" panose="020B0604020202020204" pitchFamily="34" charset="0"/>
                <a:cs typeface="Arial" panose="020B0604020202020204" pitchFamily="34" charset="0"/>
              </a:rPr>
              <a:t>things </a:t>
            </a:r>
            <a:r>
              <a:rPr lang="en-US" altLang="ko-KR" sz="1600" dirty="0">
                <a:solidFill>
                  <a:schemeClr val="tx2"/>
                </a:solidFill>
                <a:latin typeface="Arial" panose="020B0604020202020204" pitchFamily="34" charset="0"/>
                <a:cs typeface="Arial" panose="020B0604020202020204" pitchFamily="34" charset="0"/>
              </a:rPr>
              <a:t>in identifying the future skills might be</a:t>
            </a:r>
          </a:p>
          <a:p>
            <a:pPr marL="285750" indent="-285750">
              <a:buFontTx/>
              <a:buChar char="-"/>
            </a:pPr>
            <a:r>
              <a:rPr lang="en-US" altLang="ko-KR" sz="1600" dirty="0">
                <a:solidFill>
                  <a:schemeClr val="tx2"/>
                </a:solidFill>
                <a:latin typeface="Arial" panose="020B0604020202020204" pitchFamily="34" charset="0"/>
                <a:cs typeface="Arial" panose="020B0604020202020204" pitchFamily="34" charset="0"/>
              </a:rPr>
              <a:t>Reasonable relationship between skill-unit and the proxies(herein, IPC)</a:t>
            </a:r>
          </a:p>
          <a:p>
            <a:pPr marL="285750" indent="-285750">
              <a:buFontTx/>
              <a:buChar char="-"/>
            </a:pPr>
            <a:r>
              <a:rPr lang="en-US" altLang="ko-KR" sz="1600" dirty="0">
                <a:solidFill>
                  <a:schemeClr val="tx2"/>
                </a:solidFill>
                <a:latin typeface="Arial" panose="020B0604020202020204" pitchFamily="34" charset="0"/>
                <a:cs typeface="Arial" panose="020B0604020202020204" pitchFamily="34" charset="0"/>
              </a:rPr>
              <a:t>Mapping itself</a:t>
            </a:r>
          </a:p>
          <a:p>
            <a:pPr marL="285750" indent="-285750">
              <a:buFont typeface="Symbol" pitchFamily="18" charset="2"/>
              <a:buChar char="Þ"/>
            </a:pPr>
            <a:r>
              <a:rPr lang="en-US" altLang="ko-KR" sz="1600" dirty="0" smtClean="0">
                <a:solidFill>
                  <a:schemeClr val="tx2"/>
                </a:solidFill>
                <a:latin typeface="Arial" panose="020B0604020202020204" pitchFamily="34" charset="0"/>
                <a:cs typeface="Arial" panose="020B0604020202020204" pitchFamily="34" charset="0"/>
              </a:rPr>
              <a:t>To </a:t>
            </a:r>
            <a:r>
              <a:rPr lang="en-US" altLang="ko-KR" sz="1600" dirty="0">
                <a:solidFill>
                  <a:schemeClr val="tx2"/>
                </a:solidFill>
                <a:latin typeface="Arial" panose="020B0604020202020204" pitchFamily="34" charset="0"/>
                <a:cs typeface="Arial" panose="020B0604020202020204" pitchFamily="34" charset="0"/>
              </a:rPr>
              <a:t>co-work </a:t>
            </a:r>
            <a:r>
              <a:rPr lang="en-US" altLang="ko-KR" sz="1600" dirty="0" smtClean="0">
                <a:solidFill>
                  <a:schemeClr val="tx2"/>
                </a:solidFill>
                <a:latin typeface="Arial" panose="020B0604020202020204" pitchFamily="34" charset="0"/>
                <a:cs typeface="Arial" panose="020B0604020202020204" pitchFamily="34" charset="0"/>
              </a:rPr>
              <a:t>with experts in different field  </a:t>
            </a:r>
            <a:endParaRPr lang="ko-KR" altLang="en-US" sz="1600" dirty="0">
              <a:solidFill>
                <a:schemeClr val="tx2"/>
              </a:solidFill>
              <a:effectLst/>
              <a:latin typeface="Arial" panose="020B0604020202020204" pitchFamily="34" charset="0"/>
              <a:cs typeface="Arial" panose="020B0604020202020204" pitchFamily="34" charset="0"/>
            </a:endParaRPr>
          </a:p>
        </p:txBody>
      </p:sp>
      <p:sp>
        <p:nvSpPr>
          <p:cNvPr id="6" name="TextBox 5"/>
          <p:cNvSpPr txBox="1"/>
          <p:nvPr/>
        </p:nvSpPr>
        <p:spPr>
          <a:xfrm>
            <a:off x="8203408" y="6581001"/>
            <a:ext cx="827584" cy="276999"/>
          </a:xfrm>
          <a:prstGeom prst="rect">
            <a:avLst/>
          </a:prstGeom>
          <a:noFill/>
        </p:spPr>
        <p:txBody>
          <a:bodyPr wrap="square" rtlCol="0">
            <a:spAutoFit/>
          </a:bodyPr>
          <a:lstStyle/>
          <a:p>
            <a:pPr algn="r"/>
            <a:r>
              <a:rPr lang="en-US" altLang="ko-KR" sz="1200" b="1" dirty="0" smtClean="0">
                <a:solidFill>
                  <a:srgbClr val="1F497D"/>
                </a:solidFill>
                <a:latin typeface="Arial" panose="020B0604020202020204" pitchFamily="34" charset="0"/>
                <a:cs typeface="Arial" panose="020B0604020202020204" pitchFamily="34" charset="0"/>
              </a:rPr>
              <a:t>15/16</a:t>
            </a:r>
            <a:endParaRPr lang="ko-KR" altLang="en-US" sz="1200" b="1" dirty="0">
              <a:solidFill>
                <a:srgbClr val="1F497D"/>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33145070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직사각형 2"/>
          <p:cNvSpPr/>
          <p:nvPr/>
        </p:nvSpPr>
        <p:spPr>
          <a:xfrm>
            <a:off x="0" y="0"/>
            <a:ext cx="9144000" cy="76470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4" name="직사각형 3"/>
          <p:cNvSpPr/>
          <p:nvPr/>
        </p:nvSpPr>
        <p:spPr>
          <a:xfrm>
            <a:off x="0" y="-6440"/>
            <a:ext cx="9144000" cy="77114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ko-KR" sz="2400" dirty="0" smtClean="0">
                <a:solidFill>
                  <a:prstClr val="white"/>
                </a:solidFill>
              </a:rPr>
              <a:t>  </a:t>
            </a:r>
            <a:r>
              <a:rPr lang="en-US" altLang="ko-KR" sz="2400" dirty="0" smtClean="0">
                <a:solidFill>
                  <a:prstClr val="white"/>
                </a:solidFill>
                <a:latin typeface="Arial" panose="020B0604020202020204" pitchFamily="34" charset="0"/>
                <a:cs typeface="Arial" panose="020B0604020202020204" pitchFamily="34" charset="0"/>
              </a:rPr>
              <a:t>Concluding Remarks</a:t>
            </a:r>
            <a:endParaRPr lang="ko-KR" altLang="en-US" sz="2400" dirty="0">
              <a:solidFill>
                <a:prstClr val="white"/>
              </a:solidFill>
              <a:latin typeface="Arial" panose="020B0604020202020204" pitchFamily="34" charset="0"/>
              <a:cs typeface="Arial" panose="020B0604020202020204" pitchFamily="34" charset="0"/>
            </a:endParaRPr>
          </a:p>
        </p:txBody>
      </p:sp>
      <p:sp>
        <p:nvSpPr>
          <p:cNvPr id="5" name="직사각형 4"/>
          <p:cNvSpPr/>
          <p:nvPr/>
        </p:nvSpPr>
        <p:spPr>
          <a:xfrm>
            <a:off x="251520" y="1175841"/>
            <a:ext cx="8568952" cy="2308324"/>
          </a:xfrm>
          <a:prstGeom prst="rect">
            <a:avLst/>
          </a:prstGeom>
        </p:spPr>
        <p:txBody>
          <a:bodyPr wrap="square">
            <a:spAutoFit/>
          </a:bodyPr>
          <a:lstStyle/>
          <a:p>
            <a:r>
              <a:rPr lang="en-US" altLang="ko-KR" dirty="0" smtClean="0">
                <a:solidFill>
                  <a:schemeClr val="tx2"/>
                </a:solidFill>
                <a:latin typeface="Arial" panose="020B0604020202020204" pitchFamily="34" charset="0"/>
                <a:cs typeface="Arial" panose="020B0604020202020204" pitchFamily="34" charset="0"/>
              </a:rPr>
              <a:t>Despite certain limitations, the usefulness of patent information is still highly  appreciated in </a:t>
            </a:r>
            <a:r>
              <a:rPr lang="en-US" altLang="ko-KR" dirty="0">
                <a:solidFill>
                  <a:schemeClr val="tx2"/>
                </a:solidFill>
                <a:latin typeface="Arial" panose="020B0604020202020204" pitchFamily="34" charset="0"/>
                <a:cs typeface="Arial" panose="020B0604020202020204" pitchFamily="34" charset="0"/>
              </a:rPr>
              <a:t>identifying the future skills </a:t>
            </a:r>
            <a:r>
              <a:rPr lang="en-US" altLang="ko-KR" dirty="0" smtClean="0">
                <a:solidFill>
                  <a:schemeClr val="tx2"/>
                </a:solidFill>
                <a:latin typeface="Arial" panose="020B0604020202020204" pitchFamily="34" charset="0"/>
                <a:cs typeface="Arial" panose="020B0604020202020204" pitchFamily="34" charset="0"/>
              </a:rPr>
              <a:t>needs.</a:t>
            </a:r>
          </a:p>
          <a:p>
            <a:endParaRPr lang="en-US" altLang="ko-KR" dirty="0" smtClean="0">
              <a:solidFill>
                <a:schemeClr val="tx2"/>
              </a:solidFill>
              <a:effectLst/>
              <a:latin typeface="Arial" panose="020B0604020202020204" pitchFamily="34" charset="0"/>
              <a:cs typeface="Arial" panose="020B0604020202020204" pitchFamily="34" charset="0"/>
            </a:endParaRPr>
          </a:p>
          <a:p>
            <a:r>
              <a:rPr lang="en-US" altLang="ko-KR" dirty="0">
                <a:solidFill>
                  <a:schemeClr val="tx2"/>
                </a:solidFill>
                <a:latin typeface="Arial" panose="020B0604020202020204" pitchFamily="34" charset="0"/>
                <a:cs typeface="Arial" panose="020B0604020202020204" pitchFamily="34" charset="0"/>
              </a:rPr>
              <a:t>Further </a:t>
            </a:r>
            <a:r>
              <a:rPr lang="en-US" altLang="ko-KR" dirty="0" smtClean="0">
                <a:solidFill>
                  <a:schemeClr val="tx2"/>
                </a:solidFill>
                <a:latin typeface="Arial" panose="020B0604020202020204" pitchFamily="34" charset="0"/>
                <a:cs typeface="Arial" panose="020B0604020202020204" pitchFamily="34" charset="0"/>
              </a:rPr>
              <a:t>development might </a:t>
            </a:r>
            <a:r>
              <a:rPr lang="en-US" altLang="ko-KR" dirty="0">
                <a:solidFill>
                  <a:schemeClr val="tx2"/>
                </a:solidFill>
                <a:latin typeface="Arial" panose="020B0604020202020204" pitchFamily="34" charset="0"/>
                <a:cs typeface="Arial" panose="020B0604020202020204" pitchFamily="34" charset="0"/>
              </a:rPr>
              <a:t>include text analysis, citation analysis </a:t>
            </a:r>
            <a:r>
              <a:rPr lang="en-US" altLang="ko-KR" dirty="0" smtClean="0">
                <a:solidFill>
                  <a:schemeClr val="tx2"/>
                </a:solidFill>
                <a:latin typeface="Arial" panose="020B0604020202020204" pitchFamily="34" charset="0"/>
                <a:cs typeface="Arial" panose="020B0604020202020204" pitchFamily="34" charset="0"/>
              </a:rPr>
              <a:t>etc. as a kind </a:t>
            </a:r>
            <a:r>
              <a:rPr lang="en-US" altLang="ko-KR" dirty="0">
                <a:solidFill>
                  <a:schemeClr val="tx2"/>
                </a:solidFill>
                <a:latin typeface="Arial" panose="020B0604020202020204" pitchFamily="34" charset="0"/>
                <a:cs typeface="Arial" panose="020B0604020202020204" pitchFamily="34" charset="0"/>
              </a:rPr>
              <a:t>of data mining.</a:t>
            </a:r>
            <a:r>
              <a:rPr lang="en-US" altLang="ko-KR" dirty="0" smtClean="0">
                <a:solidFill>
                  <a:schemeClr val="tx2"/>
                </a:solidFill>
                <a:latin typeface="Arial" panose="020B0604020202020204" pitchFamily="34" charset="0"/>
                <a:cs typeface="Arial" panose="020B0604020202020204" pitchFamily="34" charset="0"/>
              </a:rPr>
              <a:t> </a:t>
            </a:r>
          </a:p>
          <a:p>
            <a:endParaRPr lang="en-US" altLang="ko-KR" dirty="0">
              <a:solidFill>
                <a:schemeClr val="tx2"/>
              </a:solidFill>
              <a:latin typeface="Arial" panose="020B0604020202020204" pitchFamily="34" charset="0"/>
              <a:cs typeface="Arial" panose="020B0604020202020204" pitchFamily="34" charset="0"/>
            </a:endParaRPr>
          </a:p>
          <a:p>
            <a:r>
              <a:rPr lang="en-US" altLang="ko-KR" dirty="0" smtClean="0">
                <a:solidFill>
                  <a:schemeClr val="tx2"/>
                </a:solidFill>
                <a:latin typeface="Arial" panose="020B0604020202020204" pitchFamily="34" charset="0"/>
                <a:cs typeface="Arial" panose="020B0604020202020204" pitchFamily="34" charset="0"/>
              </a:rPr>
              <a:t>Also other information (i.e. academic paper, web-searching etc.) can be used in the similar way.</a:t>
            </a:r>
            <a:endParaRPr lang="ko-KR" altLang="en-US" dirty="0">
              <a:solidFill>
                <a:schemeClr val="tx2"/>
              </a:solidFill>
              <a:effectLst/>
              <a:latin typeface="Arial" panose="020B0604020202020204" pitchFamily="34" charset="0"/>
              <a:cs typeface="Arial" panose="020B0604020202020204" pitchFamily="34" charset="0"/>
            </a:endParaRPr>
          </a:p>
        </p:txBody>
      </p:sp>
      <p:sp>
        <p:nvSpPr>
          <p:cNvPr id="6" name="TextBox 5"/>
          <p:cNvSpPr txBox="1"/>
          <p:nvPr/>
        </p:nvSpPr>
        <p:spPr>
          <a:xfrm>
            <a:off x="8203408" y="6581001"/>
            <a:ext cx="827584" cy="276999"/>
          </a:xfrm>
          <a:prstGeom prst="rect">
            <a:avLst/>
          </a:prstGeom>
          <a:noFill/>
        </p:spPr>
        <p:txBody>
          <a:bodyPr wrap="square" rtlCol="0">
            <a:spAutoFit/>
          </a:bodyPr>
          <a:lstStyle/>
          <a:p>
            <a:pPr algn="r"/>
            <a:r>
              <a:rPr lang="en-US" altLang="ko-KR" sz="1200" b="1" dirty="0" smtClean="0">
                <a:solidFill>
                  <a:srgbClr val="1F497D"/>
                </a:solidFill>
                <a:latin typeface="Arial" panose="020B0604020202020204" pitchFamily="34" charset="0"/>
                <a:cs typeface="Arial" panose="020B0604020202020204" pitchFamily="34" charset="0"/>
              </a:rPr>
              <a:t>16/16</a:t>
            </a:r>
            <a:endParaRPr lang="ko-KR" altLang="en-US" sz="1200" b="1" dirty="0">
              <a:solidFill>
                <a:srgbClr val="1F497D"/>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41912719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323528" y="188640"/>
            <a:ext cx="4032448" cy="43204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dirty="0" smtClean="0">
                <a:latin typeface="Arial" panose="020B0604020202020204" pitchFamily="34" charset="0"/>
                <a:cs typeface="Arial" panose="020B0604020202020204" pitchFamily="34" charset="0"/>
              </a:rPr>
              <a:t>Introduction </a:t>
            </a:r>
            <a:endParaRPr lang="ko-KR" altLang="en-US" dirty="0">
              <a:latin typeface="Arial" panose="020B0604020202020204" pitchFamily="34" charset="0"/>
              <a:cs typeface="Arial" panose="020B0604020202020204" pitchFamily="34" charset="0"/>
            </a:endParaRPr>
          </a:p>
        </p:txBody>
      </p:sp>
      <p:sp>
        <p:nvSpPr>
          <p:cNvPr id="17" name="직사각형 16"/>
          <p:cNvSpPr/>
          <p:nvPr/>
        </p:nvSpPr>
        <p:spPr>
          <a:xfrm>
            <a:off x="4824827" y="6093296"/>
            <a:ext cx="4032448" cy="43204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dirty="0" smtClean="0">
                <a:latin typeface="Arial" panose="020B0604020202020204" pitchFamily="34" charset="0"/>
                <a:cs typeface="Arial" panose="020B0604020202020204" pitchFamily="34" charset="0"/>
              </a:rPr>
              <a:t>Concluding remarks</a:t>
            </a:r>
            <a:endParaRPr lang="ko-KR" altLang="en-US" dirty="0">
              <a:latin typeface="Arial" panose="020B0604020202020204" pitchFamily="34" charset="0"/>
              <a:cs typeface="Arial" panose="020B0604020202020204" pitchFamily="34" charset="0"/>
            </a:endParaRPr>
          </a:p>
        </p:txBody>
      </p:sp>
      <p:grpSp>
        <p:nvGrpSpPr>
          <p:cNvPr id="43" name="그룹 42"/>
          <p:cNvGrpSpPr/>
          <p:nvPr/>
        </p:nvGrpSpPr>
        <p:grpSpPr>
          <a:xfrm>
            <a:off x="830744" y="908720"/>
            <a:ext cx="7306451" cy="5040560"/>
            <a:chOff x="1307093" y="908720"/>
            <a:chExt cx="7306451" cy="5040560"/>
          </a:xfrm>
        </p:grpSpPr>
        <p:cxnSp>
          <p:nvCxnSpPr>
            <p:cNvPr id="18" name="직선 연결선 17"/>
            <p:cNvCxnSpPr>
              <a:stCxn id="23" idx="3"/>
            </p:cNvCxnSpPr>
            <p:nvPr/>
          </p:nvCxnSpPr>
          <p:spPr>
            <a:xfrm flipV="1">
              <a:off x="3275856" y="2266635"/>
              <a:ext cx="728352" cy="707"/>
            </a:xfrm>
            <a:prstGeom prst="line">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직선 연결선 18"/>
            <p:cNvCxnSpPr/>
            <p:nvPr/>
          </p:nvCxnSpPr>
          <p:spPr>
            <a:xfrm flipH="1">
              <a:off x="2428659" y="1528494"/>
              <a:ext cx="958" cy="469582"/>
            </a:xfrm>
            <a:prstGeom prst="line">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직사각형 19"/>
            <p:cNvSpPr/>
            <p:nvPr/>
          </p:nvSpPr>
          <p:spPr>
            <a:xfrm>
              <a:off x="1600470" y="1139105"/>
              <a:ext cx="1675386" cy="53853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400" dirty="0">
                  <a:solidFill>
                    <a:schemeClr val="tx2"/>
                  </a:solidFill>
                  <a:latin typeface="Arial" panose="020B0604020202020204" pitchFamily="34" charset="0"/>
                  <a:cs typeface="Arial" panose="020B0604020202020204" pitchFamily="34" charset="0"/>
                </a:rPr>
                <a:t>Job Analysis</a:t>
              </a:r>
              <a:endParaRPr lang="ko-KR" altLang="en-US" sz="1400" dirty="0">
                <a:solidFill>
                  <a:schemeClr val="tx2"/>
                </a:solidFill>
                <a:latin typeface="Arial" panose="020B0604020202020204" pitchFamily="34" charset="0"/>
                <a:cs typeface="Arial" panose="020B0604020202020204" pitchFamily="34" charset="0"/>
              </a:endParaRPr>
            </a:p>
          </p:txBody>
        </p:sp>
        <p:sp>
          <p:nvSpPr>
            <p:cNvPr id="23" name="직사각형 22"/>
            <p:cNvSpPr/>
            <p:nvPr/>
          </p:nvSpPr>
          <p:spPr>
            <a:xfrm>
              <a:off x="1583378" y="1998076"/>
              <a:ext cx="1692478" cy="53853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400" dirty="0" smtClean="0">
                  <a:solidFill>
                    <a:schemeClr val="tx2"/>
                  </a:solidFill>
                  <a:latin typeface="Arial" panose="020B0604020202020204" pitchFamily="34" charset="0"/>
                  <a:cs typeface="Arial" panose="020B0604020202020204" pitchFamily="34" charset="0"/>
                </a:rPr>
                <a:t>Skill-unit</a:t>
              </a:r>
              <a:endParaRPr lang="ko-KR" altLang="en-US" sz="1400" dirty="0">
                <a:solidFill>
                  <a:schemeClr val="tx2"/>
                </a:solidFill>
                <a:latin typeface="Arial" panose="020B0604020202020204" pitchFamily="34" charset="0"/>
                <a:cs typeface="Arial" panose="020B0604020202020204" pitchFamily="34" charset="0"/>
              </a:endParaRPr>
            </a:p>
          </p:txBody>
        </p:sp>
        <p:sp>
          <p:nvSpPr>
            <p:cNvPr id="24" name="직사각형 23"/>
            <p:cNvSpPr/>
            <p:nvPr/>
          </p:nvSpPr>
          <p:spPr>
            <a:xfrm>
              <a:off x="6245276" y="1162106"/>
              <a:ext cx="1711100" cy="53853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400" dirty="0">
                  <a:solidFill>
                    <a:schemeClr val="tx2"/>
                  </a:solidFill>
                  <a:latin typeface="Arial" panose="020B0604020202020204" pitchFamily="34" charset="0"/>
                  <a:cs typeface="Arial" panose="020B0604020202020204" pitchFamily="34" charset="0"/>
                </a:rPr>
                <a:t>Extraction</a:t>
              </a:r>
              <a:r>
                <a:rPr lang="ko-KR" altLang="en-US" sz="1400" dirty="0">
                  <a:solidFill>
                    <a:schemeClr val="tx2"/>
                  </a:solidFill>
                  <a:latin typeface="Arial" panose="020B0604020202020204" pitchFamily="34" charset="0"/>
                  <a:cs typeface="Arial" panose="020B0604020202020204" pitchFamily="34" charset="0"/>
                </a:rPr>
                <a:t> </a:t>
              </a:r>
              <a:r>
                <a:rPr lang="en-US" altLang="ko-KR" sz="1400" dirty="0">
                  <a:solidFill>
                    <a:schemeClr val="tx2"/>
                  </a:solidFill>
                  <a:latin typeface="Arial" panose="020B0604020202020204" pitchFamily="34" charset="0"/>
                  <a:cs typeface="Arial" panose="020B0604020202020204" pitchFamily="34" charset="0"/>
                </a:rPr>
                <a:t>of</a:t>
              </a:r>
              <a:r>
                <a:rPr lang="ko-KR" altLang="en-US" sz="1400" dirty="0">
                  <a:solidFill>
                    <a:schemeClr val="tx2"/>
                  </a:solidFill>
                  <a:latin typeface="Arial" panose="020B0604020202020204" pitchFamily="34" charset="0"/>
                  <a:cs typeface="Arial" panose="020B0604020202020204" pitchFamily="34" charset="0"/>
                </a:rPr>
                <a:t> </a:t>
              </a:r>
              <a:r>
                <a:rPr lang="en-US" altLang="ko-KR" sz="1400" dirty="0" smtClean="0">
                  <a:solidFill>
                    <a:schemeClr val="tx2"/>
                  </a:solidFill>
                  <a:latin typeface="Arial" panose="020B0604020202020204" pitchFamily="34" charset="0"/>
                  <a:cs typeface="Arial" panose="020B0604020202020204" pitchFamily="34" charset="0"/>
                </a:rPr>
                <a:t>Patent</a:t>
              </a:r>
              <a:endParaRPr lang="ko-KR" altLang="en-US" sz="1400" dirty="0">
                <a:solidFill>
                  <a:schemeClr val="tx2"/>
                </a:solidFill>
                <a:latin typeface="Arial" panose="020B0604020202020204" pitchFamily="34" charset="0"/>
                <a:cs typeface="Arial" panose="020B0604020202020204" pitchFamily="34" charset="0"/>
              </a:endParaRPr>
            </a:p>
          </p:txBody>
        </p:sp>
        <p:sp>
          <p:nvSpPr>
            <p:cNvPr id="25" name="직사각형 24"/>
            <p:cNvSpPr/>
            <p:nvPr/>
          </p:nvSpPr>
          <p:spPr>
            <a:xfrm>
              <a:off x="6273706" y="1997722"/>
              <a:ext cx="1711100" cy="53853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400" dirty="0" smtClean="0">
                  <a:solidFill>
                    <a:schemeClr val="tx2"/>
                  </a:solidFill>
                  <a:latin typeface="Arial" panose="020B0604020202020204" pitchFamily="34" charset="0"/>
                  <a:cs typeface="Arial" panose="020B0604020202020204" pitchFamily="34" charset="0"/>
                </a:rPr>
                <a:t>IPC</a:t>
              </a:r>
              <a:endParaRPr lang="ko-KR" altLang="en-US" sz="1400" dirty="0">
                <a:solidFill>
                  <a:schemeClr val="tx2"/>
                </a:solidFill>
                <a:latin typeface="Arial" panose="020B0604020202020204" pitchFamily="34" charset="0"/>
                <a:cs typeface="Arial" panose="020B0604020202020204" pitchFamily="34" charset="0"/>
              </a:endParaRPr>
            </a:p>
          </p:txBody>
        </p:sp>
        <p:sp>
          <p:nvSpPr>
            <p:cNvPr id="26" name="직사각형 25"/>
            <p:cNvSpPr/>
            <p:nvPr/>
          </p:nvSpPr>
          <p:spPr>
            <a:xfrm>
              <a:off x="3851920" y="3212976"/>
              <a:ext cx="1872208" cy="53853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400" dirty="0" smtClean="0">
                  <a:solidFill>
                    <a:schemeClr val="tx2"/>
                  </a:solidFill>
                  <a:latin typeface="Arial" panose="020B0604020202020204" pitchFamily="34" charset="0"/>
                  <a:cs typeface="Arial" panose="020B0604020202020204" pitchFamily="34" charset="0"/>
                </a:rPr>
                <a:t>Analysis of </a:t>
              </a:r>
            </a:p>
            <a:p>
              <a:pPr algn="ctr"/>
              <a:r>
                <a:rPr lang="en-US" altLang="ko-KR" sz="1400" dirty="0" smtClean="0">
                  <a:solidFill>
                    <a:schemeClr val="tx2"/>
                  </a:solidFill>
                  <a:latin typeface="Arial" panose="020B0604020202020204" pitchFamily="34" charset="0"/>
                  <a:cs typeface="Arial" panose="020B0604020202020204" pitchFamily="34" charset="0"/>
                </a:rPr>
                <a:t>Trend</a:t>
              </a:r>
              <a:endParaRPr lang="ko-KR" altLang="en-US" sz="1400" dirty="0">
                <a:solidFill>
                  <a:schemeClr val="tx2"/>
                </a:solidFill>
                <a:latin typeface="Arial" panose="020B0604020202020204" pitchFamily="34" charset="0"/>
                <a:cs typeface="Arial" panose="020B0604020202020204" pitchFamily="34" charset="0"/>
              </a:endParaRPr>
            </a:p>
          </p:txBody>
        </p:sp>
        <p:sp>
          <p:nvSpPr>
            <p:cNvPr id="27" name="직사각형 26"/>
            <p:cNvSpPr/>
            <p:nvPr/>
          </p:nvSpPr>
          <p:spPr>
            <a:xfrm>
              <a:off x="3863991" y="4149080"/>
              <a:ext cx="1872208" cy="53853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400" dirty="0" smtClean="0">
                  <a:solidFill>
                    <a:schemeClr val="tx2"/>
                  </a:solidFill>
                  <a:latin typeface="Arial" panose="020B0604020202020204" pitchFamily="34" charset="0"/>
                  <a:cs typeface="Arial" panose="020B0604020202020204" pitchFamily="34" charset="0"/>
                </a:rPr>
                <a:t>Outlook of</a:t>
              </a:r>
              <a:endParaRPr lang="ko-KR" altLang="en-US" sz="1400" dirty="0" smtClean="0">
                <a:solidFill>
                  <a:schemeClr val="tx2"/>
                </a:solidFill>
                <a:latin typeface="Arial" panose="020B0604020202020204" pitchFamily="34" charset="0"/>
                <a:cs typeface="Arial" panose="020B0604020202020204" pitchFamily="34" charset="0"/>
              </a:endParaRPr>
            </a:p>
            <a:p>
              <a:pPr algn="ctr"/>
              <a:r>
                <a:rPr lang="en-US" altLang="ko-KR" sz="1400" dirty="0" smtClean="0">
                  <a:solidFill>
                    <a:schemeClr val="tx2"/>
                  </a:solidFill>
                  <a:latin typeface="Arial" panose="020B0604020202020204" pitchFamily="34" charset="0"/>
                  <a:cs typeface="Arial" panose="020B0604020202020204" pitchFamily="34" charset="0"/>
                </a:rPr>
                <a:t>Skills Needs </a:t>
              </a:r>
            </a:p>
          </p:txBody>
        </p:sp>
        <p:cxnSp>
          <p:nvCxnSpPr>
            <p:cNvPr id="28" name="직선 연결선 27"/>
            <p:cNvCxnSpPr/>
            <p:nvPr/>
          </p:nvCxnSpPr>
          <p:spPr>
            <a:xfrm>
              <a:off x="4811048" y="3932291"/>
              <a:ext cx="380249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직선 연결선 28"/>
            <p:cNvCxnSpPr/>
            <p:nvPr/>
          </p:nvCxnSpPr>
          <p:spPr>
            <a:xfrm flipV="1">
              <a:off x="8604448" y="1444150"/>
              <a:ext cx="1373" cy="248890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직사각형 29"/>
            <p:cNvSpPr/>
            <p:nvPr/>
          </p:nvSpPr>
          <p:spPr>
            <a:xfrm>
              <a:off x="3599309" y="5229202"/>
              <a:ext cx="2413646" cy="72007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400" dirty="0" smtClean="0">
                  <a:solidFill>
                    <a:schemeClr val="tx2"/>
                  </a:solidFill>
                  <a:latin typeface="Arial" panose="020B0604020202020204" pitchFamily="34" charset="0"/>
                  <a:cs typeface="Arial" panose="020B0604020202020204" pitchFamily="34" charset="0"/>
                </a:rPr>
                <a:t>Verification of Validity </a:t>
              </a:r>
            </a:p>
            <a:p>
              <a:pPr algn="ctr"/>
              <a:r>
                <a:rPr lang="en-US" altLang="ko-KR" sz="1400" dirty="0" smtClean="0">
                  <a:solidFill>
                    <a:schemeClr val="tx2"/>
                  </a:solidFill>
                  <a:latin typeface="Arial" panose="020B0604020202020204" pitchFamily="34" charset="0"/>
                  <a:cs typeface="Arial" panose="020B0604020202020204" pitchFamily="34" charset="0"/>
                </a:rPr>
                <a:t>of Future Skills Needs</a:t>
              </a:r>
              <a:endParaRPr lang="ko-KR" altLang="en-US" sz="1400" dirty="0">
                <a:solidFill>
                  <a:schemeClr val="tx2"/>
                </a:solidFill>
                <a:latin typeface="Arial" panose="020B0604020202020204" pitchFamily="34" charset="0"/>
                <a:cs typeface="Arial" panose="020B0604020202020204" pitchFamily="34" charset="0"/>
              </a:endParaRPr>
            </a:p>
          </p:txBody>
        </p:sp>
        <p:sp>
          <p:nvSpPr>
            <p:cNvPr id="31" name="직사각형 30"/>
            <p:cNvSpPr/>
            <p:nvPr/>
          </p:nvSpPr>
          <p:spPr>
            <a:xfrm>
              <a:off x="1307093" y="908720"/>
              <a:ext cx="2184788" cy="1800200"/>
            </a:xfrm>
            <a:prstGeom prst="rect">
              <a:avLst/>
            </a:prstGeom>
            <a:noFill/>
            <a:ln w="38100">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chemeClr val="tx2"/>
                </a:solidFill>
                <a:latin typeface="Arial" panose="020B0604020202020204" pitchFamily="34" charset="0"/>
                <a:cs typeface="Arial" panose="020B0604020202020204" pitchFamily="34" charset="0"/>
              </a:endParaRPr>
            </a:p>
          </p:txBody>
        </p:sp>
        <p:sp>
          <p:nvSpPr>
            <p:cNvPr id="32" name="직사각형 31"/>
            <p:cNvSpPr/>
            <p:nvPr/>
          </p:nvSpPr>
          <p:spPr>
            <a:xfrm>
              <a:off x="6012160" y="937890"/>
              <a:ext cx="2232248" cy="1771030"/>
            </a:xfrm>
            <a:prstGeom prst="rect">
              <a:avLst/>
            </a:prstGeom>
            <a:noFill/>
            <a:ln w="38100">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chemeClr val="tx2"/>
                </a:solidFill>
                <a:latin typeface="Arial" panose="020B0604020202020204" pitchFamily="34" charset="0"/>
                <a:cs typeface="Arial" panose="020B0604020202020204" pitchFamily="34" charset="0"/>
              </a:endParaRPr>
            </a:p>
          </p:txBody>
        </p:sp>
        <p:sp>
          <p:nvSpPr>
            <p:cNvPr id="33" name="직사각형 32"/>
            <p:cNvSpPr/>
            <p:nvPr/>
          </p:nvSpPr>
          <p:spPr>
            <a:xfrm>
              <a:off x="3599309" y="2923414"/>
              <a:ext cx="2376265" cy="2017754"/>
            </a:xfrm>
            <a:prstGeom prst="rect">
              <a:avLst/>
            </a:prstGeom>
            <a:noFill/>
            <a:ln w="38100">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chemeClr val="tx2"/>
                </a:solidFill>
                <a:latin typeface="Arial" panose="020B0604020202020204" pitchFamily="34" charset="0"/>
                <a:cs typeface="Arial" panose="020B0604020202020204" pitchFamily="34" charset="0"/>
              </a:endParaRPr>
            </a:p>
          </p:txBody>
        </p:sp>
        <p:cxnSp>
          <p:nvCxnSpPr>
            <p:cNvPr id="34" name="직선 연결선 33"/>
            <p:cNvCxnSpPr>
              <a:stCxn id="36" idx="4"/>
              <a:endCxn id="26" idx="0"/>
            </p:cNvCxnSpPr>
            <p:nvPr/>
          </p:nvCxnSpPr>
          <p:spPr>
            <a:xfrm>
              <a:off x="4787442" y="2426092"/>
              <a:ext cx="582" cy="786884"/>
            </a:xfrm>
            <a:prstGeom prst="line">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 name="직선 연결선 34"/>
            <p:cNvCxnSpPr>
              <a:endCxn id="25" idx="0"/>
            </p:cNvCxnSpPr>
            <p:nvPr/>
          </p:nvCxnSpPr>
          <p:spPr>
            <a:xfrm>
              <a:off x="7126644" y="1701575"/>
              <a:ext cx="2612" cy="296147"/>
            </a:xfrm>
            <a:prstGeom prst="line">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6" name="타원 35"/>
            <p:cNvSpPr/>
            <p:nvPr/>
          </p:nvSpPr>
          <p:spPr>
            <a:xfrm>
              <a:off x="3994772" y="2074581"/>
              <a:ext cx="1585340" cy="351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400" dirty="0" smtClean="0">
                  <a:solidFill>
                    <a:schemeClr val="tx2"/>
                  </a:solidFill>
                  <a:latin typeface="Arial" panose="020B0604020202020204" pitchFamily="34" charset="0"/>
                  <a:cs typeface="Arial" panose="020B0604020202020204" pitchFamily="34" charset="0"/>
                </a:rPr>
                <a:t>Mapping</a:t>
              </a:r>
              <a:endParaRPr lang="ko-KR" altLang="en-US" sz="1400" dirty="0">
                <a:solidFill>
                  <a:schemeClr val="tx2"/>
                </a:solidFill>
                <a:latin typeface="Arial" panose="020B0604020202020204" pitchFamily="34" charset="0"/>
                <a:cs typeface="Arial" panose="020B0604020202020204" pitchFamily="34" charset="0"/>
              </a:endParaRPr>
            </a:p>
          </p:txBody>
        </p:sp>
        <p:cxnSp>
          <p:nvCxnSpPr>
            <p:cNvPr id="37" name="직선 연결선 36"/>
            <p:cNvCxnSpPr>
              <a:stCxn id="25" idx="1"/>
              <a:endCxn id="36" idx="6"/>
            </p:cNvCxnSpPr>
            <p:nvPr/>
          </p:nvCxnSpPr>
          <p:spPr>
            <a:xfrm flipH="1" flipV="1">
              <a:off x="5580112" y="2250337"/>
              <a:ext cx="693594" cy="16651"/>
            </a:xfrm>
            <a:prstGeom prst="line">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직선 화살표 연결선 37"/>
            <p:cNvCxnSpPr/>
            <p:nvPr/>
          </p:nvCxnSpPr>
          <p:spPr>
            <a:xfrm flipH="1">
              <a:off x="7950649" y="1466174"/>
              <a:ext cx="662895" cy="826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직선 연결선 38"/>
            <p:cNvCxnSpPr>
              <a:stCxn id="27" idx="2"/>
              <a:endCxn id="30" idx="0"/>
            </p:cNvCxnSpPr>
            <p:nvPr/>
          </p:nvCxnSpPr>
          <p:spPr>
            <a:xfrm>
              <a:off x="4800095" y="4687611"/>
              <a:ext cx="6037" cy="541591"/>
            </a:xfrm>
            <a:prstGeom prst="line">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직선 연결선 39"/>
            <p:cNvCxnSpPr>
              <a:endCxn id="27" idx="0"/>
            </p:cNvCxnSpPr>
            <p:nvPr/>
          </p:nvCxnSpPr>
          <p:spPr>
            <a:xfrm>
              <a:off x="4797483" y="3761081"/>
              <a:ext cx="2612" cy="387999"/>
            </a:xfrm>
            <a:prstGeom prst="line">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44" name="TextBox 43"/>
          <p:cNvSpPr txBox="1"/>
          <p:nvPr/>
        </p:nvSpPr>
        <p:spPr>
          <a:xfrm>
            <a:off x="8203408" y="6581001"/>
            <a:ext cx="827584" cy="276999"/>
          </a:xfrm>
          <a:prstGeom prst="rect">
            <a:avLst/>
          </a:prstGeom>
          <a:noFill/>
        </p:spPr>
        <p:txBody>
          <a:bodyPr wrap="square" rtlCol="0">
            <a:spAutoFit/>
          </a:bodyPr>
          <a:lstStyle/>
          <a:p>
            <a:pPr algn="r"/>
            <a:r>
              <a:rPr lang="en-US" altLang="ko-KR" sz="1200" b="1" dirty="0" smtClean="0">
                <a:solidFill>
                  <a:srgbClr val="1F497D"/>
                </a:solidFill>
                <a:latin typeface="Arial" panose="020B0604020202020204" pitchFamily="34" charset="0"/>
                <a:cs typeface="Arial" panose="020B0604020202020204" pitchFamily="34" charset="0"/>
              </a:rPr>
              <a:t>1/16</a:t>
            </a:r>
            <a:endParaRPr lang="ko-KR" altLang="en-US" sz="1200" b="1" dirty="0">
              <a:solidFill>
                <a:srgbClr val="1F497D"/>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22206149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251520" y="764704"/>
            <a:ext cx="8568952" cy="5909310"/>
          </a:xfrm>
          <a:prstGeom prst="rect">
            <a:avLst/>
          </a:prstGeom>
        </p:spPr>
        <p:txBody>
          <a:bodyPr wrap="square">
            <a:spAutoFit/>
          </a:bodyPr>
          <a:lstStyle/>
          <a:p>
            <a:r>
              <a:rPr lang="en-US" altLang="ko-KR" dirty="0" smtClean="0">
                <a:solidFill>
                  <a:schemeClr val="tx2"/>
                </a:solidFill>
                <a:latin typeface="Arial" panose="020B0604020202020204" pitchFamily="34" charset="0"/>
                <a:cs typeface="Arial" panose="020B0604020202020204" pitchFamily="34" charset="0"/>
              </a:rPr>
              <a:t>Challenging Issue)  </a:t>
            </a:r>
          </a:p>
          <a:p>
            <a:r>
              <a:rPr lang="en-US" altLang="ko-KR" dirty="0" smtClean="0">
                <a:solidFill>
                  <a:schemeClr val="tx2"/>
                </a:solidFill>
                <a:latin typeface="Arial" panose="020B0604020202020204" pitchFamily="34" charset="0"/>
                <a:cs typeface="Arial" panose="020B0604020202020204" pitchFamily="34" charset="0"/>
              </a:rPr>
              <a:t>        Confronted with fast and persistent technology change, </a:t>
            </a:r>
          </a:p>
          <a:p>
            <a:r>
              <a:rPr lang="en-US" altLang="ko-KR" dirty="0" smtClean="0">
                <a:solidFill>
                  <a:schemeClr val="tx2"/>
                </a:solidFill>
                <a:latin typeface="Arial" panose="020B0604020202020204" pitchFamily="34" charset="0"/>
                <a:cs typeface="Arial" panose="020B0604020202020204" pitchFamily="34" charset="0"/>
              </a:rPr>
              <a:t>   </a:t>
            </a:r>
            <a:r>
              <a:rPr lang="en-US" altLang="ko-KR" dirty="0">
                <a:solidFill>
                  <a:schemeClr val="tx2"/>
                </a:solidFill>
                <a:latin typeface="Arial" panose="020B0604020202020204" pitchFamily="34" charset="0"/>
                <a:cs typeface="Arial" panose="020B0604020202020204" pitchFamily="34" charset="0"/>
              </a:rPr>
              <a:t>     </a:t>
            </a:r>
            <a:r>
              <a:rPr lang="en-US" altLang="ko-KR" dirty="0" smtClean="0">
                <a:solidFill>
                  <a:schemeClr val="tx2"/>
                </a:solidFill>
                <a:latin typeface="Arial" panose="020B0604020202020204" pitchFamily="34" charset="0"/>
                <a:cs typeface="Arial" panose="020B0604020202020204" pitchFamily="34" charset="0"/>
              </a:rPr>
              <a:t>How can future skills needs be prepared ? </a:t>
            </a:r>
            <a:endParaRPr lang="ko-KR" altLang="en-US" dirty="0">
              <a:solidFill>
                <a:schemeClr val="tx2"/>
              </a:solidFill>
              <a:latin typeface="Arial" panose="020B0604020202020204" pitchFamily="34" charset="0"/>
              <a:cs typeface="Arial" panose="020B0604020202020204" pitchFamily="34" charset="0"/>
            </a:endParaRPr>
          </a:p>
          <a:p>
            <a:r>
              <a:rPr lang="ko-KR" altLang="en-US" dirty="0">
                <a:solidFill>
                  <a:schemeClr val="tx2"/>
                </a:solidFill>
                <a:latin typeface="Arial" panose="020B0604020202020204" pitchFamily="34" charset="0"/>
                <a:cs typeface="Arial" panose="020B0604020202020204" pitchFamily="34" charset="0"/>
              </a:rPr>
              <a:t> </a:t>
            </a:r>
          </a:p>
          <a:p>
            <a:r>
              <a:rPr lang="en-US" altLang="ko-KR" dirty="0" smtClean="0">
                <a:solidFill>
                  <a:schemeClr val="tx2"/>
                </a:solidFill>
                <a:latin typeface="Arial" panose="020B0604020202020204" pitchFamily="34" charset="0"/>
                <a:cs typeface="Arial" panose="020B0604020202020204" pitchFamily="34" charset="0"/>
              </a:rPr>
              <a:t>Mission)</a:t>
            </a:r>
            <a:r>
              <a:rPr lang="en-US" altLang="ko-KR" dirty="0">
                <a:solidFill>
                  <a:schemeClr val="tx2"/>
                </a:solidFill>
                <a:latin typeface="Arial" panose="020B0604020202020204" pitchFamily="34" charset="0"/>
                <a:cs typeface="Arial" panose="020B0604020202020204" pitchFamily="34" charset="0"/>
              </a:rPr>
              <a:t> </a:t>
            </a:r>
            <a:r>
              <a:rPr lang="en-US" altLang="ko-KR" dirty="0" smtClean="0">
                <a:solidFill>
                  <a:schemeClr val="tx2"/>
                </a:solidFill>
                <a:latin typeface="Arial" panose="020B0604020202020204" pitchFamily="34" charset="0"/>
                <a:cs typeface="Arial" panose="020B0604020202020204" pitchFamily="34" charset="0"/>
              </a:rPr>
              <a:t>How to identify the </a:t>
            </a:r>
            <a:r>
              <a:rPr lang="en-US" altLang="ko-KR" dirty="0">
                <a:solidFill>
                  <a:schemeClr val="tx2"/>
                </a:solidFill>
                <a:latin typeface="Arial" panose="020B0604020202020204" pitchFamily="34" charset="0"/>
                <a:cs typeface="Arial" panose="020B0604020202020204" pitchFamily="34" charset="0"/>
              </a:rPr>
              <a:t>future skills needs </a:t>
            </a:r>
            <a:endParaRPr lang="ko-KR" altLang="en-US" dirty="0">
              <a:solidFill>
                <a:schemeClr val="tx2"/>
              </a:solidFill>
              <a:latin typeface="Arial" panose="020B0604020202020204" pitchFamily="34" charset="0"/>
              <a:cs typeface="Arial" panose="020B0604020202020204" pitchFamily="34" charset="0"/>
            </a:endParaRPr>
          </a:p>
          <a:p>
            <a:endParaRPr lang="en-US" altLang="ko-KR" dirty="0" smtClean="0">
              <a:solidFill>
                <a:schemeClr val="tx2"/>
              </a:solidFill>
              <a:latin typeface="Arial" panose="020B0604020202020204" pitchFamily="34" charset="0"/>
              <a:cs typeface="Arial" panose="020B0604020202020204" pitchFamily="34" charset="0"/>
            </a:endParaRPr>
          </a:p>
          <a:p>
            <a:r>
              <a:rPr lang="en-US" altLang="ko-KR" dirty="0" smtClean="0">
                <a:solidFill>
                  <a:schemeClr val="tx2"/>
                </a:solidFill>
                <a:latin typeface="Arial" panose="020B0604020202020204" pitchFamily="34" charset="0"/>
                <a:cs typeface="Arial" panose="020B0604020202020204" pitchFamily="34" charset="0"/>
              </a:rPr>
              <a:t>      =&gt; There might be many ways including employer’s survey, LMI etc.</a:t>
            </a:r>
          </a:p>
          <a:p>
            <a:endParaRPr lang="en-US" altLang="ko-KR" dirty="0" smtClean="0">
              <a:solidFill>
                <a:schemeClr val="tx2"/>
              </a:solidFill>
              <a:latin typeface="Arial" panose="020B0604020202020204" pitchFamily="34" charset="0"/>
              <a:cs typeface="Arial" panose="020B0604020202020204" pitchFamily="34" charset="0"/>
            </a:endParaRPr>
          </a:p>
          <a:p>
            <a:r>
              <a:rPr lang="en-US" altLang="ko-KR" dirty="0" smtClean="0">
                <a:solidFill>
                  <a:schemeClr val="tx2"/>
                </a:solidFill>
                <a:latin typeface="Arial" panose="020B0604020202020204" pitchFamily="34" charset="0"/>
                <a:cs typeface="Arial" panose="020B0604020202020204" pitchFamily="34" charset="0"/>
              </a:rPr>
              <a:t>One of other options is to see the technological change directly.</a:t>
            </a:r>
            <a:endParaRPr lang="en-US" altLang="ko-KR" dirty="0">
              <a:solidFill>
                <a:schemeClr val="tx2"/>
              </a:solidFill>
              <a:latin typeface="Arial" panose="020B0604020202020204" pitchFamily="34" charset="0"/>
              <a:cs typeface="Arial" panose="020B0604020202020204" pitchFamily="34" charset="0"/>
            </a:endParaRPr>
          </a:p>
          <a:p>
            <a:r>
              <a:rPr lang="en-US" altLang="ko-KR" dirty="0">
                <a:solidFill>
                  <a:schemeClr val="tx2"/>
                </a:solidFill>
                <a:latin typeface="Arial" panose="020B0604020202020204" pitchFamily="34" charset="0"/>
                <a:cs typeface="Arial" panose="020B0604020202020204" pitchFamily="34" charset="0"/>
              </a:rPr>
              <a:t> </a:t>
            </a:r>
          </a:p>
          <a:p>
            <a:r>
              <a:rPr lang="en-US" altLang="ko-KR" dirty="0" smtClean="0">
                <a:solidFill>
                  <a:schemeClr val="tx2"/>
                </a:solidFill>
                <a:latin typeface="Arial" panose="020B0604020202020204" pitchFamily="34" charset="0"/>
                <a:cs typeface="Arial" panose="020B0604020202020204" pitchFamily="34" charset="0"/>
              </a:rPr>
              <a:t>      </a:t>
            </a:r>
            <a:r>
              <a:rPr lang="en-US" altLang="ko-KR" dirty="0">
                <a:solidFill>
                  <a:schemeClr val="tx2"/>
                </a:solidFill>
                <a:latin typeface="Arial" panose="020B0604020202020204" pitchFamily="34" charset="0"/>
                <a:cs typeface="Arial" panose="020B0604020202020204" pitchFamily="34" charset="0"/>
              </a:rPr>
              <a:t>=&gt; </a:t>
            </a:r>
            <a:r>
              <a:rPr lang="en-US" altLang="ko-KR" dirty="0" smtClean="0">
                <a:solidFill>
                  <a:schemeClr val="tx2"/>
                </a:solidFill>
                <a:latin typeface="Arial" panose="020B0604020202020204" pitchFamily="34" charset="0"/>
                <a:cs typeface="Arial" panose="020B0604020202020204" pitchFamily="34" charset="0"/>
              </a:rPr>
              <a:t>Technological </a:t>
            </a:r>
            <a:r>
              <a:rPr lang="en-US" altLang="ko-KR" dirty="0">
                <a:solidFill>
                  <a:schemeClr val="tx2"/>
                </a:solidFill>
                <a:latin typeface="Arial" panose="020B0604020202020204" pitchFamily="34" charset="0"/>
                <a:cs typeface="Arial" panose="020B0604020202020204" pitchFamily="34" charset="0"/>
              </a:rPr>
              <a:t>change </a:t>
            </a:r>
            <a:r>
              <a:rPr lang="en-US" altLang="ko-KR" dirty="0" smtClean="0">
                <a:solidFill>
                  <a:schemeClr val="tx2"/>
                </a:solidFill>
                <a:latin typeface="Arial" panose="020B0604020202020204" pitchFamily="34" charset="0"/>
                <a:cs typeface="Arial" panose="020B0604020202020204" pitchFamily="34" charset="0"/>
              </a:rPr>
              <a:t>can be detected through patent analysis, </a:t>
            </a:r>
          </a:p>
          <a:p>
            <a:r>
              <a:rPr lang="en-US" altLang="ko-KR" dirty="0">
                <a:solidFill>
                  <a:schemeClr val="tx2"/>
                </a:solidFill>
                <a:latin typeface="Arial" panose="020B0604020202020204" pitchFamily="34" charset="0"/>
                <a:cs typeface="Arial" panose="020B0604020202020204" pitchFamily="34" charset="0"/>
              </a:rPr>
              <a:t> </a:t>
            </a:r>
            <a:r>
              <a:rPr lang="en-US" altLang="ko-KR" dirty="0" smtClean="0">
                <a:solidFill>
                  <a:schemeClr val="tx2"/>
                </a:solidFill>
                <a:latin typeface="Arial" panose="020B0604020202020204" pitchFamily="34" charset="0"/>
                <a:cs typeface="Arial" panose="020B0604020202020204" pitchFamily="34" charset="0"/>
              </a:rPr>
              <a:t>          even though the analysis of patent might be applicable in limited field. </a:t>
            </a:r>
          </a:p>
          <a:p>
            <a:endParaRPr lang="en-US" altLang="ko-KR" dirty="0">
              <a:solidFill>
                <a:schemeClr val="tx2"/>
              </a:solidFill>
              <a:latin typeface="Arial" panose="020B0604020202020204" pitchFamily="34" charset="0"/>
              <a:cs typeface="Arial" panose="020B0604020202020204" pitchFamily="34" charset="0"/>
            </a:endParaRPr>
          </a:p>
          <a:p>
            <a:r>
              <a:rPr lang="en-US" altLang="ko-KR" dirty="0" smtClean="0">
                <a:solidFill>
                  <a:schemeClr val="tx2"/>
                </a:solidFill>
                <a:latin typeface="Arial" panose="020B0604020202020204" pitchFamily="34" charset="0"/>
                <a:cs typeface="Arial" panose="020B0604020202020204" pitchFamily="34" charset="0"/>
              </a:rPr>
              <a:t>      =&gt; How: </a:t>
            </a:r>
          </a:p>
          <a:p>
            <a:r>
              <a:rPr lang="en-US" altLang="ko-KR" dirty="0">
                <a:solidFill>
                  <a:schemeClr val="tx2"/>
                </a:solidFill>
                <a:latin typeface="Arial" panose="020B0604020202020204" pitchFamily="34" charset="0"/>
                <a:cs typeface="Arial" panose="020B0604020202020204" pitchFamily="34" charset="0"/>
              </a:rPr>
              <a:t> </a:t>
            </a:r>
            <a:r>
              <a:rPr lang="en-US" altLang="ko-KR" dirty="0" smtClean="0">
                <a:solidFill>
                  <a:schemeClr val="tx2"/>
                </a:solidFill>
                <a:latin typeface="Arial" panose="020B0604020202020204" pitchFamily="34" charset="0"/>
                <a:cs typeface="Arial" panose="020B0604020202020204" pitchFamily="34" charset="0"/>
              </a:rPr>
              <a:t>          - using keywords, IPC(international patent classification), context etc. </a:t>
            </a:r>
          </a:p>
          <a:p>
            <a:r>
              <a:rPr lang="en-US" altLang="ko-KR" dirty="0">
                <a:solidFill>
                  <a:schemeClr val="tx2"/>
                </a:solidFill>
              </a:rPr>
              <a:t> </a:t>
            </a:r>
            <a:r>
              <a:rPr lang="en-US" altLang="ko-KR" dirty="0" smtClean="0">
                <a:solidFill>
                  <a:schemeClr val="tx2"/>
                </a:solidFill>
              </a:rPr>
              <a:t>       - trend, cluster analysis, data mining etc.</a:t>
            </a:r>
          </a:p>
          <a:p>
            <a:endParaRPr lang="en-US" altLang="ko-KR" dirty="0"/>
          </a:p>
          <a:p>
            <a:r>
              <a:rPr lang="en-US" altLang="ko-KR" dirty="0" smtClean="0">
                <a:solidFill>
                  <a:srgbClr val="1F497D"/>
                </a:solidFill>
                <a:latin typeface="Arial" panose="020B0604020202020204" pitchFamily="34" charset="0"/>
                <a:cs typeface="Arial" panose="020B0604020202020204" pitchFamily="34" charset="0"/>
              </a:rPr>
              <a:t>Aim of the presentation) </a:t>
            </a:r>
          </a:p>
          <a:p>
            <a:r>
              <a:rPr lang="en-US" altLang="ko-KR" dirty="0">
                <a:solidFill>
                  <a:srgbClr val="1F497D"/>
                </a:solidFill>
                <a:latin typeface="Arial" panose="020B0604020202020204" pitchFamily="34" charset="0"/>
                <a:cs typeface="Arial" panose="020B0604020202020204" pitchFamily="34" charset="0"/>
              </a:rPr>
              <a:t> </a:t>
            </a:r>
            <a:r>
              <a:rPr lang="en-US" altLang="ko-KR" dirty="0" smtClean="0">
                <a:solidFill>
                  <a:srgbClr val="1F497D"/>
                </a:solidFill>
                <a:latin typeface="Arial" panose="020B0604020202020204" pitchFamily="34" charset="0"/>
                <a:cs typeface="Arial" panose="020B0604020202020204" pitchFamily="34" charset="0"/>
              </a:rPr>
              <a:t>     </a:t>
            </a:r>
          </a:p>
          <a:p>
            <a:r>
              <a:rPr lang="en-US" altLang="ko-KR" dirty="0">
                <a:solidFill>
                  <a:srgbClr val="1F497D"/>
                </a:solidFill>
                <a:latin typeface="Arial" panose="020B0604020202020204" pitchFamily="34" charset="0"/>
                <a:cs typeface="Arial" panose="020B0604020202020204" pitchFamily="34" charset="0"/>
              </a:rPr>
              <a:t> </a:t>
            </a:r>
            <a:r>
              <a:rPr lang="en-US" altLang="ko-KR" dirty="0" smtClean="0">
                <a:solidFill>
                  <a:srgbClr val="1F497D"/>
                </a:solidFill>
                <a:latin typeface="Arial" panose="020B0604020202020204" pitchFamily="34" charset="0"/>
                <a:cs typeface="Arial" panose="020B0604020202020204" pitchFamily="34" charset="0"/>
              </a:rPr>
              <a:t>     </a:t>
            </a:r>
            <a:r>
              <a:rPr lang="en-US" altLang="ko-KR" dirty="0" smtClean="0">
                <a:solidFill>
                  <a:schemeClr val="tx2"/>
                </a:solidFill>
                <a:latin typeface="Arial" panose="020B0604020202020204" pitchFamily="34" charset="0"/>
                <a:cs typeface="Arial" panose="020B0604020202020204" pitchFamily="34" charset="0"/>
              </a:rPr>
              <a:t>To show a </a:t>
            </a:r>
            <a:r>
              <a:rPr lang="en-US" altLang="ko-KR" dirty="0">
                <a:solidFill>
                  <a:schemeClr val="tx2"/>
                </a:solidFill>
                <a:latin typeface="Arial" panose="020B0604020202020204" pitchFamily="34" charset="0"/>
                <a:cs typeface="Arial" panose="020B0604020202020204" pitchFamily="34" charset="0"/>
              </a:rPr>
              <a:t>methodology that </a:t>
            </a:r>
            <a:r>
              <a:rPr lang="en-US" altLang="ko-KR" dirty="0" smtClean="0">
                <a:solidFill>
                  <a:schemeClr val="tx2"/>
                </a:solidFill>
                <a:latin typeface="Arial" panose="020B0604020202020204" pitchFamily="34" charset="0"/>
                <a:cs typeface="Arial" panose="020B0604020202020204" pitchFamily="34" charset="0"/>
              </a:rPr>
              <a:t>identifies the </a:t>
            </a:r>
            <a:r>
              <a:rPr lang="en-US" altLang="ko-KR" dirty="0">
                <a:solidFill>
                  <a:schemeClr val="tx2"/>
                </a:solidFill>
                <a:latin typeface="Arial" panose="020B0604020202020204" pitchFamily="34" charset="0"/>
                <a:cs typeface="Arial" panose="020B0604020202020204" pitchFamily="34" charset="0"/>
              </a:rPr>
              <a:t>future skills needs by using </a:t>
            </a:r>
            <a:endParaRPr lang="en-US" altLang="ko-KR" dirty="0" smtClean="0">
              <a:solidFill>
                <a:schemeClr val="tx2"/>
              </a:solidFill>
              <a:latin typeface="Arial" panose="020B0604020202020204" pitchFamily="34" charset="0"/>
              <a:cs typeface="Arial" panose="020B0604020202020204" pitchFamily="34" charset="0"/>
            </a:endParaRPr>
          </a:p>
          <a:p>
            <a:r>
              <a:rPr lang="en-US" altLang="ko-KR" dirty="0">
                <a:solidFill>
                  <a:schemeClr val="tx2"/>
                </a:solidFill>
                <a:latin typeface="Arial" panose="020B0604020202020204" pitchFamily="34" charset="0"/>
                <a:cs typeface="Arial" panose="020B0604020202020204" pitchFamily="34" charset="0"/>
              </a:rPr>
              <a:t> </a:t>
            </a:r>
            <a:r>
              <a:rPr lang="en-US" altLang="ko-KR" dirty="0" smtClean="0">
                <a:solidFill>
                  <a:schemeClr val="tx2"/>
                </a:solidFill>
                <a:latin typeface="Arial" panose="020B0604020202020204" pitchFamily="34" charset="0"/>
                <a:cs typeface="Arial" panose="020B0604020202020204" pitchFamily="34" charset="0"/>
              </a:rPr>
              <a:t>     a kind of patent analysis</a:t>
            </a:r>
            <a:endParaRPr lang="en-US" altLang="ko-KR" dirty="0">
              <a:effectLst/>
            </a:endParaRPr>
          </a:p>
        </p:txBody>
      </p:sp>
      <p:sp>
        <p:nvSpPr>
          <p:cNvPr id="3" name="직사각형 2"/>
          <p:cNvSpPr/>
          <p:nvPr/>
        </p:nvSpPr>
        <p:spPr>
          <a:xfrm>
            <a:off x="0" y="0"/>
            <a:ext cx="9144000" cy="76470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4" name="직사각형 3"/>
          <p:cNvSpPr/>
          <p:nvPr/>
        </p:nvSpPr>
        <p:spPr>
          <a:xfrm>
            <a:off x="0" y="-6440"/>
            <a:ext cx="9144000" cy="77114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ko-KR" sz="2400" dirty="0" smtClean="0">
                <a:solidFill>
                  <a:prstClr val="white"/>
                </a:solidFill>
              </a:rPr>
              <a:t>  Introduction</a:t>
            </a:r>
            <a:endParaRPr lang="ko-KR" altLang="en-US" sz="2400" dirty="0">
              <a:solidFill>
                <a:prstClr val="white"/>
              </a:solidFill>
            </a:endParaRPr>
          </a:p>
        </p:txBody>
      </p:sp>
      <p:sp>
        <p:nvSpPr>
          <p:cNvPr id="5" name="TextBox 4"/>
          <p:cNvSpPr txBox="1"/>
          <p:nvPr/>
        </p:nvSpPr>
        <p:spPr>
          <a:xfrm>
            <a:off x="8203408" y="6581001"/>
            <a:ext cx="827584" cy="276999"/>
          </a:xfrm>
          <a:prstGeom prst="rect">
            <a:avLst/>
          </a:prstGeom>
          <a:noFill/>
        </p:spPr>
        <p:txBody>
          <a:bodyPr wrap="square" rtlCol="0">
            <a:spAutoFit/>
          </a:bodyPr>
          <a:lstStyle/>
          <a:p>
            <a:pPr algn="r"/>
            <a:r>
              <a:rPr lang="en-US" altLang="ko-KR" sz="1200" b="1" dirty="0" smtClean="0">
                <a:solidFill>
                  <a:srgbClr val="1F497D"/>
                </a:solidFill>
                <a:latin typeface="Arial" panose="020B0604020202020204" pitchFamily="34" charset="0"/>
                <a:cs typeface="Arial" panose="020B0604020202020204" pitchFamily="34" charset="0"/>
              </a:rPr>
              <a:t>2/16</a:t>
            </a:r>
            <a:endParaRPr lang="ko-KR" altLang="en-US" sz="1200" b="1" dirty="0">
              <a:solidFill>
                <a:srgbClr val="1F497D"/>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37996521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직사각형 9"/>
          <p:cNvSpPr/>
          <p:nvPr/>
        </p:nvSpPr>
        <p:spPr>
          <a:xfrm>
            <a:off x="0" y="1528"/>
            <a:ext cx="9144000" cy="979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ko-KR" altLang="en-US">
              <a:solidFill>
                <a:prstClr val="white"/>
              </a:solidFill>
              <a:latin typeface="Arial" panose="020B0604020202020204" pitchFamily="34" charset="0"/>
              <a:cs typeface="Arial" panose="020B0604020202020204" pitchFamily="34" charset="0"/>
            </a:endParaRPr>
          </a:p>
        </p:txBody>
      </p:sp>
      <p:sp>
        <p:nvSpPr>
          <p:cNvPr id="2" name="직사각형 1"/>
          <p:cNvSpPr/>
          <p:nvPr/>
        </p:nvSpPr>
        <p:spPr>
          <a:xfrm>
            <a:off x="-24049" y="39310"/>
            <a:ext cx="9165704" cy="461665"/>
          </a:xfrm>
          <a:prstGeom prst="rect">
            <a:avLst/>
          </a:prstGeom>
        </p:spPr>
        <p:txBody>
          <a:bodyPr wrap="square">
            <a:spAutoFit/>
          </a:bodyPr>
          <a:lstStyle/>
          <a:p>
            <a:pPr fontAlgn="base">
              <a:buSzPct val="70000"/>
              <a:tabLst>
                <a:tab pos="266700" algn="l"/>
              </a:tabLst>
            </a:pPr>
            <a:r>
              <a:rPr lang="en-US" altLang="ko-KR" sz="2400" dirty="0">
                <a:solidFill>
                  <a:prstClr val="white"/>
                </a:solidFill>
                <a:latin typeface="Arial" panose="020B0604020202020204" pitchFamily="34" charset="0"/>
                <a:ea typeface="나눔고딕" pitchFamily="50" charset="-127"/>
                <a:cs typeface="Arial" panose="020B0604020202020204" pitchFamily="34" charset="0"/>
              </a:rPr>
              <a:t>Step </a:t>
            </a:r>
            <a:r>
              <a:rPr lang="en-US" altLang="ko-KR" sz="2400" dirty="0" smtClean="0">
                <a:solidFill>
                  <a:prstClr val="white"/>
                </a:solidFill>
                <a:latin typeface="Arial" panose="020B0604020202020204" pitchFamily="34" charset="0"/>
                <a:ea typeface="나눔고딕" pitchFamily="50" charset="-127"/>
                <a:cs typeface="Arial" panose="020B0604020202020204" pitchFamily="34" charset="0"/>
              </a:rPr>
              <a:t>1. </a:t>
            </a:r>
            <a:r>
              <a:rPr lang="en-US" altLang="ko-KR" sz="2400" dirty="0">
                <a:solidFill>
                  <a:prstClr val="white"/>
                </a:solidFill>
                <a:latin typeface="Arial" panose="020B0604020202020204" pitchFamily="34" charset="0"/>
                <a:ea typeface="나눔고딕" pitchFamily="50" charset="-127"/>
                <a:cs typeface="Arial" panose="020B0604020202020204" pitchFamily="34" charset="0"/>
              </a:rPr>
              <a:t>Extracting </a:t>
            </a:r>
            <a:r>
              <a:rPr lang="en-US" altLang="ko-KR" sz="2400" dirty="0" smtClean="0">
                <a:solidFill>
                  <a:prstClr val="white"/>
                </a:solidFill>
                <a:latin typeface="Arial" panose="020B0604020202020204" pitchFamily="34" charset="0"/>
                <a:ea typeface="나눔고딕" pitchFamily="50" charset="-127"/>
                <a:cs typeface="Arial" panose="020B0604020202020204" pitchFamily="34" charset="0"/>
              </a:rPr>
              <a:t>Skill-unit from Job Analysis</a:t>
            </a:r>
            <a:endParaRPr lang="en-US" altLang="ko-KR" sz="2400" dirty="0">
              <a:solidFill>
                <a:prstClr val="white"/>
              </a:solidFill>
              <a:latin typeface="Arial" panose="020B0604020202020204" pitchFamily="34" charset="0"/>
              <a:ea typeface="나눔고딕" pitchFamily="50" charset="-127"/>
              <a:cs typeface="Arial" panose="020B0604020202020204" pitchFamily="34" charset="0"/>
            </a:endParaRPr>
          </a:p>
        </p:txBody>
      </p:sp>
      <p:sp>
        <p:nvSpPr>
          <p:cNvPr id="11" name="직사각형 10"/>
          <p:cNvSpPr/>
          <p:nvPr/>
        </p:nvSpPr>
        <p:spPr>
          <a:xfrm>
            <a:off x="158824" y="548680"/>
            <a:ext cx="8805664" cy="369332"/>
          </a:xfrm>
          <a:prstGeom prst="rect">
            <a:avLst/>
          </a:prstGeom>
        </p:spPr>
        <p:txBody>
          <a:bodyPr wrap="square">
            <a:spAutoFit/>
          </a:bodyPr>
          <a:lstStyle/>
          <a:p>
            <a:pPr fontAlgn="base">
              <a:buSzPct val="70000"/>
              <a:tabLst>
                <a:tab pos="266700" algn="l"/>
              </a:tabLst>
            </a:pPr>
            <a:r>
              <a:rPr lang="en-US" altLang="ko-KR" dirty="0">
                <a:solidFill>
                  <a:prstClr val="white"/>
                </a:solidFill>
                <a:latin typeface="Arial" panose="020B0604020202020204" pitchFamily="34" charset="0"/>
                <a:ea typeface="나눔고딕" pitchFamily="50" charset="-127"/>
                <a:cs typeface="Arial" panose="020B0604020202020204" pitchFamily="34" charset="0"/>
              </a:rPr>
              <a:t>- Job configuration &amp; required skills for Information security sector</a:t>
            </a:r>
          </a:p>
        </p:txBody>
      </p:sp>
      <p:graphicFrame>
        <p:nvGraphicFramePr>
          <p:cNvPr id="12" name="표 11"/>
          <p:cNvGraphicFramePr>
            <a:graphicFrameLocks noGrp="1"/>
          </p:cNvGraphicFramePr>
          <p:nvPr>
            <p:extLst>
              <p:ext uri="{D42A27DB-BD31-4B8C-83A1-F6EECF244321}">
                <p14:modId xmlns="" xmlns:p14="http://schemas.microsoft.com/office/powerpoint/2010/main" val="4025795215"/>
              </p:ext>
            </p:extLst>
          </p:nvPr>
        </p:nvGraphicFramePr>
        <p:xfrm>
          <a:off x="251520" y="1202661"/>
          <a:ext cx="8640960" cy="5080800"/>
        </p:xfrm>
        <a:graphic>
          <a:graphicData uri="http://schemas.openxmlformats.org/drawingml/2006/table">
            <a:tbl>
              <a:tblPr>
                <a:tableStyleId>{5C22544A-7EE6-4342-B048-85BDC9FD1C3A}</a:tableStyleId>
              </a:tblPr>
              <a:tblGrid>
                <a:gridCol w="1793407"/>
                <a:gridCol w="1630370"/>
                <a:gridCol w="5217183"/>
              </a:tblGrid>
              <a:tr h="131637">
                <a:tc gridSpan="2">
                  <a:txBody>
                    <a:bodyPr/>
                    <a:lstStyle/>
                    <a:p>
                      <a:pPr indent="127000" algn="ctr" latinLnBrk="0">
                        <a:lnSpc>
                          <a:spcPct val="100000"/>
                        </a:lnSpc>
                        <a:spcAft>
                          <a:spcPts val="0"/>
                        </a:spcAft>
                      </a:pPr>
                      <a:r>
                        <a:rPr lang="en-US" sz="1100" kern="100" dirty="0">
                          <a:solidFill>
                            <a:schemeClr val="tx2"/>
                          </a:solidFill>
                          <a:effectLst/>
                          <a:latin typeface="Arial" panose="020B0604020202020204" pitchFamily="34" charset="0"/>
                          <a:cs typeface="Arial" panose="020B0604020202020204" pitchFamily="34" charset="0"/>
                        </a:rPr>
                        <a:t>Classification</a:t>
                      </a:r>
                      <a:endParaRPr lang="ko-KR" sz="12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pPr latinLnBrk="1"/>
                      <a:endParaRPr lang="ko-KR" altLang="en-US"/>
                    </a:p>
                  </a:txBody>
                  <a:tcPr/>
                </a:tc>
                <a:tc rowSpan="2">
                  <a:txBody>
                    <a:bodyPr/>
                    <a:lstStyle/>
                    <a:p>
                      <a:pPr algn="ctr" latinLnBrk="0">
                        <a:lnSpc>
                          <a:spcPct val="100000"/>
                        </a:lnSpc>
                        <a:spcAft>
                          <a:spcPts val="0"/>
                        </a:spcAft>
                      </a:pPr>
                      <a:r>
                        <a:rPr lang="en-US" sz="1100" kern="100">
                          <a:solidFill>
                            <a:schemeClr val="tx2"/>
                          </a:solidFill>
                          <a:effectLst/>
                          <a:latin typeface="Arial" panose="020B0604020202020204" pitchFamily="34" charset="0"/>
                          <a:cs typeface="Arial" panose="020B0604020202020204" pitchFamily="34" charset="0"/>
                        </a:rPr>
                        <a:t>Required skills (Limited to technical items)</a:t>
                      </a:r>
                      <a:endParaRPr lang="ko-KR" sz="1200" kern="10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121729">
                <a:tc>
                  <a:txBody>
                    <a:bodyPr/>
                    <a:lstStyle/>
                    <a:p>
                      <a:pPr algn="ctr" latinLnBrk="0">
                        <a:lnSpc>
                          <a:spcPct val="100000"/>
                        </a:lnSpc>
                        <a:spcAft>
                          <a:spcPts val="0"/>
                        </a:spcAft>
                      </a:pPr>
                      <a:r>
                        <a:rPr lang="en-US" sz="1100" kern="100" dirty="0">
                          <a:solidFill>
                            <a:schemeClr val="tx2"/>
                          </a:solidFill>
                          <a:effectLst/>
                          <a:latin typeface="Arial" panose="020B0604020202020204" pitchFamily="34" charset="0"/>
                          <a:cs typeface="Arial" panose="020B0604020202020204" pitchFamily="34" charset="0"/>
                        </a:rPr>
                        <a:t>C</a:t>
                      </a:r>
                      <a:r>
                        <a:rPr lang="en-US" sz="1100" kern="100" dirty="0" smtClean="0">
                          <a:solidFill>
                            <a:schemeClr val="tx2"/>
                          </a:solidFill>
                          <a:effectLst/>
                          <a:latin typeface="Arial" panose="020B0604020202020204" pitchFamily="34" charset="0"/>
                          <a:cs typeface="Arial" panose="020B0604020202020204" pitchFamily="34" charset="0"/>
                        </a:rPr>
                        <a:t>ategory</a:t>
                      </a:r>
                      <a:endParaRPr lang="ko-KR" sz="12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latinLnBrk="0">
                        <a:lnSpc>
                          <a:spcPct val="100000"/>
                        </a:lnSpc>
                        <a:spcAft>
                          <a:spcPts val="0"/>
                        </a:spcAft>
                      </a:pPr>
                      <a:r>
                        <a:rPr lang="en-US" sz="1100" kern="100" dirty="0">
                          <a:solidFill>
                            <a:schemeClr val="tx2"/>
                          </a:solidFill>
                          <a:effectLst/>
                          <a:latin typeface="Arial" panose="020B0604020202020204" pitchFamily="34" charset="0"/>
                          <a:cs typeface="Arial" panose="020B0604020202020204" pitchFamily="34" charset="0"/>
                        </a:rPr>
                        <a:t>Sub-category</a:t>
                      </a:r>
                      <a:endParaRPr lang="ko-KR" sz="12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vMerge="1">
                  <a:txBody>
                    <a:bodyPr/>
                    <a:lstStyle/>
                    <a:p>
                      <a:pPr latinLnBrk="1"/>
                      <a:endParaRPr lang="ko-KR" altLang="en-US"/>
                    </a:p>
                  </a:txBody>
                  <a:tcPr/>
                </a:tc>
              </a:tr>
              <a:tr h="121729">
                <a:tc rowSpan="14">
                  <a:txBody>
                    <a:bodyPr/>
                    <a:lstStyle/>
                    <a:p>
                      <a:pPr algn="ctr"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Strategy &amp; planning</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rowSpan="3">
                  <a:txBody>
                    <a:bodyPr/>
                    <a:lstStyle/>
                    <a:p>
                      <a:pPr marL="0" lvl="0" indent="0"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(A) Risk analysis</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88900" indent="-88900"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(A-1) Security weakness analysis</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121729">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900" kern="100">
                          <a:solidFill>
                            <a:schemeClr val="tx2"/>
                          </a:solidFill>
                          <a:effectLst/>
                          <a:latin typeface="Arial" panose="020B0604020202020204" pitchFamily="34" charset="0"/>
                          <a:cs typeface="Arial" panose="020B0604020202020204" pitchFamily="34" charset="0"/>
                        </a:rPr>
                        <a:t>(A-2) Network security scanner</a:t>
                      </a:r>
                      <a:endParaRPr lang="ko-KR" sz="1000" kern="10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121729">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900" kern="100">
                          <a:solidFill>
                            <a:schemeClr val="tx2"/>
                          </a:solidFill>
                          <a:effectLst/>
                          <a:latin typeface="Arial" panose="020B0604020202020204" pitchFamily="34" charset="0"/>
                          <a:cs typeface="Arial" panose="020B0604020202020204" pitchFamily="34" charset="0"/>
                        </a:rPr>
                        <a:t>(A-3) Pilot hacking, simulated infiltration</a:t>
                      </a:r>
                      <a:endParaRPr lang="ko-KR" sz="1000" kern="10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142312">
                <a:tc vMerge="1">
                  <a:txBody>
                    <a:bodyPr/>
                    <a:lstStyle/>
                    <a:p>
                      <a:pPr latinLnBrk="1"/>
                      <a:endParaRPr lang="ko-KR" altLang="en-US"/>
                    </a:p>
                  </a:txBody>
                  <a:tcPr/>
                </a:tc>
                <a:tc rowSpan="9">
                  <a:txBody>
                    <a:bodyPr/>
                    <a:lstStyle/>
                    <a:p>
                      <a:pPr marL="176213" lvl="0" indent="-176213"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(B) Establishing information </a:t>
                      </a:r>
                      <a:r>
                        <a:rPr lang="en-US" sz="900" kern="100" dirty="0" smtClean="0">
                          <a:solidFill>
                            <a:schemeClr val="tx2"/>
                          </a:solidFill>
                          <a:effectLst/>
                          <a:latin typeface="Arial" panose="020B0604020202020204" pitchFamily="34" charset="0"/>
                          <a:cs typeface="Arial" panose="020B0604020202020204" pitchFamily="34" charset="0"/>
                        </a:rPr>
                        <a:t/>
                      </a:r>
                      <a:br>
                        <a:rPr lang="en-US" sz="900" kern="100" dirty="0" smtClean="0">
                          <a:solidFill>
                            <a:schemeClr val="tx2"/>
                          </a:solidFill>
                          <a:effectLst/>
                          <a:latin typeface="Arial" panose="020B0604020202020204" pitchFamily="34" charset="0"/>
                          <a:cs typeface="Arial" panose="020B0604020202020204" pitchFamily="34" charset="0"/>
                        </a:rPr>
                      </a:br>
                      <a:r>
                        <a:rPr lang="en-US" sz="900" kern="100" dirty="0" smtClean="0">
                          <a:solidFill>
                            <a:schemeClr val="tx2"/>
                          </a:solidFill>
                          <a:effectLst/>
                          <a:latin typeface="Arial" panose="020B0604020202020204" pitchFamily="34" charset="0"/>
                          <a:cs typeface="Arial" panose="020B0604020202020204" pitchFamily="34" charset="0"/>
                        </a:rPr>
                        <a:t>protection </a:t>
                      </a:r>
                      <a:r>
                        <a:rPr lang="en-US" sz="900" kern="100" dirty="0">
                          <a:solidFill>
                            <a:schemeClr val="tx2"/>
                          </a:solidFill>
                          <a:effectLst/>
                          <a:latin typeface="Arial" panose="020B0604020202020204" pitchFamily="34" charset="0"/>
                          <a:cs typeface="Arial" panose="020B0604020202020204" pitchFamily="34" charset="0"/>
                        </a:rPr>
                        <a:t>policy &amp; plan</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88900" indent="-88900"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(B-1) Information protection management system ISMS</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121729">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(B-2) Security policy</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121729">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(B-3) Security management on outsourcing</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121729">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(B-4) </a:t>
                      </a:r>
                      <a:r>
                        <a:rPr lang="en-US" sz="900" kern="100" dirty="0" smtClean="0">
                          <a:solidFill>
                            <a:schemeClr val="tx2"/>
                          </a:solidFill>
                          <a:effectLst/>
                          <a:latin typeface="Arial" panose="020B0604020202020204" pitchFamily="34" charset="0"/>
                          <a:cs typeface="Arial" panose="020B0604020202020204" pitchFamily="34" charset="0"/>
                        </a:rPr>
                        <a:t>Task Identification</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121729">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(B-5) Inspection logging</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121729">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(B-6) PC security</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121729">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(B-7) Data security</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121729">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(B-8) Network security</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121729">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(B-9) Server security</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121729">
                <a:tc vMerge="1">
                  <a:txBody>
                    <a:bodyPr/>
                    <a:lstStyle/>
                    <a:p>
                      <a:pPr latinLnBrk="1"/>
                      <a:endParaRPr lang="ko-KR" altLang="en-US"/>
                    </a:p>
                  </a:txBody>
                  <a:tcPr/>
                </a:tc>
                <a:tc rowSpan="2">
                  <a:txBody>
                    <a:bodyPr/>
                    <a:lstStyle/>
                    <a:p>
                      <a:pPr marL="176213" lvl="0" indent="-176213"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(C) Privacy protection management</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88900" indent="-88900"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(C-1) Privacy protection law</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121729">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(C-2) Privacy information encryption</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142312">
                <a:tc rowSpan="4">
                  <a:txBody>
                    <a:bodyPr/>
                    <a:lstStyle/>
                    <a:p>
                      <a:pPr algn="ctr"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Marketing &amp; sales</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lvl="0" indent="0"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(D) Marketing management</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88900" indent="-88900"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 </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121729">
                <a:tc vMerge="1">
                  <a:txBody>
                    <a:bodyPr/>
                    <a:lstStyle/>
                    <a:p>
                      <a:pPr latinLnBrk="1"/>
                      <a:endParaRPr lang="ko-KR" altLang="en-US"/>
                    </a:p>
                  </a:txBody>
                  <a:tcPr/>
                </a:tc>
                <a:tc rowSpan="3">
                  <a:txBody>
                    <a:bodyPr/>
                    <a:lstStyle/>
                    <a:p>
                      <a:pPr marL="0" lvl="0" indent="0"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(E) Technical sales</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88900" indent="-88900"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 </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121729">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 </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121729">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 </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121729">
                <a:tc rowSpan="2">
                  <a:txBody>
                    <a:bodyPr/>
                    <a:lstStyle/>
                    <a:p>
                      <a:pPr algn="ctr"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R&amp;D, Implementation</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lvl="0" indent="0"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(F) R&amp;D</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88900" indent="-88900"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(F-1) Encryption algorism</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198435">
                <a:tc vMerge="1">
                  <a:txBody>
                    <a:bodyPr/>
                    <a:lstStyle/>
                    <a:p>
                      <a:pPr latinLnBrk="1"/>
                      <a:endParaRPr lang="ko-KR" altLang="en-US"/>
                    </a:p>
                  </a:txBody>
                  <a:tcPr/>
                </a:tc>
                <a:tc>
                  <a:txBody>
                    <a:bodyPr/>
                    <a:lstStyle/>
                    <a:p>
                      <a:pPr marL="0" lvl="0" indent="0"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(G) Implementation</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3810" indent="93980"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 </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142312">
                <a:tc rowSpan="2">
                  <a:txBody>
                    <a:bodyPr/>
                    <a:lstStyle/>
                    <a:p>
                      <a:pPr algn="ctr" fontAlgn="t" latinLnBrk="0">
                        <a:lnSpc>
                          <a:spcPct val="100000"/>
                        </a:lnSpc>
                        <a:spcAft>
                          <a:spcPts val="0"/>
                        </a:spcAft>
                      </a:pPr>
                      <a:r>
                        <a:rPr lang="en-US" sz="900" kern="100">
                          <a:solidFill>
                            <a:schemeClr val="tx2"/>
                          </a:solidFill>
                          <a:effectLst/>
                          <a:latin typeface="Arial" panose="020B0604020202020204" pitchFamily="34" charset="0"/>
                          <a:cs typeface="Arial" panose="020B0604020202020204" pitchFamily="34" charset="0"/>
                        </a:rPr>
                        <a:t>Education &amp; training</a:t>
                      </a:r>
                      <a:endParaRPr lang="ko-KR" sz="1000" kern="10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lvl="0" indent="0"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(H) Public &amp; user education</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3810" indent="93980"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 </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142312">
                <a:tc vMerge="1">
                  <a:txBody>
                    <a:bodyPr/>
                    <a:lstStyle/>
                    <a:p>
                      <a:pPr latinLnBrk="1"/>
                      <a:endParaRPr lang="ko-KR" altLang="en-US"/>
                    </a:p>
                  </a:txBody>
                  <a:tcPr/>
                </a:tc>
                <a:tc>
                  <a:txBody>
                    <a:bodyPr/>
                    <a:lstStyle/>
                    <a:p>
                      <a:pPr marL="0" lvl="0" indent="0"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(I) Expert education</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93980" algn="l" fontAlgn="t" latinLnBrk="0">
                        <a:lnSpc>
                          <a:spcPct val="100000"/>
                        </a:lnSpc>
                        <a:spcAft>
                          <a:spcPts val="0"/>
                        </a:spcAft>
                      </a:pPr>
                      <a:r>
                        <a:rPr lang="en-US" sz="900" kern="100" dirty="0">
                          <a:solidFill>
                            <a:schemeClr val="tx2"/>
                          </a:solidFill>
                          <a:effectLst/>
                          <a:latin typeface="Arial" panose="020B0604020202020204" pitchFamily="34" charset="0"/>
                          <a:cs typeface="Arial" panose="020B0604020202020204" pitchFamily="34" charset="0"/>
                        </a:rPr>
                        <a:t> </a:t>
                      </a:r>
                      <a:endParaRPr lang="ko-KR" sz="1000" kern="100" dirty="0">
                        <a:solidFill>
                          <a:schemeClr val="tx2"/>
                        </a:solidFill>
                        <a:effectLst/>
                        <a:latin typeface="Arial" panose="020B0604020202020204" pitchFamily="34" charset="0"/>
                        <a:ea typeface="맑은 고딕"/>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bl>
          </a:graphicData>
        </a:graphic>
      </p:graphicFrame>
      <p:sp>
        <p:nvSpPr>
          <p:cNvPr id="13" name="TextBox 12"/>
          <p:cNvSpPr txBox="1"/>
          <p:nvPr/>
        </p:nvSpPr>
        <p:spPr>
          <a:xfrm>
            <a:off x="7596336" y="6320353"/>
            <a:ext cx="1115616" cy="276999"/>
          </a:xfrm>
          <a:prstGeom prst="rect">
            <a:avLst/>
          </a:prstGeom>
          <a:noFill/>
        </p:spPr>
        <p:txBody>
          <a:bodyPr wrap="square" rtlCol="0">
            <a:spAutoFit/>
          </a:bodyPr>
          <a:lstStyle/>
          <a:p>
            <a:pPr algn="r"/>
            <a:r>
              <a:rPr lang="en-US" altLang="ko-KR" sz="1200" b="1" dirty="0">
                <a:solidFill>
                  <a:srgbClr val="1F497D"/>
                </a:solidFill>
                <a:latin typeface="Arial" panose="020B0604020202020204" pitchFamily="34" charset="0"/>
                <a:cs typeface="Arial" panose="020B0604020202020204" pitchFamily="34" charset="0"/>
              </a:rPr>
              <a:t>&lt;continue&gt;</a:t>
            </a:r>
            <a:endParaRPr lang="ko-KR" altLang="en-US" sz="1200" b="1" dirty="0">
              <a:solidFill>
                <a:srgbClr val="1F497D"/>
              </a:solidFill>
              <a:latin typeface="Arial" panose="020B0604020202020204" pitchFamily="34" charset="0"/>
              <a:cs typeface="Arial" panose="020B0604020202020204" pitchFamily="34" charset="0"/>
            </a:endParaRPr>
          </a:p>
        </p:txBody>
      </p:sp>
      <p:sp>
        <p:nvSpPr>
          <p:cNvPr id="14" name="TextBox 13"/>
          <p:cNvSpPr txBox="1"/>
          <p:nvPr/>
        </p:nvSpPr>
        <p:spPr>
          <a:xfrm>
            <a:off x="8203408" y="6608385"/>
            <a:ext cx="827584" cy="276999"/>
          </a:xfrm>
          <a:prstGeom prst="rect">
            <a:avLst/>
          </a:prstGeom>
          <a:noFill/>
        </p:spPr>
        <p:txBody>
          <a:bodyPr wrap="square" rtlCol="0">
            <a:spAutoFit/>
          </a:bodyPr>
          <a:lstStyle/>
          <a:p>
            <a:pPr algn="r"/>
            <a:r>
              <a:rPr lang="en-US" altLang="ko-KR" sz="1200" b="1" dirty="0" smtClean="0">
                <a:solidFill>
                  <a:srgbClr val="1F497D"/>
                </a:solidFill>
                <a:latin typeface="Arial" panose="020B0604020202020204" pitchFamily="34" charset="0"/>
                <a:cs typeface="Arial" panose="020B0604020202020204" pitchFamily="34" charset="0"/>
              </a:rPr>
              <a:t>3/16</a:t>
            </a:r>
            <a:endParaRPr lang="ko-KR" altLang="en-US" sz="1200" b="1" dirty="0">
              <a:solidFill>
                <a:srgbClr val="1F497D"/>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82456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직사각형 9"/>
          <p:cNvSpPr/>
          <p:nvPr/>
        </p:nvSpPr>
        <p:spPr>
          <a:xfrm>
            <a:off x="0" y="1528"/>
            <a:ext cx="9144000" cy="475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ko-KR" altLang="en-US">
              <a:solidFill>
                <a:prstClr val="white"/>
              </a:solidFill>
              <a:latin typeface="Arial" panose="020B0604020202020204" pitchFamily="34" charset="0"/>
              <a:cs typeface="Arial" panose="020B0604020202020204" pitchFamily="34" charset="0"/>
            </a:endParaRPr>
          </a:p>
        </p:txBody>
      </p:sp>
      <p:sp>
        <p:nvSpPr>
          <p:cNvPr id="11" name="직사각형 10"/>
          <p:cNvSpPr/>
          <p:nvPr/>
        </p:nvSpPr>
        <p:spPr>
          <a:xfrm>
            <a:off x="158824" y="44624"/>
            <a:ext cx="8805664" cy="369332"/>
          </a:xfrm>
          <a:prstGeom prst="rect">
            <a:avLst/>
          </a:prstGeom>
        </p:spPr>
        <p:txBody>
          <a:bodyPr wrap="square">
            <a:spAutoFit/>
          </a:bodyPr>
          <a:lstStyle/>
          <a:p>
            <a:pPr fontAlgn="base">
              <a:buSzPct val="70000"/>
              <a:tabLst>
                <a:tab pos="266700" algn="l"/>
              </a:tabLst>
            </a:pPr>
            <a:r>
              <a:rPr lang="en-US" altLang="ko-KR" dirty="0">
                <a:solidFill>
                  <a:prstClr val="white"/>
                </a:solidFill>
                <a:latin typeface="Arial" panose="020B0604020202020204" pitchFamily="34" charset="0"/>
                <a:ea typeface="나눔고딕" pitchFamily="50" charset="-127"/>
                <a:cs typeface="Arial" panose="020B0604020202020204" pitchFamily="34" charset="0"/>
              </a:rPr>
              <a:t>- Job configuration &amp; required skills for Information security sector</a:t>
            </a:r>
          </a:p>
        </p:txBody>
      </p:sp>
      <p:graphicFrame>
        <p:nvGraphicFramePr>
          <p:cNvPr id="3" name="표 2"/>
          <p:cNvGraphicFramePr>
            <a:graphicFrameLocks noGrp="1"/>
          </p:cNvGraphicFramePr>
          <p:nvPr>
            <p:extLst>
              <p:ext uri="{D42A27DB-BD31-4B8C-83A1-F6EECF244321}">
                <p14:modId xmlns="" xmlns:p14="http://schemas.microsoft.com/office/powerpoint/2010/main" val="3262662726"/>
              </p:ext>
            </p:extLst>
          </p:nvPr>
        </p:nvGraphicFramePr>
        <p:xfrm>
          <a:off x="395536" y="619784"/>
          <a:ext cx="8496944" cy="5905560"/>
        </p:xfrm>
        <a:graphic>
          <a:graphicData uri="http://schemas.openxmlformats.org/drawingml/2006/table">
            <a:tbl>
              <a:tblPr>
                <a:tableStyleId>{5C22544A-7EE6-4342-B048-85BDC9FD1C3A}</a:tableStyleId>
              </a:tblPr>
              <a:tblGrid>
                <a:gridCol w="936104"/>
                <a:gridCol w="3384376"/>
                <a:gridCol w="4176464"/>
              </a:tblGrid>
              <a:tr h="203640">
                <a:tc gridSpan="2">
                  <a:txBody>
                    <a:bodyPr/>
                    <a:lstStyle/>
                    <a:p>
                      <a:pPr indent="127000" algn="ctr" latinLnBrk="0">
                        <a:lnSpc>
                          <a:spcPct val="100000"/>
                        </a:lnSpc>
                        <a:spcAft>
                          <a:spcPts val="0"/>
                        </a:spcAft>
                      </a:pPr>
                      <a:r>
                        <a:rPr lang="en-US" sz="1100" kern="100" dirty="0">
                          <a:solidFill>
                            <a:schemeClr val="tx2"/>
                          </a:solidFill>
                          <a:effectLst/>
                          <a:latin typeface="Arial" panose="020B0604020202020204" pitchFamily="34" charset="0"/>
                          <a:cs typeface="Arial" panose="020B0604020202020204" pitchFamily="34" charset="0"/>
                        </a:rPr>
                        <a:t>Classification</a:t>
                      </a:r>
                      <a:endParaRPr lang="ko-KR" sz="12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hMerge="1">
                  <a:txBody>
                    <a:bodyPr/>
                    <a:lstStyle/>
                    <a:p>
                      <a:pPr latinLnBrk="1"/>
                      <a:endParaRPr lang="ko-KR" altLang="en-US"/>
                    </a:p>
                  </a:txBody>
                  <a:tcPr/>
                </a:tc>
                <a:tc rowSpan="2">
                  <a:txBody>
                    <a:bodyPr/>
                    <a:lstStyle/>
                    <a:p>
                      <a:pPr algn="ctr" latinLnBrk="0">
                        <a:lnSpc>
                          <a:spcPct val="100000"/>
                        </a:lnSpc>
                        <a:spcAft>
                          <a:spcPts val="0"/>
                        </a:spcAft>
                      </a:pPr>
                      <a:r>
                        <a:rPr lang="en-US" sz="1100" kern="100" dirty="0">
                          <a:solidFill>
                            <a:schemeClr val="tx2"/>
                          </a:solidFill>
                          <a:effectLst/>
                          <a:latin typeface="Arial" panose="020B0604020202020204" pitchFamily="34" charset="0"/>
                          <a:cs typeface="Arial" panose="020B0604020202020204" pitchFamily="34" charset="0"/>
                        </a:rPr>
                        <a:t>Required skills (Limited to technical items)</a:t>
                      </a:r>
                      <a:endParaRPr lang="ko-KR" sz="12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r h="203640">
                <a:tc>
                  <a:txBody>
                    <a:bodyPr/>
                    <a:lstStyle/>
                    <a:p>
                      <a:pPr algn="ctr" latinLnBrk="0">
                        <a:lnSpc>
                          <a:spcPct val="100000"/>
                        </a:lnSpc>
                        <a:spcAft>
                          <a:spcPts val="0"/>
                        </a:spcAft>
                      </a:pPr>
                      <a:r>
                        <a:rPr lang="en-US" sz="1100" kern="100" dirty="0">
                          <a:solidFill>
                            <a:schemeClr val="tx2"/>
                          </a:solidFill>
                          <a:effectLst/>
                          <a:latin typeface="Arial" panose="020B0604020202020204" pitchFamily="34" charset="0"/>
                          <a:cs typeface="Arial" panose="020B0604020202020204" pitchFamily="34" charset="0"/>
                        </a:rPr>
                        <a:t>category</a:t>
                      </a:r>
                      <a:endParaRPr lang="ko-KR" sz="12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latinLnBrk="0">
                        <a:lnSpc>
                          <a:spcPct val="100000"/>
                        </a:lnSpc>
                        <a:spcAft>
                          <a:spcPts val="0"/>
                        </a:spcAft>
                      </a:pPr>
                      <a:r>
                        <a:rPr lang="en-US" sz="1100" kern="100" dirty="0">
                          <a:solidFill>
                            <a:schemeClr val="tx2"/>
                          </a:solidFill>
                          <a:effectLst/>
                          <a:latin typeface="Arial" panose="020B0604020202020204" pitchFamily="34" charset="0"/>
                          <a:cs typeface="Arial" panose="020B0604020202020204" pitchFamily="34" charset="0"/>
                        </a:rPr>
                        <a:t>Sub-category</a:t>
                      </a:r>
                      <a:endParaRPr lang="ko-KR" sz="12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vMerge="1">
                  <a:txBody>
                    <a:bodyPr/>
                    <a:lstStyle/>
                    <a:p>
                      <a:pPr latinLnBrk="1"/>
                      <a:endParaRPr lang="ko-KR" altLang="en-US"/>
                    </a:p>
                  </a:txBody>
                  <a:tcPr/>
                </a:tc>
              </a:tr>
              <a:tr h="203640">
                <a:tc rowSpan="15">
                  <a:txBody>
                    <a:bodyPr/>
                    <a:lstStyle/>
                    <a:p>
                      <a:pPr algn="ctr"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Management &amp; operation</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0" indent="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(J) Project management</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88900" indent="-88900" algn="l" fontAlgn="t" latinLnBrk="0">
                        <a:lnSpc>
                          <a:spcPct val="100000"/>
                        </a:lnSpc>
                        <a:spcAft>
                          <a:spcPts val="0"/>
                        </a:spcAft>
                      </a:pPr>
                      <a:r>
                        <a:rPr lang="en-US" sz="1050" kern="100">
                          <a:solidFill>
                            <a:schemeClr val="tx2"/>
                          </a:solidFill>
                          <a:effectLst/>
                          <a:latin typeface="Arial" panose="020B0604020202020204" pitchFamily="34" charset="0"/>
                          <a:cs typeface="Arial" panose="020B0604020202020204" pitchFamily="34" charset="0"/>
                        </a:rPr>
                        <a:t>(J-1) Security architecture</a:t>
                      </a:r>
                      <a:endParaRPr lang="ko-KR" sz="1100" kern="10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r h="203640">
                <a:tc vMerge="1">
                  <a:txBody>
                    <a:bodyPr/>
                    <a:lstStyle/>
                    <a:p>
                      <a:pPr latinLnBrk="1"/>
                      <a:endParaRPr lang="ko-KR" altLang="en-US"/>
                    </a:p>
                  </a:txBody>
                  <a:tcPr/>
                </a:tc>
                <a:tc rowSpan="13">
                  <a:txBody>
                    <a:bodyPr/>
                    <a:lstStyle/>
                    <a:p>
                      <a:pPr marL="176213" indent="-176213"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(K) Information infrastructure </a:t>
                      </a:r>
                      <a:r>
                        <a:rPr lang="en-US" sz="1050" kern="100" dirty="0" smtClean="0">
                          <a:solidFill>
                            <a:schemeClr val="tx2"/>
                          </a:solidFill>
                          <a:effectLst/>
                          <a:latin typeface="Arial" panose="020B0604020202020204" pitchFamily="34" charset="0"/>
                          <a:cs typeface="Arial" panose="020B0604020202020204" pitchFamily="34" charset="0"/>
                        </a:rPr>
                        <a:t/>
                      </a:r>
                      <a:br>
                        <a:rPr lang="en-US" sz="1050" kern="100" dirty="0" smtClean="0">
                          <a:solidFill>
                            <a:schemeClr val="tx2"/>
                          </a:solidFill>
                          <a:effectLst/>
                          <a:latin typeface="Arial" panose="020B0604020202020204" pitchFamily="34" charset="0"/>
                          <a:cs typeface="Arial" panose="020B0604020202020204" pitchFamily="34" charset="0"/>
                        </a:rPr>
                      </a:br>
                      <a:r>
                        <a:rPr lang="en-US" sz="1050" kern="100" dirty="0" smtClean="0">
                          <a:solidFill>
                            <a:schemeClr val="tx2"/>
                          </a:solidFill>
                          <a:effectLst/>
                          <a:latin typeface="Arial" panose="020B0604020202020204" pitchFamily="34" charset="0"/>
                          <a:cs typeface="Arial" panose="020B0604020202020204" pitchFamily="34" charset="0"/>
                        </a:rPr>
                        <a:t>security </a:t>
                      </a:r>
                      <a:r>
                        <a:rPr lang="en-US" sz="1050" kern="100" dirty="0">
                          <a:solidFill>
                            <a:schemeClr val="tx2"/>
                          </a:solidFill>
                          <a:effectLst/>
                          <a:latin typeface="Arial" panose="020B0604020202020204" pitchFamily="34" charset="0"/>
                          <a:cs typeface="Arial" panose="020B0604020202020204" pitchFamily="34" charset="0"/>
                        </a:rPr>
                        <a:t>management</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88900" indent="-8890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(K-1) Firewall configuration</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r h="203640">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1050" kern="100">
                          <a:solidFill>
                            <a:schemeClr val="tx2"/>
                          </a:solidFill>
                          <a:effectLst/>
                          <a:latin typeface="Arial" panose="020B0604020202020204" pitchFamily="34" charset="0"/>
                          <a:cs typeface="Arial" panose="020B0604020202020204" pitchFamily="34" charset="0"/>
                        </a:rPr>
                        <a:t>(K-2) Virus vaccine</a:t>
                      </a:r>
                      <a:endParaRPr lang="ko-KR" sz="1100" kern="10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r h="203640">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1050" kern="100">
                          <a:solidFill>
                            <a:schemeClr val="tx2"/>
                          </a:solidFill>
                          <a:effectLst/>
                          <a:latin typeface="Arial" panose="020B0604020202020204" pitchFamily="34" charset="0"/>
                          <a:cs typeface="Arial" panose="020B0604020202020204" pitchFamily="34" charset="0"/>
                        </a:rPr>
                        <a:t>(K-3) Spyware</a:t>
                      </a:r>
                      <a:endParaRPr lang="ko-KR" sz="1100" kern="10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r h="203640">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(K-4) Phishing</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r h="203640">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(K-5) Spam</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r h="203640">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(K-6) (DB security encryption</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r h="203640">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(K-7) OTP</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r h="203640">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(K-8) Public key based structure PKI</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r h="203640">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(K-9) VPN</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r h="203640">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(K-10) DDOS</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r h="203640">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(K-11) MDM mobile device management</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r h="203640">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(K-12) IPS infiltration prevention</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r h="203640">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(K-13) Certification service</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r h="203640">
                <a:tc vMerge="1">
                  <a:txBody>
                    <a:bodyPr/>
                    <a:lstStyle/>
                    <a:p>
                      <a:pPr latinLnBrk="1"/>
                      <a:endParaRPr lang="ko-KR" altLang="en-US"/>
                    </a:p>
                  </a:txBody>
                  <a:tcPr/>
                </a:tc>
                <a:tc>
                  <a:txBody>
                    <a:bodyPr/>
                    <a:lstStyle/>
                    <a:p>
                      <a:pPr marL="0" indent="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(L) Physical security</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88900" indent="-8890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 </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r h="203640">
                <a:tc rowSpan="9">
                  <a:txBody>
                    <a:bodyPr/>
                    <a:lstStyle/>
                    <a:p>
                      <a:pPr algn="ctr"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Emergency response</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rowSpan="4">
                  <a:txBody>
                    <a:bodyPr/>
                    <a:lstStyle/>
                    <a:p>
                      <a:pPr marL="0" indent="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(M) Monitoring &amp; responding</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88900" indent="-8890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(M-1) Weakness analysis</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r h="203640">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(M-2) Log analysis</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r h="203640">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(M-3) Security control</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r h="203640">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(M-4) Intelligent sustaining attack(APT)</a:t>
                      </a:r>
                      <a:endParaRPr lang="ko-KR" sz="105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r h="203640">
                <a:tc vMerge="1">
                  <a:txBody>
                    <a:bodyPr/>
                    <a:lstStyle/>
                    <a:p>
                      <a:pPr latinLnBrk="1"/>
                      <a:endParaRPr lang="ko-KR" altLang="en-US"/>
                    </a:p>
                  </a:txBody>
                  <a:tcPr/>
                </a:tc>
                <a:tc rowSpan="4">
                  <a:txBody>
                    <a:bodyPr/>
                    <a:lstStyle/>
                    <a:p>
                      <a:pPr marL="0" indent="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(N) Digital forensic</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88900" indent="-8890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(N-1) Understanding forensic</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r h="203640">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(N-2) Cryptology</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r h="203640">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(N-3) Hacking technique</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r h="203640">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(N-4) Cyber attack</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r h="203640">
                <a:tc vMerge="1">
                  <a:txBody>
                    <a:bodyPr/>
                    <a:lstStyle/>
                    <a:p>
                      <a:pPr latinLnBrk="1"/>
                      <a:endParaRPr lang="ko-KR" altLang="en-US"/>
                    </a:p>
                  </a:txBody>
                  <a:tcPr/>
                </a:tc>
                <a:tc>
                  <a:txBody>
                    <a:bodyPr/>
                    <a:lstStyle/>
                    <a:p>
                      <a:pPr marL="0" indent="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(O) Job continuance management</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88900" indent="-8890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 </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r h="203640">
                <a:tc rowSpan="3">
                  <a:txBody>
                    <a:bodyPr/>
                    <a:lstStyle/>
                    <a:p>
                      <a:pPr algn="ctr"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Evaluation &amp; certification</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0" indent="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(P) Evaluation certification &amp; quality assurance</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88900" indent="-8890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 </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r h="203640">
                <a:tc vMerge="1">
                  <a:txBody>
                    <a:bodyPr/>
                    <a:lstStyle/>
                    <a:p>
                      <a:pPr latinLnBrk="1"/>
                      <a:endParaRPr lang="ko-KR" altLang="en-US"/>
                    </a:p>
                  </a:txBody>
                  <a:tcPr/>
                </a:tc>
                <a:tc rowSpan="2">
                  <a:txBody>
                    <a:bodyPr/>
                    <a:lstStyle/>
                    <a:p>
                      <a:pPr marL="0" indent="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(Q) Information system security inspection</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88900" indent="-8890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(Q-1) Security inspection</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r h="203640">
                <a:tc vMerge="1">
                  <a:txBody>
                    <a:bodyPr/>
                    <a:lstStyle/>
                    <a:p>
                      <a:pPr latinLnBrk="1"/>
                      <a:endParaRPr lang="ko-KR" altLang="en-US"/>
                    </a:p>
                  </a:txBody>
                  <a:tcPr/>
                </a:tc>
                <a:tc vMerge="1">
                  <a:txBody>
                    <a:bodyPr/>
                    <a:lstStyle/>
                    <a:p>
                      <a:pPr latinLnBrk="1"/>
                      <a:endParaRPr lang="ko-KR" altLang="en-US"/>
                    </a:p>
                  </a:txBody>
                  <a:tcPr/>
                </a:tc>
                <a:tc>
                  <a:txBody>
                    <a:bodyPr/>
                    <a:lstStyle/>
                    <a:p>
                      <a:pPr marL="88900" indent="-88900" algn="l" fontAlgn="t" latinLnBrk="0">
                        <a:lnSpc>
                          <a:spcPct val="100000"/>
                        </a:lnSpc>
                        <a:spcAft>
                          <a:spcPts val="0"/>
                        </a:spcAft>
                      </a:pPr>
                      <a:r>
                        <a:rPr lang="en-US" sz="1050" kern="100" dirty="0">
                          <a:solidFill>
                            <a:schemeClr val="tx2"/>
                          </a:solidFill>
                          <a:effectLst/>
                          <a:latin typeface="Arial" panose="020B0604020202020204" pitchFamily="34" charset="0"/>
                          <a:cs typeface="Arial" panose="020B0604020202020204" pitchFamily="34" charset="0"/>
                        </a:rPr>
                        <a:t>(Q-2) Information security event management</a:t>
                      </a:r>
                      <a:endParaRPr lang="ko-KR" sz="1100" kern="100" dirty="0">
                        <a:solidFill>
                          <a:schemeClr val="tx2"/>
                        </a:solidFill>
                        <a:effectLst/>
                        <a:latin typeface="Arial" panose="020B0604020202020204" pitchFamily="34" charset="0"/>
                        <a:ea typeface="맑은 고딕"/>
                        <a:cs typeface="Arial" panose="020B0604020202020204" pitchFamily="34" charset="0"/>
                      </a:endParaRPr>
                    </a:p>
                  </a:txBody>
                  <a:tcPr marL="18000" marR="18000" marT="18000" marB="18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r>
            </a:tbl>
          </a:graphicData>
        </a:graphic>
      </p:graphicFrame>
      <p:sp>
        <p:nvSpPr>
          <p:cNvPr id="7" name="TextBox 6"/>
          <p:cNvSpPr txBox="1"/>
          <p:nvPr/>
        </p:nvSpPr>
        <p:spPr>
          <a:xfrm>
            <a:off x="8203408" y="6581001"/>
            <a:ext cx="827584" cy="276999"/>
          </a:xfrm>
          <a:prstGeom prst="rect">
            <a:avLst/>
          </a:prstGeom>
          <a:noFill/>
        </p:spPr>
        <p:txBody>
          <a:bodyPr wrap="square" rtlCol="0">
            <a:spAutoFit/>
          </a:bodyPr>
          <a:lstStyle/>
          <a:p>
            <a:pPr algn="r"/>
            <a:r>
              <a:rPr lang="en-US" altLang="ko-KR" sz="1200" b="1" dirty="0" smtClean="0">
                <a:solidFill>
                  <a:srgbClr val="1F497D"/>
                </a:solidFill>
                <a:latin typeface="Arial" panose="020B0604020202020204" pitchFamily="34" charset="0"/>
                <a:cs typeface="Arial" panose="020B0604020202020204" pitchFamily="34" charset="0"/>
              </a:rPr>
              <a:t>4/16</a:t>
            </a:r>
            <a:endParaRPr lang="ko-KR" altLang="en-US" sz="1200" b="1" dirty="0">
              <a:solidFill>
                <a:srgbClr val="1F497D"/>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28102266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직사각형 9"/>
          <p:cNvSpPr/>
          <p:nvPr/>
        </p:nvSpPr>
        <p:spPr>
          <a:xfrm>
            <a:off x="0" y="1528"/>
            <a:ext cx="9144000" cy="979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ko-KR" altLang="en-US">
              <a:solidFill>
                <a:prstClr val="white"/>
              </a:solidFill>
              <a:latin typeface="Arial" panose="020B0604020202020204" pitchFamily="34" charset="0"/>
              <a:cs typeface="Arial" panose="020B0604020202020204" pitchFamily="34" charset="0"/>
            </a:endParaRPr>
          </a:p>
        </p:txBody>
      </p:sp>
      <p:sp>
        <p:nvSpPr>
          <p:cNvPr id="2" name="직사각형 1"/>
          <p:cNvSpPr/>
          <p:nvPr/>
        </p:nvSpPr>
        <p:spPr>
          <a:xfrm>
            <a:off x="-24049" y="39310"/>
            <a:ext cx="9165704" cy="461665"/>
          </a:xfrm>
          <a:prstGeom prst="rect">
            <a:avLst/>
          </a:prstGeom>
        </p:spPr>
        <p:txBody>
          <a:bodyPr wrap="square">
            <a:spAutoFit/>
          </a:bodyPr>
          <a:lstStyle/>
          <a:p>
            <a:pPr fontAlgn="base">
              <a:buSzPct val="70000"/>
              <a:tabLst>
                <a:tab pos="266700" algn="l"/>
              </a:tabLst>
            </a:pPr>
            <a:r>
              <a:rPr lang="en-US" altLang="ko-KR" sz="2400" dirty="0">
                <a:solidFill>
                  <a:prstClr val="white"/>
                </a:solidFill>
                <a:latin typeface="Arial" panose="020B0604020202020204" pitchFamily="34" charset="0"/>
                <a:ea typeface="나눔고딕" pitchFamily="50" charset="-127"/>
                <a:cs typeface="Arial" panose="020B0604020202020204" pitchFamily="34" charset="0"/>
              </a:rPr>
              <a:t>Step </a:t>
            </a:r>
            <a:r>
              <a:rPr lang="en-US" altLang="ko-KR" sz="2400" dirty="0" smtClean="0">
                <a:solidFill>
                  <a:prstClr val="white"/>
                </a:solidFill>
                <a:latin typeface="Arial" panose="020B0604020202020204" pitchFamily="34" charset="0"/>
                <a:ea typeface="나눔고딕" pitchFamily="50" charset="-127"/>
                <a:cs typeface="Arial" panose="020B0604020202020204" pitchFamily="34" charset="0"/>
              </a:rPr>
              <a:t>2. </a:t>
            </a:r>
            <a:r>
              <a:rPr lang="en-US" altLang="ko-KR" sz="2400" dirty="0">
                <a:solidFill>
                  <a:prstClr val="white"/>
                </a:solidFill>
                <a:latin typeface="Arial" panose="020B0604020202020204" pitchFamily="34" charset="0"/>
                <a:ea typeface="나눔고딕" pitchFamily="50" charset="-127"/>
                <a:cs typeface="Arial" panose="020B0604020202020204" pitchFamily="34" charset="0"/>
              </a:rPr>
              <a:t>Matching bundle of IPC to the skills needs</a:t>
            </a:r>
          </a:p>
        </p:txBody>
      </p:sp>
      <p:sp>
        <p:nvSpPr>
          <p:cNvPr id="11" name="직사각형 10"/>
          <p:cNvSpPr/>
          <p:nvPr/>
        </p:nvSpPr>
        <p:spPr>
          <a:xfrm>
            <a:off x="158824" y="548680"/>
            <a:ext cx="8805664" cy="369332"/>
          </a:xfrm>
          <a:prstGeom prst="rect">
            <a:avLst/>
          </a:prstGeom>
        </p:spPr>
        <p:txBody>
          <a:bodyPr wrap="square">
            <a:spAutoFit/>
          </a:bodyPr>
          <a:lstStyle/>
          <a:p>
            <a:pPr fontAlgn="base">
              <a:buSzPct val="70000"/>
              <a:tabLst>
                <a:tab pos="266700" algn="l"/>
              </a:tabLst>
            </a:pPr>
            <a:r>
              <a:rPr lang="en-US" altLang="ko-KR" dirty="0" smtClean="0">
                <a:solidFill>
                  <a:prstClr val="white"/>
                </a:solidFill>
                <a:latin typeface="Arial" panose="020B0604020202020204" pitchFamily="34" charset="0"/>
                <a:ea typeface="나눔고딕" pitchFamily="50" charset="-127"/>
                <a:cs typeface="Arial" panose="020B0604020202020204" pitchFamily="34" charset="0"/>
              </a:rPr>
              <a:t>2.1 Extraction of Patent </a:t>
            </a:r>
            <a:endParaRPr lang="en-US" altLang="ko-KR" dirty="0">
              <a:solidFill>
                <a:prstClr val="white"/>
              </a:solidFill>
              <a:latin typeface="Arial" panose="020B0604020202020204" pitchFamily="34" charset="0"/>
              <a:ea typeface="나눔고딕" pitchFamily="50" charset="-127"/>
              <a:cs typeface="Arial" panose="020B0604020202020204" pitchFamily="34" charset="0"/>
            </a:endParaRPr>
          </a:p>
        </p:txBody>
      </p:sp>
      <p:sp>
        <p:nvSpPr>
          <p:cNvPr id="5" name="직사각형 4"/>
          <p:cNvSpPr/>
          <p:nvPr/>
        </p:nvSpPr>
        <p:spPr>
          <a:xfrm>
            <a:off x="395536" y="1859340"/>
            <a:ext cx="8352928" cy="2862322"/>
          </a:xfrm>
          <a:prstGeom prst="rect">
            <a:avLst/>
          </a:prstGeom>
        </p:spPr>
        <p:txBody>
          <a:bodyPr wrap="square">
            <a:spAutoFit/>
          </a:bodyPr>
          <a:lstStyle/>
          <a:p>
            <a:pPr fontAlgn="base"/>
            <a:r>
              <a:rPr lang="en-US" altLang="ko-KR" dirty="0">
                <a:solidFill>
                  <a:schemeClr val="tx2"/>
                </a:solidFill>
                <a:latin typeface="Arial" panose="020B0604020202020204" pitchFamily="34" charset="0"/>
                <a:cs typeface="Arial" panose="020B0604020202020204" pitchFamily="34" charset="0"/>
              </a:rPr>
              <a:t>Search expression for KIPRIS DB (http://</a:t>
            </a:r>
            <a:r>
              <a:rPr lang="en-US" altLang="ko-KR" dirty="0" smtClean="0">
                <a:solidFill>
                  <a:schemeClr val="tx2"/>
                </a:solidFill>
                <a:latin typeface="Arial" panose="020B0604020202020204" pitchFamily="34" charset="0"/>
                <a:cs typeface="Arial" panose="020B0604020202020204" pitchFamily="34" charset="0"/>
              </a:rPr>
              <a:t>eng.kipris.or.kr/enghome/main.jsp) </a:t>
            </a:r>
          </a:p>
          <a:p>
            <a:pPr fontAlgn="base"/>
            <a:endParaRPr lang="en-US" altLang="ko-KR" dirty="0" smtClean="0">
              <a:solidFill>
                <a:schemeClr val="tx2"/>
              </a:solidFill>
              <a:latin typeface="Arial" panose="020B0604020202020204" pitchFamily="34" charset="0"/>
              <a:cs typeface="Arial" panose="020B0604020202020204" pitchFamily="34" charset="0"/>
            </a:endParaRPr>
          </a:p>
          <a:p>
            <a:pPr fontAlgn="base"/>
            <a:r>
              <a:rPr lang="en-US" altLang="ko-KR" dirty="0" smtClean="0">
                <a:solidFill>
                  <a:schemeClr val="tx2"/>
                </a:solidFill>
                <a:latin typeface="Arial" panose="020B0604020202020204" pitchFamily="34" charset="0"/>
                <a:cs typeface="Arial" panose="020B0604020202020204" pitchFamily="34" charset="0"/>
              </a:rPr>
              <a:t>(</a:t>
            </a:r>
            <a:r>
              <a:rPr lang="en-US" altLang="ko-KR" dirty="0">
                <a:solidFill>
                  <a:schemeClr val="tx2"/>
                </a:solidFill>
                <a:latin typeface="Arial" panose="020B0604020202020204" pitchFamily="34" charset="0"/>
                <a:cs typeface="Arial" panose="020B0604020202020204" pitchFamily="34" charset="0"/>
              </a:rPr>
              <a:t>IPC=[G06F21+G06K1+G06K7+G09C1+H04B1+H04J1+H04K1+H04L9+H04W4+H04W8+H04W12+H04W48+H04W60+H04W80+H04W84+H04W88+H04W92+G06F5+G06F9+G06F17+G06F19+G06T1+H04W28+H04W64]) </a:t>
            </a:r>
            <a:r>
              <a:rPr lang="en-US" altLang="ko-KR" dirty="0" smtClean="0">
                <a:solidFill>
                  <a:schemeClr val="tx2"/>
                </a:solidFill>
                <a:latin typeface="Arial" panose="020B0604020202020204" pitchFamily="34" charset="0"/>
                <a:cs typeface="Arial" panose="020B0604020202020204" pitchFamily="34" charset="0"/>
              </a:rPr>
              <a:t> + </a:t>
            </a:r>
          </a:p>
          <a:p>
            <a:pPr fontAlgn="base"/>
            <a:endParaRPr lang="en-US" altLang="ko-KR" dirty="0">
              <a:solidFill>
                <a:schemeClr val="tx2"/>
              </a:solidFill>
              <a:latin typeface="Arial" panose="020B0604020202020204" pitchFamily="34" charset="0"/>
              <a:cs typeface="Arial" panose="020B0604020202020204" pitchFamily="34" charset="0"/>
            </a:endParaRPr>
          </a:p>
          <a:p>
            <a:pPr fontAlgn="base"/>
            <a:r>
              <a:rPr lang="en-US" altLang="ko-KR" dirty="0" smtClean="0">
                <a:solidFill>
                  <a:schemeClr val="tx2"/>
                </a:solidFill>
                <a:latin typeface="Arial" panose="020B0604020202020204" pitchFamily="34" charset="0"/>
                <a:cs typeface="Arial" panose="020B0604020202020204" pitchFamily="34" charset="0"/>
              </a:rPr>
              <a:t>(</a:t>
            </a:r>
            <a:r>
              <a:rPr lang="en-US" altLang="ko-KR" dirty="0">
                <a:solidFill>
                  <a:schemeClr val="tx2"/>
                </a:solidFill>
                <a:latin typeface="Arial" panose="020B0604020202020204" pitchFamily="34" charset="0"/>
                <a:cs typeface="Arial" panose="020B0604020202020204" pitchFamily="34" charset="0"/>
              </a:rPr>
              <a:t>AB</a:t>
            </a:r>
            <a:r>
              <a:rPr lang="en-US" altLang="ko-KR" dirty="0" smtClean="0">
                <a:solidFill>
                  <a:schemeClr val="tx2"/>
                </a:solidFill>
                <a:latin typeface="Arial" panose="020B0604020202020204" pitchFamily="34" charset="0"/>
                <a:cs typeface="Arial" panose="020B0604020202020204" pitchFamily="34" charset="0"/>
              </a:rPr>
              <a:t>=[(information+internet+network+cyber+server+DB+Data^1base+wireless+mobile)*(security)])</a:t>
            </a:r>
          </a:p>
          <a:p>
            <a:pPr fontAlgn="base"/>
            <a:endParaRPr lang="en-US" altLang="ko-KR" dirty="0">
              <a:solidFill>
                <a:schemeClr val="tx2"/>
              </a:solidFill>
              <a:latin typeface="Arial" panose="020B0604020202020204" pitchFamily="34" charset="0"/>
              <a:cs typeface="Arial" panose="020B0604020202020204" pitchFamily="34" charset="0"/>
            </a:endParaRPr>
          </a:p>
          <a:p>
            <a:pPr fontAlgn="base"/>
            <a:r>
              <a:rPr lang="en-US" altLang="ko-KR" dirty="0" smtClean="0">
                <a:solidFill>
                  <a:schemeClr val="tx2"/>
                </a:solidFill>
                <a:latin typeface="Arial" panose="020B0604020202020204" pitchFamily="34" charset="0"/>
                <a:cs typeface="Arial" panose="020B0604020202020204" pitchFamily="34" charset="0"/>
              </a:rPr>
              <a:t>=&gt; Finally </a:t>
            </a:r>
            <a:r>
              <a:rPr lang="en-US" altLang="ko-KR" dirty="0">
                <a:solidFill>
                  <a:schemeClr val="tx2"/>
                </a:solidFill>
                <a:latin typeface="Arial" panose="020B0604020202020204" pitchFamily="34" charset="0"/>
                <a:cs typeface="Arial" panose="020B0604020202020204" pitchFamily="34" charset="0"/>
              </a:rPr>
              <a:t>174,155 </a:t>
            </a:r>
            <a:r>
              <a:rPr lang="en-US" altLang="ko-KR" dirty="0" smtClean="0">
                <a:solidFill>
                  <a:schemeClr val="tx2"/>
                </a:solidFill>
                <a:latin typeface="Arial" panose="020B0604020202020204" pitchFamily="34" charset="0"/>
                <a:cs typeface="Arial" panose="020B0604020202020204" pitchFamily="34" charset="0"/>
              </a:rPr>
              <a:t>Korean</a:t>
            </a:r>
            <a:r>
              <a:rPr lang="ko-KR" altLang="en-US" dirty="0" smtClean="0">
                <a:solidFill>
                  <a:schemeClr val="tx2"/>
                </a:solidFill>
                <a:latin typeface="Arial" panose="020B0604020202020204" pitchFamily="34" charset="0"/>
                <a:cs typeface="Arial" panose="020B0604020202020204" pitchFamily="34" charset="0"/>
              </a:rPr>
              <a:t> </a:t>
            </a:r>
            <a:r>
              <a:rPr lang="en-US" altLang="ko-KR" dirty="0" smtClean="0">
                <a:solidFill>
                  <a:schemeClr val="tx2"/>
                </a:solidFill>
                <a:latin typeface="Arial" panose="020B0604020202020204" pitchFamily="34" charset="0"/>
                <a:cs typeface="Arial" panose="020B0604020202020204" pitchFamily="34" charset="0"/>
              </a:rPr>
              <a:t>patents </a:t>
            </a:r>
            <a:r>
              <a:rPr lang="en-US" altLang="ko-KR" dirty="0">
                <a:solidFill>
                  <a:schemeClr val="tx2"/>
                </a:solidFill>
                <a:latin typeface="Arial" panose="020B0604020202020204" pitchFamily="34" charset="0"/>
                <a:cs typeface="Arial" panose="020B0604020202020204" pitchFamily="34" charset="0"/>
              </a:rPr>
              <a:t>filed at the time of September 30, 2013</a:t>
            </a:r>
            <a:r>
              <a:rPr lang="en-US" altLang="ko-KR" dirty="0" smtClean="0">
                <a:solidFill>
                  <a:schemeClr val="tx2"/>
                </a:solidFill>
                <a:latin typeface="Arial" panose="020B0604020202020204" pitchFamily="34" charset="0"/>
                <a:cs typeface="Arial" panose="020B0604020202020204" pitchFamily="34" charset="0"/>
              </a:rPr>
              <a:t>.</a:t>
            </a:r>
            <a:endParaRPr lang="en-US" altLang="ko-KR" dirty="0">
              <a:solidFill>
                <a:schemeClr val="tx2"/>
              </a:solidFill>
              <a:latin typeface="Arial" panose="020B0604020202020204" pitchFamily="34" charset="0"/>
              <a:cs typeface="Arial" panose="020B0604020202020204" pitchFamily="34" charset="0"/>
            </a:endParaRPr>
          </a:p>
        </p:txBody>
      </p:sp>
      <p:sp>
        <p:nvSpPr>
          <p:cNvPr id="13" name="TextBox 12"/>
          <p:cNvSpPr txBox="1"/>
          <p:nvPr/>
        </p:nvSpPr>
        <p:spPr>
          <a:xfrm>
            <a:off x="8203408" y="6581001"/>
            <a:ext cx="827584" cy="276999"/>
          </a:xfrm>
          <a:prstGeom prst="rect">
            <a:avLst/>
          </a:prstGeom>
          <a:noFill/>
        </p:spPr>
        <p:txBody>
          <a:bodyPr wrap="square" rtlCol="0">
            <a:spAutoFit/>
          </a:bodyPr>
          <a:lstStyle/>
          <a:p>
            <a:pPr algn="r"/>
            <a:r>
              <a:rPr lang="en-US" altLang="ko-KR" sz="1200" b="1" dirty="0" smtClean="0">
                <a:solidFill>
                  <a:srgbClr val="1F497D"/>
                </a:solidFill>
                <a:latin typeface="Arial" panose="020B0604020202020204" pitchFamily="34" charset="0"/>
                <a:cs typeface="Arial" panose="020B0604020202020204" pitchFamily="34" charset="0"/>
              </a:rPr>
              <a:t>5/16</a:t>
            </a:r>
            <a:endParaRPr lang="ko-KR" altLang="en-US" sz="1200" b="1" dirty="0">
              <a:solidFill>
                <a:srgbClr val="1F497D"/>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38686974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직사각형 9"/>
          <p:cNvSpPr/>
          <p:nvPr/>
        </p:nvSpPr>
        <p:spPr>
          <a:xfrm>
            <a:off x="0" y="1528"/>
            <a:ext cx="9144000" cy="979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ko-KR" altLang="en-US">
              <a:solidFill>
                <a:prstClr val="white"/>
              </a:solidFill>
            </a:endParaRPr>
          </a:p>
        </p:txBody>
      </p:sp>
      <p:sp>
        <p:nvSpPr>
          <p:cNvPr id="2" name="직사각형 1"/>
          <p:cNvSpPr/>
          <p:nvPr/>
        </p:nvSpPr>
        <p:spPr>
          <a:xfrm>
            <a:off x="-24049" y="39310"/>
            <a:ext cx="9165704" cy="461665"/>
          </a:xfrm>
          <a:prstGeom prst="rect">
            <a:avLst/>
          </a:prstGeom>
        </p:spPr>
        <p:txBody>
          <a:bodyPr wrap="square">
            <a:spAutoFit/>
          </a:bodyPr>
          <a:lstStyle/>
          <a:p>
            <a:pPr fontAlgn="base">
              <a:buSzPct val="70000"/>
              <a:tabLst>
                <a:tab pos="266700" algn="l"/>
              </a:tabLst>
            </a:pPr>
            <a:r>
              <a:rPr lang="en-US" altLang="ko-KR" sz="2400" dirty="0">
                <a:solidFill>
                  <a:prstClr val="white"/>
                </a:solidFill>
                <a:latin typeface="Times New Roman" pitchFamily="18" charset="0"/>
                <a:ea typeface="나눔고딕" pitchFamily="50" charset="-127"/>
                <a:cs typeface="Times New Roman" pitchFamily="18" charset="0"/>
              </a:rPr>
              <a:t>Step </a:t>
            </a:r>
            <a:r>
              <a:rPr lang="en-US" altLang="ko-KR" sz="2400" dirty="0" smtClean="0">
                <a:solidFill>
                  <a:prstClr val="white"/>
                </a:solidFill>
                <a:latin typeface="Times New Roman" pitchFamily="18" charset="0"/>
                <a:ea typeface="나눔고딕" pitchFamily="50" charset="-127"/>
                <a:cs typeface="Times New Roman" pitchFamily="18" charset="0"/>
              </a:rPr>
              <a:t>2. </a:t>
            </a:r>
            <a:r>
              <a:rPr lang="en-US" altLang="ko-KR" sz="2400" dirty="0">
                <a:solidFill>
                  <a:prstClr val="white"/>
                </a:solidFill>
                <a:latin typeface="Times New Roman" pitchFamily="18" charset="0"/>
                <a:ea typeface="나눔고딕" pitchFamily="50" charset="-127"/>
                <a:cs typeface="Times New Roman" pitchFamily="18" charset="0"/>
              </a:rPr>
              <a:t>Matching bundle of IPC to the skills needs</a:t>
            </a:r>
          </a:p>
        </p:txBody>
      </p:sp>
      <p:sp>
        <p:nvSpPr>
          <p:cNvPr id="11" name="직사각형 10"/>
          <p:cNvSpPr/>
          <p:nvPr/>
        </p:nvSpPr>
        <p:spPr>
          <a:xfrm>
            <a:off x="158824" y="548680"/>
            <a:ext cx="8805664" cy="369332"/>
          </a:xfrm>
          <a:prstGeom prst="rect">
            <a:avLst/>
          </a:prstGeom>
        </p:spPr>
        <p:txBody>
          <a:bodyPr wrap="square">
            <a:spAutoFit/>
          </a:bodyPr>
          <a:lstStyle/>
          <a:p>
            <a:pPr fontAlgn="base">
              <a:buSzPct val="70000"/>
              <a:tabLst>
                <a:tab pos="266700" algn="l"/>
              </a:tabLst>
            </a:pPr>
            <a:r>
              <a:rPr lang="en-US" altLang="ko-KR" dirty="0" smtClean="0">
                <a:solidFill>
                  <a:prstClr val="white"/>
                </a:solidFill>
                <a:latin typeface="Times New Roman" pitchFamily="18" charset="0"/>
                <a:ea typeface="나눔고딕" pitchFamily="50" charset="-127"/>
                <a:cs typeface="Times New Roman" pitchFamily="18" charset="0"/>
              </a:rPr>
              <a:t>2.2 Overview of extracted patents</a:t>
            </a:r>
            <a:endParaRPr lang="en-US" altLang="ko-KR" dirty="0">
              <a:solidFill>
                <a:prstClr val="white"/>
              </a:solidFill>
              <a:latin typeface="Times New Roman" pitchFamily="18" charset="0"/>
              <a:ea typeface="나눔고딕" pitchFamily="50" charset="-127"/>
              <a:cs typeface="Times New Roman" pitchFamily="18" charset="0"/>
            </a:endParaRPr>
          </a:p>
        </p:txBody>
      </p:sp>
      <p:sp>
        <p:nvSpPr>
          <p:cNvPr id="8" name="모서리가 둥근 직사각형 7"/>
          <p:cNvSpPr/>
          <p:nvPr/>
        </p:nvSpPr>
        <p:spPr>
          <a:xfrm>
            <a:off x="251520" y="1349152"/>
            <a:ext cx="8640960" cy="4960168"/>
          </a:xfrm>
          <a:prstGeom prst="roundRect">
            <a:avLst>
              <a:gd name="adj" fmla="val 0"/>
            </a:avLst>
          </a:prstGeom>
          <a:no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600" dirty="0">
                <a:solidFill>
                  <a:prstClr val="white"/>
                </a:solidFill>
                <a:latin typeface="Times New Roman" pitchFamily="18" charset="0"/>
                <a:cs typeface="Times New Roman" pitchFamily="18" charset="0"/>
              </a:rPr>
              <a:t>Patents pending for Information security (Korean Intellectual Property Office) </a:t>
            </a:r>
            <a:endParaRPr lang="ko-KR" altLang="en-US" sz="1600" dirty="0">
              <a:solidFill>
                <a:prstClr val="white"/>
              </a:solidFill>
              <a:latin typeface="Times New Roman" pitchFamily="18" charset="0"/>
              <a:cs typeface="Times New Roman" pitchFamily="18" charset="0"/>
            </a:endParaRPr>
          </a:p>
        </p:txBody>
      </p:sp>
      <p:sp>
        <p:nvSpPr>
          <p:cNvPr id="3" name="모서리가 둥근 직사각형 2"/>
          <p:cNvSpPr/>
          <p:nvPr/>
        </p:nvSpPr>
        <p:spPr>
          <a:xfrm>
            <a:off x="827584" y="1196752"/>
            <a:ext cx="7381328" cy="360040"/>
          </a:xfrm>
          <a:prstGeom prst="round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600" dirty="0">
                <a:solidFill>
                  <a:prstClr val="white"/>
                </a:solidFill>
                <a:latin typeface="Times New Roman" pitchFamily="18" charset="0"/>
                <a:cs typeface="Times New Roman" pitchFamily="18" charset="0"/>
              </a:rPr>
              <a:t>Patents pending for Information security (Korean Intellectual Property Office) </a:t>
            </a:r>
            <a:endParaRPr lang="ko-KR" altLang="en-US" sz="1600" dirty="0">
              <a:solidFill>
                <a:prstClr val="white"/>
              </a:solidFill>
              <a:latin typeface="Times New Roman" pitchFamily="18" charset="0"/>
              <a:cs typeface="Times New Roman" pitchFamily="18" charset="0"/>
            </a:endParaRPr>
          </a:p>
        </p:txBody>
      </p:sp>
      <p:graphicFrame>
        <p:nvGraphicFramePr>
          <p:cNvPr id="12" name="차트 11"/>
          <p:cNvGraphicFramePr/>
          <p:nvPr>
            <p:extLst>
              <p:ext uri="{D42A27DB-BD31-4B8C-83A1-F6EECF244321}">
                <p14:modId xmlns="" xmlns:p14="http://schemas.microsoft.com/office/powerpoint/2010/main" val="4209048447"/>
              </p:ext>
            </p:extLst>
          </p:nvPr>
        </p:nvGraphicFramePr>
        <p:xfrm>
          <a:off x="661243" y="1844824"/>
          <a:ext cx="7795119" cy="3557935"/>
        </p:xfrm>
        <a:graphic>
          <a:graphicData uri="http://schemas.openxmlformats.org/drawingml/2006/chart">
            <c:chart xmlns:c="http://schemas.openxmlformats.org/drawingml/2006/chart" xmlns:r="http://schemas.openxmlformats.org/officeDocument/2006/relationships" r:id="rId2"/>
          </a:graphicData>
        </a:graphic>
      </p:graphicFrame>
      <p:sp>
        <p:nvSpPr>
          <p:cNvPr id="4" name="직사각형 3"/>
          <p:cNvSpPr/>
          <p:nvPr/>
        </p:nvSpPr>
        <p:spPr>
          <a:xfrm>
            <a:off x="1025352" y="5528265"/>
            <a:ext cx="7507088" cy="276999"/>
          </a:xfrm>
          <a:prstGeom prst="rect">
            <a:avLst/>
          </a:prstGeom>
        </p:spPr>
        <p:txBody>
          <a:bodyPr wrap="square">
            <a:spAutoFit/>
          </a:bodyPr>
          <a:lstStyle/>
          <a:p>
            <a:pPr fontAlgn="auto" latinLnBrk="0"/>
            <a:r>
              <a:rPr lang="en-US" altLang="ko-KR" sz="1200" b="1" dirty="0">
                <a:solidFill>
                  <a:schemeClr val="tx2"/>
                </a:solidFill>
                <a:latin typeface="Arial" panose="020B0604020202020204" pitchFamily="34" charset="0"/>
                <a:cs typeface="Arial" panose="020B0604020202020204" pitchFamily="34" charset="0"/>
              </a:rPr>
              <a:t>Source: </a:t>
            </a:r>
            <a:r>
              <a:rPr lang="en-US" altLang="ko-KR" sz="1200" b="1" dirty="0" smtClean="0">
                <a:solidFill>
                  <a:schemeClr val="tx2"/>
                </a:solidFill>
                <a:latin typeface="Arial" panose="020B0604020202020204" pitchFamily="34" charset="0"/>
                <a:cs typeface="Arial" panose="020B0604020202020204" pitchFamily="34" charset="0"/>
              </a:rPr>
              <a:t> http</a:t>
            </a:r>
            <a:r>
              <a:rPr lang="en-US" altLang="ko-KR" sz="1200" b="1" dirty="0">
                <a:solidFill>
                  <a:schemeClr val="tx2"/>
                </a:solidFill>
                <a:latin typeface="Arial" panose="020B0604020202020204" pitchFamily="34" charset="0"/>
                <a:cs typeface="Arial" panose="020B0604020202020204" pitchFamily="34" charset="0"/>
              </a:rPr>
              <a:t>://kpat.kipris.or.kr/ (accessed on </a:t>
            </a:r>
            <a:r>
              <a:rPr lang="en-US" altLang="ko-KR" sz="1200" b="1" dirty="0" smtClean="0">
                <a:solidFill>
                  <a:schemeClr val="tx2"/>
                </a:solidFill>
                <a:latin typeface="Arial" panose="020B0604020202020204" pitchFamily="34" charset="0"/>
                <a:cs typeface="Arial" panose="020B0604020202020204" pitchFamily="34" charset="0"/>
              </a:rPr>
              <a:t>Sep. </a:t>
            </a:r>
            <a:r>
              <a:rPr lang="en-US" altLang="ko-KR" sz="1200" b="1" dirty="0">
                <a:solidFill>
                  <a:schemeClr val="tx2"/>
                </a:solidFill>
                <a:latin typeface="Arial" panose="020B0604020202020204" pitchFamily="34" charset="0"/>
                <a:cs typeface="Arial" panose="020B0604020202020204" pitchFamily="34" charset="0"/>
              </a:rPr>
              <a:t>30, 2013)</a:t>
            </a:r>
            <a:endParaRPr lang="ko-KR" altLang="ko-KR" sz="1200" dirty="0">
              <a:solidFill>
                <a:schemeClr val="tx2"/>
              </a:solidFill>
              <a:latin typeface="Arial" panose="020B0604020202020204" pitchFamily="34" charset="0"/>
              <a:cs typeface="Arial" panose="020B0604020202020204" pitchFamily="34" charset="0"/>
            </a:endParaRPr>
          </a:p>
        </p:txBody>
      </p:sp>
      <p:sp>
        <p:nvSpPr>
          <p:cNvPr id="13" name="TextBox 12"/>
          <p:cNvSpPr txBox="1"/>
          <p:nvPr/>
        </p:nvSpPr>
        <p:spPr>
          <a:xfrm>
            <a:off x="8203408" y="6581001"/>
            <a:ext cx="827584" cy="276999"/>
          </a:xfrm>
          <a:prstGeom prst="rect">
            <a:avLst/>
          </a:prstGeom>
          <a:noFill/>
        </p:spPr>
        <p:txBody>
          <a:bodyPr wrap="square" rtlCol="0">
            <a:spAutoFit/>
          </a:bodyPr>
          <a:lstStyle/>
          <a:p>
            <a:pPr algn="r"/>
            <a:r>
              <a:rPr lang="en-US" altLang="ko-KR" sz="1200" b="1" dirty="0" smtClean="0">
                <a:solidFill>
                  <a:srgbClr val="1F497D"/>
                </a:solidFill>
                <a:latin typeface="Arial" panose="020B0604020202020204" pitchFamily="34" charset="0"/>
                <a:cs typeface="Arial" panose="020B0604020202020204" pitchFamily="34" charset="0"/>
              </a:rPr>
              <a:t>6/16</a:t>
            </a:r>
            <a:endParaRPr lang="ko-KR" altLang="en-US" sz="1200" b="1" dirty="0">
              <a:solidFill>
                <a:srgbClr val="1F497D"/>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41767999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직사각형 9"/>
          <p:cNvSpPr/>
          <p:nvPr/>
        </p:nvSpPr>
        <p:spPr>
          <a:xfrm>
            <a:off x="0" y="1528"/>
            <a:ext cx="9144000" cy="6191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ko-KR" altLang="en-US">
              <a:solidFill>
                <a:prstClr val="white"/>
              </a:solidFill>
            </a:endParaRPr>
          </a:p>
        </p:txBody>
      </p:sp>
      <p:sp>
        <p:nvSpPr>
          <p:cNvPr id="2" name="직사각형 1"/>
          <p:cNvSpPr/>
          <p:nvPr/>
        </p:nvSpPr>
        <p:spPr>
          <a:xfrm>
            <a:off x="-24049" y="39310"/>
            <a:ext cx="9165704" cy="461665"/>
          </a:xfrm>
          <a:prstGeom prst="rect">
            <a:avLst/>
          </a:prstGeom>
        </p:spPr>
        <p:txBody>
          <a:bodyPr wrap="square">
            <a:spAutoFit/>
          </a:bodyPr>
          <a:lstStyle/>
          <a:p>
            <a:pPr fontAlgn="base">
              <a:buSzPct val="70000"/>
              <a:tabLst>
                <a:tab pos="266700" algn="l"/>
              </a:tabLst>
            </a:pPr>
            <a:r>
              <a:rPr lang="en-US" altLang="ko-KR" sz="2400" dirty="0">
                <a:solidFill>
                  <a:prstClr val="white"/>
                </a:solidFill>
                <a:latin typeface="Arial" panose="020B0604020202020204" pitchFamily="34" charset="0"/>
                <a:ea typeface="나눔고딕" pitchFamily="50" charset="-127"/>
                <a:cs typeface="Arial" panose="020B0604020202020204" pitchFamily="34" charset="0"/>
              </a:rPr>
              <a:t>Step </a:t>
            </a:r>
            <a:r>
              <a:rPr lang="en-US" altLang="ko-KR" sz="2400" dirty="0" smtClean="0">
                <a:solidFill>
                  <a:prstClr val="white"/>
                </a:solidFill>
                <a:latin typeface="Arial" panose="020B0604020202020204" pitchFamily="34" charset="0"/>
                <a:ea typeface="나눔고딕" pitchFamily="50" charset="-127"/>
                <a:cs typeface="Arial" panose="020B0604020202020204" pitchFamily="34" charset="0"/>
              </a:rPr>
              <a:t>3. Mapping IPC </a:t>
            </a:r>
            <a:r>
              <a:rPr lang="en-US" altLang="ko-KR" sz="2400" dirty="0">
                <a:solidFill>
                  <a:prstClr val="white"/>
                </a:solidFill>
                <a:latin typeface="Arial" panose="020B0604020202020204" pitchFamily="34" charset="0"/>
                <a:ea typeface="나눔고딕" pitchFamily="50" charset="-127"/>
                <a:cs typeface="Arial" panose="020B0604020202020204" pitchFamily="34" charset="0"/>
              </a:rPr>
              <a:t>to </a:t>
            </a:r>
            <a:r>
              <a:rPr lang="en-US" altLang="ko-KR" sz="2400" dirty="0" smtClean="0">
                <a:solidFill>
                  <a:prstClr val="white"/>
                </a:solidFill>
                <a:latin typeface="Arial" panose="020B0604020202020204" pitchFamily="34" charset="0"/>
                <a:ea typeface="나눔고딕" pitchFamily="50" charset="-127"/>
                <a:cs typeface="Arial" panose="020B0604020202020204" pitchFamily="34" charset="0"/>
              </a:rPr>
              <a:t>skill-units</a:t>
            </a:r>
            <a:endParaRPr lang="en-US" altLang="ko-KR" sz="2400" dirty="0">
              <a:solidFill>
                <a:prstClr val="white"/>
              </a:solidFill>
              <a:latin typeface="Arial" panose="020B0604020202020204" pitchFamily="34" charset="0"/>
              <a:ea typeface="나눔고딕" pitchFamily="50" charset="-127"/>
              <a:cs typeface="Arial" panose="020B0604020202020204" pitchFamily="34" charset="0"/>
            </a:endParaRPr>
          </a:p>
        </p:txBody>
      </p:sp>
      <p:graphicFrame>
        <p:nvGraphicFramePr>
          <p:cNvPr id="3" name="표 2"/>
          <p:cNvGraphicFramePr>
            <a:graphicFrameLocks noGrp="1"/>
          </p:cNvGraphicFramePr>
          <p:nvPr>
            <p:extLst>
              <p:ext uri="{D42A27DB-BD31-4B8C-83A1-F6EECF244321}">
                <p14:modId xmlns="" xmlns:p14="http://schemas.microsoft.com/office/powerpoint/2010/main" val="465922148"/>
              </p:ext>
            </p:extLst>
          </p:nvPr>
        </p:nvGraphicFramePr>
        <p:xfrm>
          <a:off x="287520" y="1488505"/>
          <a:ext cx="8568960" cy="4748807"/>
        </p:xfrm>
        <a:graphic>
          <a:graphicData uri="http://schemas.openxmlformats.org/drawingml/2006/table">
            <a:tbl>
              <a:tblPr>
                <a:tableStyleId>{5C22544A-7EE6-4342-B048-85BDC9FD1C3A}</a:tableStyleId>
              </a:tblPr>
              <a:tblGrid>
                <a:gridCol w="2582226"/>
                <a:gridCol w="248743"/>
                <a:gridCol w="249682"/>
                <a:gridCol w="249682"/>
                <a:gridCol w="249682"/>
                <a:gridCol w="248743"/>
                <a:gridCol w="249682"/>
                <a:gridCol w="249682"/>
                <a:gridCol w="249682"/>
                <a:gridCol w="248743"/>
                <a:gridCol w="249682"/>
                <a:gridCol w="249682"/>
                <a:gridCol w="249682"/>
                <a:gridCol w="248743"/>
                <a:gridCol w="249682"/>
                <a:gridCol w="249682"/>
                <a:gridCol w="249682"/>
                <a:gridCol w="248743"/>
                <a:gridCol w="249682"/>
                <a:gridCol w="249682"/>
                <a:gridCol w="249682"/>
                <a:gridCol w="248743"/>
                <a:gridCol w="249682"/>
                <a:gridCol w="249682"/>
                <a:gridCol w="249682"/>
              </a:tblGrid>
              <a:tr h="360040">
                <a:tc>
                  <a:txBody>
                    <a:bodyPr/>
                    <a:lstStyle/>
                    <a:p>
                      <a:pPr algn="ctr" latinLnBrk="0">
                        <a:lnSpc>
                          <a:spcPct val="160000"/>
                        </a:lnSpc>
                        <a:spcAft>
                          <a:spcPts val="0"/>
                        </a:spcAft>
                      </a:pPr>
                      <a:r>
                        <a:rPr lang="en-US" sz="1200" kern="100" dirty="0">
                          <a:effectLst/>
                          <a:latin typeface="Arial" panose="020B0604020202020204" pitchFamily="34" charset="0"/>
                          <a:cs typeface="Arial" panose="020B0604020202020204" pitchFamily="34" charset="0"/>
                        </a:rPr>
                        <a:t>Basic /Specific </a:t>
                      </a:r>
                      <a:endParaRPr lang="ko-KR" sz="1200" kern="100" dirty="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B</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B</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B</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B</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S</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S</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S</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B</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S</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S</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S</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S</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S</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S</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S</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S</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B</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S</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S</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B</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S</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S</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S</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S</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r>
              <a:tr h="765197">
                <a:tc>
                  <a:txBody>
                    <a:bodyPr/>
                    <a:lstStyle/>
                    <a:p>
                      <a:pPr algn="ctr" latinLnBrk="0">
                        <a:lnSpc>
                          <a:spcPct val="160000"/>
                        </a:lnSpc>
                        <a:spcAft>
                          <a:spcPts val="0"/>
                        </a:spcAft>
                      </a:pPr>
                      <a:r>
                        <a:rPr lang="en-US" sz="1200" kern="100" dirty="0">
                          <a:effectLst/>
                          <a:latin typeface="Arial" panose="020B0604020202020204" pitchFamily="34" charset="0"/>
                          <a:cs typeface="Arial" panose="020B0604020202020204" pitchFamily="34" charset="0"/>
                        </a:rPr>
                        <a:t>Required skills </a:t>
                      </a:r>
                      <a:endParaRPr lang="ko-KR" sz="1200" kern="100" dirty="0">
                        <a:effectLst/>
                        <a:latin typeface="Arial" panose="020B0604020202020204" pitchFamily="34" charset="0"/>
                        <a:cs typeface="Arial" panose="020B0604020202020204" pitchFamily="34" charset="0"/>
                      </a:endParaRPr>
                    </a:p>
                    <a:p>
                      <a:pPr algn="ctr" latinLnBrk="0">
                        <a:lnSpc>
                          <a:spcPct val="160000"/>
                        </a:lnSpc>
                        <a:spcAft>
                          <a:spcPts val="0"/>
                        </a:spcAft>
                      </a:pPr>
                      <a:r>
                        <a:rPr lang="en-US" sz="1200" kern="100" dirty="0">
                          <a:effectLst/>
                          <a:latin typeface="Arial" panose="020B0604020202020204" pitchFamily="34" charset="0"/>
                          <a:cs typeface="Arial" panose="020B0604020202020204" pitchFamily="34" charset="0"/>
                        </a:rPr>
                        <a:t>(Limited to technical items)</a:t>
                      </a:r>
                      <a:endParaRPr lang="ko-KR" sz="1200" kern="100" dirty="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marL="71755" marR="71755" algn="just" fontAlgn="auto" latinLnBrk="0">
                        <a:lnSpc>
                          <a:spcPct val="120000"/>
                        </a:lnSpc>
                        <a:spcAft>
                          <a:spcPts val="0"/>
                        </a:spcAft>
                      </a:pPr>
                      <a:r>
                        <a:rPr lang="en-US" sz="1200" kern="0" dirty="0">
                          <a:solidFill>
                            <a:srgbClr val="C00000"/>
                          </a:solidFill>
                          <a:effectLst/>
                          <a:latin typeface="Arial" panose="020B0604020202020204" pitchFamily="34" charset="0"/>
                          <a:cs typeface="Arial" panose="020B0604020202020204" pitchFamily="34" charset="0"/>
                        </a:rPr>
                        <a:t>G06F5</a:t>
                      </a:r>
                      <a:endParaRPr lang="ko-KR" sz="1200" kern="50" dirty="0">
                        <a:solidFill>
                          <a:srgbClr val="C00000"/>
                        </a:solidFill>
                        <a:effectLst/>
                        <a:latin typeface="Arial" panose="020B0604020202020204" pitchFamily="34" charset="0"/>
                        <a:ea typeface="맑은 고딕"/>
                        <a:cs typeface="Arial" panose="020B0604020202020204" pitchFamily="34" charset="0"/>
                      </a:endParaRPr>
                    </a:p>
                  </a:txBody>
                  <a:tcPr marL="36195" marR="36195" marT="10795" marB="10795" vert="eaVert"/>
                </a:tc>
                <a:tc>
                  <a:txBody>
                    <a:bodyPr/>
                    <a:lstStyle/>
                    <a:p>
                      <a:pPr marL="71755" marR="71755" algn="just" fontAlgn="auto" latinLnBrk="0">
                        <a:lnSpc>
                          <a:spcPct val="120000"/>
                        </a:lnSpc>
                        <a:spcAft>
                          <a:spcPts val="0"/>
                        </a:spcAft>
                      </a:pPr>
                      <a:r>
                        <a:rPr lang="en-US" sz="1200" kern="0" dirty="0">
                          <a:solidFill>
                            <a:srgbClr val="C00000"/>
                          </a:solidFill>
                          <a:effectLst/>
                          <a:latin typeface="Arial" panose="020B0604020202020204" pitchFamily="34" charset="0"/>
                          <a:cs typeface="Arial" panose="020B0604020202020204" pitchFamily="34" charset="0"/>
                        </a:rPr>
                        <a:t>G06F9 </a:t>
                      </a:r>
                      <a:endParaRPr lang="ko-KR" sz="1200" kern="50" dirty="0">
                        <a:solidFill>
                          <a:srgbClr val="C00000"/>
                        </a:solidFill>
                        <a:effectLst/>
                        <a:latin typeface="Arial" panose="020B0604020202020204" pitchFamily="34" charset="0"/>
                        <a:ea typeface="맑은 고딕"/>
                        <a:cs typeface="Arial" panose="020B0604020202020204" pitchFamily="34" charset="0"/>
                      </a:endParaRPr>
                    </a:p>
                  </a:txBody>
                  <a:tcPr marL="36195" marR="36195" marT="10795" marB="10795" vert="eaVert"/>
                </a:tc>
                <a:tc>
                  <a:txBody>
                    <a:bodyPr/>
                    <a:lstStyle/>
                    <a:p>
                      <a:pPr marL="71755" marR="71755" algn="just" fontAlgn="auto" latinLnBrk="0">
                        <a:lnSpc>
                          <a:spcPct val="120000"/>
                        </a:lnSpc>
                        <a:spcAft>
                          <a:spcPts val="0"/>
                        </a:spcAft>
                      </a:pPr>
                      <a:r>
                        <a:rPr lang="en-US" sz="1200" kern="0" dirty="0">
                          <a:solidFill>
                            <a:srgbClr val="C00000"/>
                          </a:solidFill>
                          <a:effectLst/>
                          <a:latin typeface="Arial" panose="020B0604020202020204" pitchFamily="34" charset="0"/>
                          <a:cs typeface="Arial" panose="020B0604020202020204" pitchFamily="34" charset="0"/>
                        </a:rPr>
                        <a:t>G06F17 </a:t>
                      </a:r>
                      <a:endParaRPr lang="ko-KR" sz="1200" kern="50" dirty="0">
                        <a:solidFill>
                          <a:srgbClr val="C00000"/>
                        </a:solidFill>
                        <a:effectLst/>
                        <a:latin typeface="Arial" panose="020B0604020202020204" pitchFamily="34" charset="0"/>
                        <a:ea typeface="맑은 고딕"/>
                        <a:cs typeface="Arial" panose="020B0604020202020204" pitchFamily="34" charset="0"/>
                      </a:endParaRPr>
                    </a:p>
                  </a:txBody>
                  <a:tcPr marL="36195" marR="36195" marT="10795" marB="10795" vert="eaVert"/>
                </a:tc>
                <a:tc>
                  <a:txBody>
                    <a:bodyPr/>
                    <a:lstStyle/>
                    <a:p>
                      <a:pPr marL="71755" marR="71755" algn="just" fontAlgn="auto" latinLnBrk="0">
                        <a:lnSpc>
                          <a:spcPct val="120000"/>
                        </a:lnSpc>
                        <a:spcAft>
                          <a:spcPts val="0"/>
                        </a:spcAft>
                      </a:pPr>
                      <a:r>
                        <a:rPr lang="en-US" sz="1200" kern="0" dirty="0">
                          <a:solidFill>
                            <a:srgbClr val="C00000"/>
                          </a:solidFill>
                          <a:effectLst/>
                          <a:latin typeface="Arial" panose="020B0604020202020204" pitchFamily="34" charset="0"/>
                          <a:cs typeface="Arial" panose="020B0604020202020204" pitchFamily="34" charset="0"/>
                        </a:rPr>
                        <a:t>G06F19 </a:t>
                      </a:r>
                      <a:endParaRPr lang="ko-KR" sz="1200" kern="50" dirty="0">
                        <a:solidFill>
                          <a:srgbClr val="C00000"/>
                        </a:solidFill>
                        <a:effectLst/>
                        <a:latin typeface="Arial" panose="020B0604020202020204" pitchFamily="34" charset="0"/>
                        <a:ea typeface="맑은 고딕"/>
                        <a:cs typeface="Arial" panose="020B0604020202020204" pitchFamily="34" charset="0"/>
                      </a:endParaRPr>
                    </a:p>
                  </a:txBody>
                  <a:tcPr marL="36195" marR="36195" marT="10795" marB="10795" vert="eaVert"/>
                </a:tc>
                <a:tc>
                  <a:txBody>
                    <a:bodyPr/>
                    <a:lstStyle/>
                    <a:p>
                      <a:pPr marL="71755" marR="71755" algn="just" fontAlgn="auto" latinLnBrk="0">
                        <a:lnSpc>
                          <a:spcPct val="120000"/>
                        </a:lnSpc>
                        <a:spcAft>
                          <a:spcPts val="0"/>
                        </a:spcAft>
                      </a:pPr>
                      <a:r>
                        <a:rPr lang="en-US" sz="1200" kern="0" dirty="0">
                          <a:solidFill>
                            <a:srgbClr val="C00000"/>
                          </a:solidFill>
                          <a:effectLst/>
                          <a:latin typeface="Arial" panose="020B0604020202020204" pitchFamily="34" charset="0"/>
                          <a:cs typeface="Arial" panose="020B0604020202020204" pitchFamily="34" charset="0"/>
                        </a:rPr>
                        <a:t>G06F21</a:t>
                      </a:r>
                      <a:endParaRPr lang="ko-KR" sz="1200" kern="50" dirty="0">
                        <a:solidFill>
                          <a:srgbClr val="C00000"/>
                        </a:solidFill>
                        <a:effectLst/>
                        <a:latin typeface="Arial" panose="020B0604020202020204" pitchFamily="34" charset="0"/>
                        <a:ea typeface="맑은 고딕"/>
                        <a:cs typeface="Arial" panose="020B0604020202020204" pitchFamily="34" charset="0"/>
                      </a:endParaRPr>
                    </a:p>
                  </a:txBody>
                  <a:tcPr marL="36195" marR="36195" marT="10795" marB="10795" vert="eaVert"/>
                </a:tc>
                <a:tc>
                  <a:txBody>
                    <a:bodyPr/>
                    <a:lstStyle/>
                    <a:p>
                      <a:pPr marL="71755" marR="71755" algn="just" fontAlgn="auto" latinLnBrk="0">
                        <a:lnSpc>
                          <a:spcPct val="120000"/>
                        </a:lnSpc>
                        <a:spcAft>
                          <a:spcPts val="0"/>
                        </a:spcAft>
                      </a:pPr>
                      <a:r>
                        <a:rPr lang="en-US" sz="1200" kern="0" dirty="0">
                          <a:solidFill>
                            <a:srgbClr val="C00000"/>
                          </a:solidFill>
                          <a:effectLst/>
                          <a:latin typeface="Arial" panose="020B0604020202020204" pitchFamily="34" charset="0"/>
                          <a:cs typeface="Arial" panose="020B0604020202020204" pitchFamily="34" charset="0"/>
                        </a:rPr>
                        <a:t>G06K1</a:t>
                      </a:r>
                      <a:endParaRPr lang="ko-KR" sz="1200" kern="50" dirty="0">
                        <a:solidFill>
                          <a:srgbClr val="C00000"/>
                        </a:solidFill>
                        <a:effectLst/>
                        <a:latin typeface="Arial" panose="020B0604020202020204" pitchFamily="34" charset="0"/>
                        <a:ea typeface="맑은 고딕"/>
                        <a:cs typeface="Arial" panose="020B0604020202020204" pitchFamily="34" charset="0"/>
                      </a:endParaRPr>
                    </a:p>
                  </a:txBody>
                  <a:tcPr marL="36195" marR="36195" marT="10795" marB="10795" vert="eaVert"/>
                </a:tc>
                <a:tc>
                  <a:txBody>
                    <a:bodyPr/>
                    <a:lstStyle/>
                    <a:p>
                      <a:pPr marL="71755" marR="71755" algn="just" fontAlgn="auto" latinLnBrk="0">
                        <a:lnSpc>
                          <a:spcPct val="120000"/>
                        </a:lnSpc>
                        <a:spcAft>
                          <a:spcPts val="0"/>
                        </a:spcAft>
                      </a:pPr>
                      <a:r>
                        <a:rPr lang="en-US" sz="1200" kern="0" dirty="0">
                          <a:solidFill>
                            <a:srgbClr val="C00000"/>
                          </a:solidFill>
                          <a:effectLst/>
                          <a:latin typeface="Arial" panose="020B0604020202020204" pitchFamily="34" charset="0"/>
                          <a:cs typeface="Arial" panose="020B0604020202020204" pitchFamily="34" charset="0"/>
                        </a:rPr>
                        <a:t>G06K7</a:t>
                      </a:r>
                      <a:endParaRPr lang="ko-KR" sz="1200" kern="50" dirty="0">
                        <a:solidFill>
                          <a:srgbClr val="C00000"/>
                        </a:solidFill>
                        <a:effectLst/>
                        <a:latin typeface="Arial" panose="020B0604020202020204" pitchFamily="34" charset="0"/>
                        <a:ea typeface="맑은 고딕"/>
                        <a:cs typeface="Arial" panose="020B0604020202020204" pitchFamily="34" charset="0"/>
                      </a:endParaRPr>
                    </a:p>
                  </a:txBody>
                  <a:tcPr marL="36195" marR="36195" marT="10795" marB="10795" vert="eaVert"/>
                </a:tc>
                <a:tc>
                  <a:txBody>
                    <a:bodyPr/>
                    <a:lstStyle/>
                    <a:p>
                      <a:pPr marL="71755" marR="71755" algn="just" fontAlgn="auto" latinLnBrk="0">
                        <a:lnSpc>
                          <a:spcPct val="120000"/>
                        </a:lnSpc>
                        <a:spcAft>
                          <a:spcPts val="0"/>
                        </a:spcAft>
                      </a:pPr>
                      <a:r>
                        <a:rPr lang="en-US" sz="1200" kern="0" dirty="0">
                          <a:solidFill>
                            <a:srgbClr val="C00000"/>
                          </a:solidFill>
                          <a:effectLst/>
                          <a:latin typeface="Arial" panose="020B0604020202020204" pitchFamily="34" charset="0"/>
                          <a:cs typeface="Arial" panose="020B0604020202020204" pitchFamily="34" charset="0"/>
                        </a:rPr>
                        <a:t>G06T1 </a:t>
                      </a:r>
                      <a:endParaRPr lang="ko-KR" sz="1200" kern="50" dirty="0">
                        <a:solidFill>
                          <a:srgbClr val="C00000"/>
                        </a:solidFill>
                        <a:effectLst/>
                        <a:latin typeface="Arial" panose="020B0604020202020204" pitchFamily="34" charset="0"/>
                        <a:ea typeface="맑은 고딕"/>
                        <a:cs typeface="Arial" panose="020B0604020202020204" pitchFamily="34" charset="0"/>
                      </a:endParaRPr>
                    </a:p>
                  </a:txBody>
                  <a:tcPr marL="36195" marR="36195" marT="10795" marB="10795" vert="eaVert"/>
                </a:tc>
                <a:tc>
                  <a:txBody>
                    <a:bodyPr/>
                    <a:lstStyle/>
                    <a:p>
                      <a:pPr marL="71755" marR="71755" algn="just" fontAlgn="auto" latinLnBrk="0">
                        <a:lnSpc>
                          <a:spcPct val="120000"/>
                        </a:lnSpc>
                        <a:spcAft>
                          <a:spcPts val="0"/>
                        </a:spcAft>
                      </a:pPr>
                      <a:r>
                        <a:rPr lang="en-US" sz="1200" kern="0" dirty="0">
                          <a:solidFill>
                            <a:srgbClr val="C00000"/>
                          </a:solidFill>
                          <a:effectLst/>
                          <a:latin typeface="Arial" panose="020B0604020202020204" pitchFamily="34" charset="0"/>
                          <a:cs typeface="Arial" panose="020B0604020202020204" pitchFamily="34" charset="0"/>
                        </a:rPr>
                        <a:t>G09C1</a:t>
                      </a:r>
                      <a:endParaRPr lang="ko-KR" sz="1200" kern="50" dirty="0">
                        <a:solidFill>
                          <a:srgbClr val="C00000"/>
                        </a:solidFill>
                        <a:effectLst/>
                        <a:latin typeface="Arial" panose="020B0604020202020204" pitchFamily="34" charset="0"/>
                        <a:ea typeface="맑은 고딕"/>
                        <a:cs typeface="Arial" panose="020B0604020202020204" pitchFamily="34" charset="0"/>
                      </a:endParaRPr>
                    </a:p>
                  </a:txBody>
                  <a:tcPr marL="36195" marR="36195" marT="10795" marB="10795" vert="eaVert"/>
                </a:tc>
                <a:tc>
                  <a:txBody>
                    <a:bodyPr/>
                    <a:lstStyle/>
                    <a:p>
                      <a:pPr marL="71755" marR="71755" algn="just" fontAlgn="auto" latinLnBrk="0">
                        <a:lnSpc>
                          <a:spcPct val="120000"/>
                        </a:lnSpc>
                        <a:spcAft>
                          <a:spcPts val="0"/>
                        </a:spcAft>
                      </a:pPr>
                      <a:r>
                        <a:rPr lang="en-US" sz="1200" kern="0" dirty="0">
                          <a:solidFill>
                            <a:srgbClr val="C00000"/>
                          </a:solidFill>
                          <a:effectLst/>
                          <a:latin typeface="Arial" panose="020B0604020202020204" pitchFamily="34" charset="0"/>
                          <a:cs typeface="Arial" panose="020B0604020202020204" pitchFamily="34" charset="0"/>
                        </a:rPr>
                        <a:t>H04B1</a:t>
                      </a:r>
                      <a:endParaRPr lang="ko-KR" sz="1200" kern="50" dirty="0">
                        <a:solidFill>
                          <a:srgbClr val="C00000"/>
                        </a:solidFill>
                        <a:effectLst/>
                        <a:latin typeface="Arial" panose="020B0604020202020204" pitchFamily="34" charset="0"/>
                        <a:ea typeface="맑은 고딕"/>
                        <a:cs typeface="Arial" panose="020B0604020202020204" pitchFamily="34" charset="0"/>
                      </a:endParaRPr>
                    </a:p>
                  </a:txBody>
                  <a:tcPr marL="36195" marR="36195" marT="10795" marB="10795" vert="eaVert"/>
                </a:tc>
                <a:tc>
                  <a:txBody>
                    <a:bodyPr/>
                    <a:lstStyle/>
                    <a:p>
                      <a:pPr marL="71755" marR="71755" algn="just" fontAlgn="auto" latinLnBrk="0">
                        <a:lnSpc>
                          <a:spcPct val="120000"/>
                        </a:lnSpc>
                        <a:spcAft>
                          <a:spcPts val="0"/>
                        </a:spcAft>
                      </a:pPr>
                      <a:r>
                        <a:rPr lang="en-US" sz="1200" kern="0" dirty="0">
                          <a:solidFill>
                            <a:srgbClr val="C00000"/>
                          </a:solidFill>
                          <a:effectLst/>
                          <a:latin typeface="Arial" panose="020B0604020202020204" pitchFamily="34" charset="0"/>
                          <a:cs typeface="Arial" panose="020B0604020202020204" pitchFamily="34" charset="0"/>
                        </a:rPr>
                        <a:t>H04J1</a:t>
                      </a:r>
                      <a:endParaRPr lang="ko-KR" sz="1200" kern="50" dirty="0">
                        <a:solidFill>
                          <a:srgbClr val="C00000"/>
                        </a:solidFill>
                        <a:effectLst/>
                        <a:latin typeface="Arial" panose="020B0604020202020204" pitchFamily="34" charset="0"/>
                        <a:ea typeface="맑은 고딕"/>
                        <a:cs typeface="Arial" panose="020B0604020202020204" pitchFamily="34" charset="0"/>
                      </a:endParaRPr>
                    </a:p>
                  </a:txBody>
                  <a:tcPr marL="36195" marR="36195" marT="10795" marB="10795" vert="eaVert"/>
                </a:tc>
                <a:tc>
                  <a:txBody>
                    <a:bodyPr/>
                    <a:lstStyle/>
                    <a:p>
                      <a:pPr marL="71755" marR="71755" algn="just" fontAlgn="auto" latinLnBrk="0">
                        <a:lnSpc>
                          <a:spcPct val="120000"/>
                        </a:lnSpc>
                        <a:spcAft>
                          <a:spcPts val="0"/>
                        </a:spcAft>
                      </a:pPr>
                      <a:r>
                        <a:rPr lang="en-US" sz="1200" kern="0" dirty="0">
                          <a:solidFill>
                            <a:srgbClr val="C00000"/>
                          </a:solidFill>
                          <a:effectLst/>
                          <a:latin typeface="Arial" panose="020B0604020202020204" pitchFamily="34" charset="0"/>
                          <a:cs typeface="Arial" panose="020B0604020202020204" pitchFamily="34" charset="0"/>
                        </a:rPr>
                        <a:t>H04K1 </a:t>
                      </a:r>
                      <a:endParaRPr lang="ko-KR" sz="1200" kern="50" dirty="0">
                        <a:solidFill>
                          <a:srgbClr val="C00000"/>
                        </a:solidFill>
                        <a:effectLst/>
                        <a:latin typeface="Arial" panose="020B0604020202020204" pitchFamily="34" charset="0"/>
                        <a:ea typeface="맑은 고딕"/>
                        <a:cs typeface="Arial" panose="020B0604020202020204" pitchFamily="34" charset="0"/>
                      </a:endParaRPr>
                    </a:p>
                  </a:txBody>
                  <a:tcPr marL="36195" marR="36195" marT="10795" marB="10795" vert="eaVert"/>
                </a:tc>
                <a:tc>
                  <a:txBody>
                    <a:bodyPr/>
                    <a:lstStyle/>
                    <a:p>
                      <a:pPr marL="71755" marR="71755" algn="just" fontAlgn="auto" latinLnBrk="0">
                        <a:lnSpc>
                          <a:spcPct val="120000"/>
                        </a:lnSpc>
                        <a:spcAft>
                          <a:spcPts val="0"/>
                        </a:spcAft>
                      </a:pPr>
                      <a:r>
                        <a:rPr lang="en-US" sz="1200" kern="0" dirty="0">
                          <a:solidFill>
                            <a:srgbClr val="C00000"/>
                          </a:solidFill>
                          <a:effectLst/>
                          <a:latin typeface="Arial" panose="020B0604020202020204" pitchFamily="34" charset="0"/>
                          <a:cs typeface="Arial" panose="020B0604020202020204" pitchFamily="34" charset="0"/>
                        </a:rPr>
                        <a:t>H04L9 </a:t>
                      </a:r>
                      <a:endParaRPr lang="ko-KR" sz="1200" kern="50" dirty="0">
                        <a:solidFill>
                          <a:srgbClr val="C00000"/>
                        </a:solidFill>
                        <a:effectLst/>
                        <a:latin typeface="Arial" panose="020B0604020202020204" pitchFamily="34" charset="0"/>
                        <a:ea typeface="맑은 고딕"/>
                        <a:cs typeface="Arial" panose="020B0604020202020204" pitchFamily="34" charset="0"/>
                      </a:endParaRPr>
                    </a:p>
                  </a:txBody>
                  <a:tcPr marL="36195" marR="36195" marT="10795" marB="10795" vert="eaVert"/>
                </a:tc>
                <a:tc>
                  <a:txBody>
                    <a:bodyPr/>
                    <a:lstStyle/>
                    <a:p>
                      <a:pPr marL="71755" marR="71755" algn="just" fontAlgn="auto" latinLnBrk="0">
                        <a:lnSpc>
                          <a:spcPct val="120000"/>
                        </a:lnSpc>
                        <a:spcAft>
                          <a:spcPts val="0"/>
                        </a:spcAft>
                      </a:pPr>
                      <a:r>
                        <a:rPr lang="en-US" sz="1200" kern="0" dirty="0">
                          <a:solidFill>
                            <a:srgbClr val="C00000"/>
                          </a:solidFill>
                          <a:effectLst/>
                          <a:latin typeface="Arial" panose="020B0604020202020204" pitchFamily="34" charset="0"/>
                          <a:cs typeface="Arial" panose="020B0604020202020204" pitchFamily="34" charset="0"/>
                        </a:rPr>
                        <a:t>H04W4 </a:t>
                      </a:r>
                      <a:endParaRPr lang="ko-KR" sz="1200" kern="50" dirty="0">
                        <a:solidFill>
                          <a:srgbClr val="C00000"/>
                        </a:solidFill>
                        <a:effectLst/>
                        <a:latin typeface="Arial" panose="020B0604020202020204" pitchFamily="34" charset="0"/>
                        <a:ea typeface="맑은 고딕"/>
                        <a:cs typeface="Arial" panose="020B0604020202020204" pitchFamily="34" charset="0"/>
                      </a:endParaRPr>
                    </a:p>
                  </a:txBody>
                  <a:tcPr marL="36195" marR="36195" marT="10795" marB="10795" vert="eaVert"/>
                </a:tc>
                <a:tc>
                  <a:txBody>
                    <a:bodyPr/>
                    <a:lstStyle/>
                    <a:p>
                      <a:pPr marL="71755" marR="71755" algn="just" fontAlgn="auto" latinLnBrk="0">
                        <a:lnSpc>
                          <a:spcPct val="120000"/>
                        </a:lnSpc>
                        <a:spcAft>
                          <a:spcPts val="0"/>
                        </a:spcAft>
                      </a:pPr>
                      <a:r>
                        <a:rPr lang="en-US" sz="1200" kern="0" dirty="0">
                          <a:solidFill>
                            <a:srgbClr val="C00000"/>
                          </a:solidFill>
                          <a:effectLst/>
                          <a:latin typeface="Arial" panose="020B0604020202020204" pitchFamily="34" charset="0"/>
                          <a:cs typeface="Arial" panose="020B0604020202020204" pitchFamily="34" charset="0"/>
                        </a:rPr>
                        <a:t>H04W8 </a:t>
                      </a:r>
                      <a:endParaRPr lang="ko-KR" sz="1200" kern="50" dirty="0">
                        <a:solidFill>
                          <a:srgbClr val="C00000"/>
                        </a:solidFill>
                        <a:effectLst/>
                        <a:latin typeface="Arial" panose="020B0604020202020204" pitchFamily="34" charset="0"/>
                        <a:ea typeface="맑은 고딕"/>
                        <a:cs typeface="Arial" panose="020B0604020202020204" pitchFamily="34" charset="0"/>
                      </a:endParaRPr>
                    </a:p>
                  </a:txBody>
                  <a:tcPr marL="36195" marR="36195" marT="10795" marB="10795" vert="eaVert"/>
                </a:tc>
                <a:tc>
                  <a:txBody>
                    <a:bodyPr/>
                    <a:lstStyle/>
                    <a:p>
                      <a:pPr marL="71755" marR="71755" algn="just" fontAlgn="auto" latinLnBrk="0">
                        <a:lnSpc>
                          <a:spcPct val="120000"/>
                        </a:lnSpc>
                        <a:spcAft>
                          <a:spcPts val="0"/>
                        </a:spcAft>
                      </a:pPr>
                      <a:r>
                        <a:rPr lang="en-US" sz="1200" kern="0" dirty="0">
                          <a:solidFill>
                            <a:srgbClr val="C00000"/>
                          </a:solidFill>
                          <a:effectLst/>
                          <a:latin typeface="Arial" panose="020B0604020202020204" pitchFamily="34" charset="0"/>
                          <a:cs typeface="Arial" panose="020B0604020202020204" pitchFamily="34" charset="0"/>
                        </a:rPr>
                        <a:t>H04W12</a:t>
                      </a:r>
                      <a:endParaRPr lang="ko-KR" sz="1200" kern="50" dirty="0">
                        <a:solidFill>
                          <a:srgbClr val="C00000"/>
                        </a:solidFill>
                        <a:effectLst/>
                        <a:latin typeface="Arial" panose="020B0604020202020204" pitchFamily="34" charset="0"/>
                        <a:ea typeface="맑은 고딕"/>
                        <a:cs typeface="Arial" panose="020B0604020202020204" pitchFamily="34" charset="0"/>
                      </a:endParaRPr>
                    </a:p>
                  </a:txBody>
                  <a:tcPr marL="36195" marR="36195" marT="10795" marB="10795" vert="eaVert"/>
                </a:tc>
                <a:tc>
                  <a:txBody>
                    <a:bodyPr/>
                    <a:lstStyle/>
                    <a:p>
                      <a:pPr marL="71755" marR="71755" algn="just" fontAlgn="auto" latinLnBrk="0">
                        <a:lnSpc>
                          <a:spcPct val="120000"/>
                        </a:lnSpc>
                        <a:spcAft>
                          <a:spcPts val="0"/>
                        </a:spcAft>
                      </a:pPr>
                      <a:r>
                        <a:rPr lang="en-US" sz="1200" kern="0" dirty="0">
                          <a:solidFill>
                            <a:srgbClr val="C00000"/>
                          </a:solidFill>
                          <a:effectLst/>
                          <a:latin typeface="Arial" panose="020B0604020202020204" pitchFamily="34" charset="0"/>
                          <a:cs typeface="Arial" panose="020B0604020202020204" pitchFamily="34" charset="0"/>
                        </a:rPr>
                        <a:t>H04W28</a:t>
                      </a:r>
                      <a:endParaRPr lang="ko-KR" sz="1200" kern="50" dirty="0">
                        <a:solidFill>
                          <a:srgbClr val="C00000"/>
                        </a:solidFill>
                        <a:effectLst/>
                        <a:latin typeface="Arial" panose="020B0604020202020204" pitchFamily="34" charset="0"/>
                        <a:ea typeface="맑은 고딕"/>
                        <a:cs typeface="Arial" panose="020B0604020202020204" pitchFamily="34" charset="0"/>
                      </a:endParaRPr>
                    </a:p>
                  </a:txBody>
                  <a:tcPr marL="36195" marR="36195" marT="10795" marB="10795" vert="eaVert"/>
                </a:tc>
                <a:tc>
                  <a:txBody>
                    <a:bodyPr/>
                    <a:lstStyle/>
                    <a:p>
                      <a:pPr marL="71755" marR="71755" algn="just" fontAlgn="auto" latinLnBrk="0">
                        <a:lnSpc>
                          <a:spcPct val="120000"/>
                        </a:lnSpc>
                        <a:spcAft>
                          <a:spcPts val="0"/>
                        </a:spcAft>
                      </a:pPr>
                      <a:r>
                        <a:rPr lang="en-US" sz="1200" kern="0" dirty="0">
                          <a:solidFill>
                            <a:srgbClr val="C00000"/>
                          </a:solidFill>
                          <a:effectLst/>
                          <a:latin typeface="Arial" panose="020B0604020202020204" pitchFamily="34" charset="0"/>
                          <a:cs typeface="Arial" panose="020B0604020202020204" pitchFamily="34" charset="0"/>
                        </a:rPr>
                        <a:t>H04W48</a:t>
                      </a:r>
                      <a:endParaRPr lang="ko-KR" sz="1200" kern="50" dirty="0">
                        <a:solidFill>
                          <a:srgbClr val="C00000"/>
                        </a:solidFill>
                        <a:effectLst/>
                        <a:latin typeface="Arial" panose="020B0604020202020204" pitchFamily="34" charset="0"/>
                        <a:ea typeface="맑은 고딕"/>
                        <a:cs typeface="Arial" panose="020B0604020202020204" pitchFamily="34" charset="0"/>
                      </a:endParaRPr>
                    </a:p>
                  </a:txBody>
                  <a:tcPr marL="36195" marR="36195" marT="10795" marB="10795" vert="eaVert"/>
                </a:tc>
                <a:tc>
                  <a:txBody>
                    <a:bodyPr/>
                    <a:lstStyle/>
                    <a:p>
                      <a:pPr marL="71755" marR="71755" algn="just" fontAlgn="auto" latinLnBrk="0">
                        <a:lnSpc>
                          <a:spcPct val="120000"/>
                        </a:lnSpc>
                        <a:spcAft>
                          <a:spcPts val="0"/>
                        </a:spcAft>
                      </a:pPr>
                      <a:r>
                        <a:rPr lang="en-US" sz="1200" kern="0" dirty="0">
                          <a:solidFill>
                            <a:srgbClr val="C00000"/>
                          </a:solidFill>
                          <a:effectLst/>
                          <a:latin typeface="Arial" panose="020B0604020202020204" pitchFamily="34" charset="0"/>
                          <a:cs typeface="Arial" panose="020B0604020202020204" pitchFamily="34" charset="0"/>
                        </a:rPr>
                        <a:t>H04W60</a:t>
                      </a:r>
                      <a:endParaRPr lang="ko-KR" sz="1200" kern="50" dirty="0">
                        <a:solidFill>
                          <a:srgbClr val="C00000"/>
                        </a:solidFill>
                        <a:effectLst/>
                        <a:latin typeface="Arial" panose="020B0604020202020204" pitchFamily="34" charset="0"/>
                        <a:ea typeface="맑은 고딕"/>
                        <a:cs typeface="Arial" panose="020B0604020202020204" pitchFamily="34" charset="0"/>
                      </a:endParaRPr>
                    </a:p>
                  </a:txBody>
                  <a:tcPr marL="36195" marR="36195" marT="10795" marB="10795" vert="eaVert"/>
                </a:tc>
                <a:tc>
                  <a:txBody>
                    <a:bodyPr/>
                    <a:lstStyle/>
                    <a:p>
                      <a:pPr marL="71755" marR="71755" algn="just" fontAlgn="auto" latinLnBrk="0">
                        <a:lnSpc>
                          <a:spcPct val="120000"/>
                        </a:lnSpc>
                        <a:spcAft>
                          <a:spcPts val="0"/>
                        </a:spcAft>
                      </a:pPr>
                      <a:r>
                        <a:rPr lang="en-US" sz="1200" kern="0" dirty="0">
                          <a:solidFill>
                            <a:srgbClr val="C00000"/>
                          </a:solidFill>
                          <a:effectLst/>
                          <a:latin typeface="Arial" panose="020B0604020202020204" pitchFamily="34" charset="0"/>
                          <a:cs typeface="Arial" panose="020B0604020202020204" pitchFamily="34" charset="0"/>
                        </a:rPr>
                        <a:t>H04W64</a:t>
                      </a:r>
                      <a:endParaRPr lang="ko-KR" sz="1200" kern="50" dirty="0">
                        <a:solidFill>
                          <a:srgbClr val="C00000"/>
                        </a:solidFill>
                        <a:effectLst/>
                        <a:latin typeface="Arial" panose="020B0604020202020204" pitchFamily="34" charset="0"/>
                        <a:ea typeface="맑은 고딕"/>
                        <a:cs typeface="Arial" panose="020B0604020202020204" pitchFamily="34" charset="0"/>
                      </a:endParaRPr>
                    </a:p>
                  </a:txBody>
                  <a:tcPr marL="36195" marR="36195" marT="10795" marB="10795" vert="eaVert"/>
                </a:tc>
                <a:tc>
                  <a:txBody>
                    <a:bodyPr/>
                    <a:lstStyle/>
                    <a:p>
                      <a:pPr marL="71755" marR="71755" algn="just" fontAlgn="auto" latinLnBrk="0">
                        <a:lnSpc>
                          <a:spcPct val="120000"/>
                        </a:lnSpc>
                        <a:spcAft>
                          <a:spcPts val="0"/>
                        </a:spcAft>
                      </a:pPr>
                      <a:r>
                        <a:rPr lang="en-US" sz="1200" kern="0" dirty="0">
                          <a:solidFill>
                            <a:srgbClr val="C00000"/>
                          </a:solidFill>
                          <a:effectLst/>
                          <a:latin typeface="Arial" panose="020B0604020202020204" pitchFamily="34" charset="0"/>
                          <a:cs typeface="Arial" panose="020B0604020202020204" pitchFamily="34" charset="0"/>
                        </a:rPr>
                        <a:t>H04W80</a:t>
                      </a:r>
                      <a:endParaRPr lang="ko-KR" sz="1200" kern="50" dirty="0">
                        <a:solidFill>
                          <a:srgbClr val="C00000"/>
                        </a:solidFill>
                        <a:effectLst/>
                        <a:latin typeface="Arial" panose="020B0604020202020204" pitchFamily="34" charset="0"/>
                        <a:ea typeface="맑은 고딕"/>
                        <a:cs typeface="Arial" panose="020B0604020202020204" pitchFamily="34" charset="0"/>
                      </a:endParaRPr>
                    </a:p>
                  </a:txBody>
                  <a:tcPr marL="36195" marR="36195" marT="10795" marB="10795" vert="eaVert"/>
                </a:tc>
                <a:tc>
                  <a:txBody>
                    <a:bodyPr/>
                    <a:lstStyle/>
                    <a:p>
                      <a:pPr marL="71755" marR="71755" algn="just" fontAlgn="auto" latinLnBrk="0">
                        <a:lnSpc>
                          <a:spcPct val="120000"/>
                        </a:lnSpc>
                        <a:spcAft>
                          <a:spcPts val="0"/>
                        </a:spcAft>
                      </a:pPr>
                      <a:r>
                        <a:rPr lang="en-US" sz="1200" kern="0" dirty="0">
                          <a:solidFill>
                            <a:srgbClr val="C00000"/>
                          </a:solidFill>
                          <a:effectLst/>
                          <a:latin typeface="Arial" panose="020B0604020202020204" pitchFamily="34" charset="0"/>
                          <a:cs typeface="Arial" panose="020B0604020202020204" pitchFamily="34" charset="0"/>
                        </a:rPr>
                        <a:t>H04W84</a:t>
                      </a:r>
                      <a:endParaRPr lang="ko-KR" sz="1200" kern="50" dirty="0">
                        <a:solidFill>
                          <a:srgbClr val="C00000"/>
                        </a:solidFill>
                        <a:effectLst/>
                        <a:latin typeface="Arial" panose="020B0604020202020204" pitchFamily="34" charset="0"/>
                        <a:ea typeface="맑은 고딕"/>
                        <a:cs typeface="Arial" panose="020B0604020202020204" pitchFamily="34" charset="0"/>
                      </a:endParaRPr>
                    </a:p>
                  </a:txBody>
                  <a:tcPr marL="36195" marR="36195" marT="10795" marB="10795" vert="eaVert"/>
                </a:tc>
                <a:tc>
                  <a:txBody>
                    <a:bodyPr/>
                    <a:lstStyle/>
                    <a:p>
                      <a:pPr marL="71755" marR="71755" algn="just" fontAlgn="auto" latinLnBrk="0">
                        <a:lnSpc>
                          <a:spcPct val="120000"/>
                        </a:lnSpc>
                        <a:spcAft>
                          <a:spcPts val="0"/>
                        </a:spcAft>
                      </a:pPr>
                      <a:r>
                        <a:rPr lang="en-US" sz="1200" kern="0" dirty="0">
                          <a:solidFill>
                            <a:srgbClr val="C00000"/>
                          </a:solidFill>
                          <a:effectLst/>
                          <a:latin typeface="Arial" panose="020B0604020202020204" pitchFamily="34" charset="0"/>
                          <a:cs typeface="Arial" panose="020B0604020202020204" pitchFamily="34" charset="0"/>
                        </a:rPr>
                        <a:t>H04W88</a:t>
                      </a:r>
                      <a:endParaRPr lang="ko-KR" sz="1200" kern="50" dirty="0">
                        <a:solidFill>
                          <a:srgbClr val="C00000"/>
                        </a:solidFill>
                        <a:effectLst/>
                        <a:latin typeface="Arial" panose="020B0604020202020204" pitchFamily="34" charset="0"/>
                        <a:ea typeface="맑은 고딕"/>
                        <a:cs typeface="Arial" panose="020B0604020202020204" pitchFamily="34" charset="0"/>
                      </a:endParaRPr>
                    </a:p>
                  </a:txBody>
                  <a:tcPr marL="36195" marR="36195" marT="10795" marB="10795" vert="eaVert"/>
                </a:tc>
                <a:tc>
                  <a:txBody>
                    <a:bodyPr/>
                    <a:lstStyle/>
                    <a:p>
                      <a:pPr marL="71755" marR="71755" algn="just" fontAlgn="auto" latinLnBrk="0">
                        <a:lnSpc>
                          <a:spcPct val="120000"/>
                        </a:lnSpc>
                        <a:spcAft>
                          <a:spcPts val="0"/>
                        </a:spcAft>
                      </a:pPr>
                      <a:r>
                        <a:rPr lang="en-US" sz="1200" kern="0" dirty="0">
                          <a:solidFill>
                            <a:srgbClr val="C00000"/>
                          </a:solidFill>
                          <a:effectLst/>
                          <a:latin typeface="Arial" panose="020B0604020202020204" pitchFamily="34" charset="0"/>
                          <a:cs typeface="Arial" panose="020B0604020202020204" pitchFamily="34" charset="0"/>
                        </a:rPr>
                        <a:t>H04W92</a:t>
                      </a:r>
                      <a:endParaRPr lang="ko-KR" sz="1200" kern="50" dirty="0">
                        <a:solidFill>
                          <a:srgbClr val="C00000"/>
                        </a:solidFill>
                        <a:effectLst/>
                        <a:latin typeface="Arial" panose="020B0604020202020204" pitchFamily="34" charset="0"/>
                        <a:ea typeface="맑은 고딕"/>
                        <a:cs typeface="Arial" panose="020B0604020202020204" pitchFamily="34" charset="0"/>
                      </a:endParaRPr>
                    </a:p>
                  </a:txBody>
                  <a:tcPr marL="36195" marR="36195" marT="10795" marB="10795" vert="eaVert"/>
                </a:tc>
              </a:tr>
              <a:tr h="785259">
                <a:tc>
                  <a:txBody>
                    <a:bodyPr/>
                    <a:lstStyle/>
                    <a:p>
                      <a:pPr marL="114300" indent="-114300" algn="ctr" fontAlgn="t" latinLnBrk="0">
                        <a:lnSpc>
                          <a:spcPct val="160000"/>
                        </a:lnSpc>
                        <a:spcAft>
                          <a:spcPts val="0"/>
                        </a:spcAft>
                      </a:pPr>
                      <a:r>
                        <a:rPr lang="en-US" sz="1200" kern="100">
                          <a:effectLst/>
                          <a:latin typeface="Arial" panose="020B0604020202020204" pitchFamily="34" charset="0"/>
                          <a:cs typeface="Arial" panose="020B0604020202020204" pitchFamily="34" charset="0"/>
                        </a:rPr>
                        <a:t>Frequency in extracted patents</a:t>
                      </a:r>
                      <a:endParaRPr lang="ko-KR" sz="1200" kern="10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marL="71755" marR="71755" algn="just" fontAlgn="auto" latinLnBrk="0">
                        <a:lnSpc>
                          <a:spcPct val="120000"/>
                        </a:lnSpc>
                        <a:spcAft>
                          <a:spcPts val="0"/>
                        </a:spcAft>
                      </a:pPr>
                      <a:r>
                        <a:rPr lang="en-US" sz="1200" kern="0">
                          <a:effectLst/>
                          <a:latin typeface="Arial" panose="020B0604020202020204" pitchFamily="34" charset="0"/>
                          <a:cs typeface="Arial" panose="020B0604020202020204" pitchFamily="34" charset="0"/>
                        </a:rPr>
                        <a:t>266</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vert="eaVert" anchor="ctr"/>
                </a:tc>
                <a:tc>
                  <a:txBody>
                    <a:bodyPr/>
                    <a:lstStyle/>
                    <a:p>
                      <a:pPr marL="71755" marR="71755" algn="just"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14,022</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vert="eaVert" anchor="ctr"/>
                </a:tc>
                <a:tc>
                  <a:txBody>
                    <a:bodyPr/>
                    <a:lstStyle/>
                    <a:p>
                      <a:pPr marL="71755" marR="71755" algn="just" fontAlgn="auto" latinLnBrk="0">
                        <a:lnSpc>
                          <a:spcPct val="120000"/>
                        </a:lnSpc>
                        <a:spcAft>
                          <a:spcPts val="0"/>
                        </a:spcAft>
                      </a:pPr>
                      <a:r>
                        <a:rPr lang="en-US" sz="1200" kern="0">
                          <a:effectLst/>
                          <a:latin typeface="Arial" panose="020B0604020202020204" pitchFamily="34" charset="0"/>
                          <a:cs typeface="Arial" panose="020B0604020202020204" pitchFamily="34" charset="0"/>
                        </a:rPr>
                        <a:t>20,378</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vert="eaVert" anchor="ctr"/>
                </a:tc>
                <a:tc>
                  <a:txBody>
                    <a:bodyPr/>
                    <a:lstStyle/>
                    <a:p>
                      <a:pPr marL="71755" marR="71755" algn="just" fontAlgn="auto" latinLnBrk="0">
                        <a:lnSpc>
                          <a:spcPct val="120000"/>
                        </a:lnSpc>
                        <a:spcAft>
                          <a:spcPts val="0"/>
                        </a:spcAft>
                      </a:pPr>
                      <a:r>
                        <a:rPr lang="en-US" sz="1200" kern="0">
                          <a:effectLst/>
                          <a:latin typeface="Arial" panose="020B0604020202020204" pitchFamily="34" charset="0"/>
                          <a:cs typeface="Arial" panose="020B0604020202020204" pitchFamily="34" charset="0"/>
                        </a:rPr>
                        <a:t>4,358</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vert="eaVert" anchor="ctr"/>
                </a:tc>
                <a:tc>
                  <a:txBody>
                    <a:bodyPr/>
                    <a:lstStyle/>
                    <a:p>
                      <a:pPr marL="71755" marR="71755" algn="just" fontAlgn="auto" latinLnBrk="0">
                        <a:lnSpc>
                          <a:spcPct val="120000"/>
                        </a:lnSpc>
                        <a:spcAft>
                          <a:spcPts val="0"/>
                        </a:spcAft>
                      </a:pPr>
                      <a:r>
                        <a:rPr lang="en-US" sz="1200" kern="0">
                          <a:effectLst/>
                          <a:latin typeface="Arial" panose="020B0604020202020204" pitchFamily="34" charset="0"/>
                          <a:cs typeface="Arial" panose="020B0604020202020204" pitchFamily="34" charset="0"/>
                        </a:rPr>
                        <a:t>5,866</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vert="eaVert" anchor="ctr"/>
                </a:tc>
                <a:tc>
                  <a:txBody>
                    <a:bodyPr/>
                    <a:lstStyle/>
                    <a:p>
                      <a:pPr marL="71755" marR="71755" algn="just"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134</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vert="eaVert" anchor="ctr"/>
                </a:tc>
                <a:tc>
                  <a:txBody>
                    <a:bodyPr/>
                    <a:lstStyle/>
                    <a:p>
                      <a:pPr marL="71755" marR="71755" algn="just"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1,839</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vert="eaVert" anchor="ctr"/>
                </a:tc>
                <a:tc>
                  <a:txBody>
                    <a:bodyPr/>
                    <a:lstStyle/>
                    <a:p>
                      <a:pPr marL="71755" marR="71755" algn="just" fontAlgn="auto" latinLnBrk="0">
                        <a:lnSpc>
                          <a:spcPct val="120000"/>
                        </a:lnSpc>
                        <a:spcAft>
                          <a:spcPts val="0"/>
                        </a:spcAft>
                      </a:pPr>
                      <a:r>
                        <a:rPr lang="en-US" sz="1200" kern="0">
                          <a:effectLst/>
                          <a:latin typeface="Arial" panose="020B0604020202020204" pitchFamily="34" charset="0"/>
                          <a:cs typeface="Arial" panose="020B0604020202020204" pitchFamily="34" charset="0"/>
                        </a:rPr>
                        <a:t>2,405</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vert="eaVert" anchor="ctr"/>
                </a:tc>
                <a:tc>
                  <a:txBody>
                    <a:bodyPr/>
                    <a:lstStyle/>
                    <a:p>
                      <a:pPr marL="71755" marR="71755" algn="just"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153</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vert="eaVert" anchor="ctr"/>
                </a:tc>
                <a:tc>
                  <a:txBody>
                    <a:bodyPr/>
                    <a:lstStyle/>
                    <a:p>
                      <a:pPr marL="71755" marR="71755" algn="just" fontAlgn="auto" latinLnBrk="0">
                        <a:lnSpc>
                          <a:spcPct val="120000"/>
                        </a:lnSpc>
                        <a:spcAft>
                          <a:spcPts val="0"/>
                        </a:spcAft>
                      </a:pPr>
                      <a:r>
                        <a:rPr lang="en-US" sz="1200" kern="0">
                          <a:effectLst/>
                          <a:latin typeface="Arial" panose="020B0604020202020204" pitchFamily="34" charset="0"/>
                          <a:cs typeface="Arial" panose="020B0604020202020204" pitchFamily="34" charset="0"/>
                        </a:rPr>
                        <a:t>48,330</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vert="eaVert" anchor="ctr"/>
                </a:tc>
                <a:tc>
                  <a:txBody>
                    <a:bodyPr/>
                    <a:lstStyle/>
                    <a:p>
                      <a:pPr marL="71755" marR="71755" algn="just" fontAlgn="auto" latinLnBrk="0">
                        <a:lnSpc>
                          <a:spcPct val="120000"/>
                        </a:lnSpc>
                        <a:spcAft>
                          <a:spcPts val="0"/>
                        </a:spcAft>
                      </a:pPr>
                      <a:r>
                        <a:rPr lang="en-US" sz="1200" kern="0">
                          <a:effectLst/>
                          <a:latin typeface="Arial" panose="020B0604020202020204" pitchFamily="34" charset="0"/>
                          <a:cs typeface="Arial" panose="020B0604020202020204" pitchFamily="34" charset="0"/>
                        </a:rPr>
                        <a:t>290</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vert="eaVert" anchor="ctr"/>
                </a:tc>
                <a:tc>
                  <a:txBody>
                    <a:bodyPr/>
                    <a:lstStyle/>
                    <a:p>
                      <a:pPr marL="71755" marR="71755" algn="just" fontAlgn="auto" latinLnBrk="0">
                        <a:lnSpc>
                          <a:spcPct val="120000"/>
                        </a:lnSpc>
                        <a:spcAft>
                          <a:spcPts val="0"/>
                        </a:spcAft>
                      </a:pPr>
                      <a:r>
                        <a:rPr lang="en-US" sz="1200" kern="0">
                          <a:effectLst/>
                          <a:latin typeface="Arial" panose="020B0604020202020204" pitchFamily="34" charset="0"/>
                          <a:cs typeface="Arial" panose="020B0604020202020204" pitchFamily="34" charset="0"/>
                        </a:rPr>
                        <a:t>276</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vert="eaVert" anchor="ctr"/>
                </a:tc>
                <a:tc>
                  <a:txBody>
                    <a:bodyPr/>
                    <a:lstStyle/>
                    <a:p>
                      <a:pPr marL="71755" marR="71755" algn="just" fontAlgn="auto" latinLnBrk="0">
                        <a:lnSpc>
                          <a:spcPct val="120000"/>
                        </a:lnSpc>
                        <a:spcAft>
                          <a:spcPts val="0"/>
                        </a:spcAft>
                      </a:pPr>
                      <a:r>
                        <a:rPr lang="en-US" sz="1200" kern="0">
                          <a:effectLst/>
                          <a:latin typeface="Arial" panose="020B0604020202020204" pitchFamily="34" charset="0"/>
                          <a:cs typeface="Arial" panose="020B0604020202020204" pitchFamily="34" charset="0"/>
                        </a:rPr>
                        <a:t>6,461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vert="eaVert" anchor="ctr"/>
                </a:tc>
                <a:tc>
                  <a:txBody>
                    <a:bodyPr/>
                    <a:lstStyle/>
                    <a:p>
                      <a:pPr marL="71755" marR="71755" algn="just" fontAlgn="auto" latinLnBrk="0">
                        <a:lnSpc>
                          <a:spcPct val="120000"/>
                        </a:lnSpc>
                        <a:spcAft>
                          <a:spcPts val="0"/>
                        </a:spcAft>
                      </a:pPr>
                      <a:r>
                        <a:rPr lang="en-US" sz="1200" kern="0">
                          <a:effectLst/>
                          <a:latin typeface="Arial" panose="020B0604020202020204" pitchFamily="34" charset="0"/>
                          <a:cs typeface="Arial" panose="020B0604020202020204" pitchFamily="34" charset="0"/>
                        </a:rPr>
                        <a:t>28,163</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vert="eaVert" anchor="ctr"/>
                </a:tc>
                <a:tc>
                  <a:txBody>
                    <a:bodyPr/>
                    <a:lstStyle/>
                    <a:p>
                      <a:pPr marL="71755" marR="71755" algn="just" fontAlgn="auto" latinLnBrk="0">
                        <a:lnSpc>
                          <a:spcPct val="120000"/>
                        </a:lnSpc>
                        <a:spcAft>
                          <a:spcPts val="0"/>
                        </a:spcAft>
                      </a:pPr>
                      <a:r>
                        <a:rPr lang="en-US" sz="1200" kern="0">
                          <a:effectLst/>
                          <a:latin typeface="Arial" panose="020B0604020202020204" pitchFamily="34" charset="0"/>
                          <a:cs typeface="Arial" panose="020B0604020202020204" pitchFamily="34" charset="0"/>
                        </a:rPr>
                        <a:t>8,676</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vert="eaVert" anchor="ctr"/>
                </a:tc>
                <a:tc>
                  <a:txBody>
                    <a:bodyPr/>
                    <a:lstStyle/>
                    <a:p>
                      <a:pPr marL="71755" marR="71755" algn="just" fontAlgn="auto" latinLnBrk="0">
                        <a:lnSpc>
                          <a:spcPct val="120000"/>
                        </a:lnSpc>
                        <a:spcAft>
                          <a:spcPts val="0"/>
                        </a:spcAft>
                      </a:pPr>
                      <a:r>
                        <a:rPr lang="en-US" sz="1200" kern="0">
                          <a:effectLst/>
                          <a:latin typeface="Arial" panose="020B0604020202020204" pitchFamily="34" charset="0"/>
                          <a:cs typeface="Arial" panose="020B0604020202020204" pitchFamily="34" charset="0"/>
                        </a:rPr>
                        <a:t>7,586</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vert="eaVert" anchor="ctr"/>
                </a:tc>
                <a:tc>
                  <a:txBody>
                    <a:bodyPr/>
                    <a:lstStyle/>
                    <a:p>
                      <a:pPr marL="71755" marR="71755" algn="just" fontAlgn="auto" latinLnBrk="0">
                        <a:lnSpc>
                          <a:spcPct val="120000"/>
                        </a:lnSpc>
                        <a:spcAft>
                          <a:spcPts val="0"/>
                        </a:spcAft>
                      </a:pPr>
                      <a:r>
                        <a:rPr lang="en-US" sz="1200" kern="0">
                          <a:effectLst/>
                          <a:latin typeface="Arial" panose="020B0604020202020204" pitchFamily="34" charset="0"/>
                          <a:cs typeface="Arial" panose="020B0604020202020204" pitchFamily="34" charset="0"/>
                        </a:rPr>
                        <a:t>3,665</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vert="eaVert" anchor="ctr"/>
                </a:tc>
                <a:tc>
                  <a:txBody>
                    <a:bodyPr/>
                    <a:lstStyle/>
                    <a:p>
                      <a:pPr marL="71755" marR="71755" algn="just" fontAlgn="auto" latinLnBrk="0">
                        <a:lnSpc>
                          <a:spcPct val="120000"/>
                        </a:lnSpc>
                        <a:spcAft>
                          <a:spcPts val="0"/>
                        </a:spcAft>
                      </a:pPr>
                      <a:r>
                        <a:rPr lang="en-US" sz="1200" kern="0">
                          <a:effectLst/>
                          <a:latin typeface="Arial" panose="020B0604020202020204" pitchFamily="34" charset="0"/>
                          <a:cs typeface="Arial" panose="020B0604020202020204" pitchFamily="34" charset="0"/>
                        </a:rPr>
                        <a:t>3,844</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vert="eaVert" anchor="ctr"/>
                </a:tc>
                <a:tc>
                  <a:txBody>
                    <a:bodyPr/>
                    <a:lstStyle/>
                    <a:p>
                      <a:pPr marL="71755" marR="71755" algn="just" fontAlgn="auto" latinLnBrk="0">
                        <a:lnSpc>
                          <a:spcPct val="120000"/>
                        </a:lnSpc>
                        <a:spcAft>
                          <a:spcPts val="0"/>
                        </a:spcAft>
                      </a:pPr>
                      <a:r>
                        <a:rPr lang="en-US" sz="1200" kern="0">
                          <a:effectLst/>
                          <a:latin typeface="Arial" panose="020B0604020202020204" pitchFamily="34" charset="0"/>
                          <a:cs typeface="Arial" panose="020B0604020202020204" pitchFamily="34" charset="0"/>
                        </a:rPr>
                        <a:t>507</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vert="eaVert" anchor="ctr"/>
                </a:tc>
                <a:tc>
                  <a:txBody>
                    <a:bodyPr/>
                    <a:lstStyle/>
                    <a:p>
                      <a:pPr marL="71755" marR="71755" algn="just"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1,986</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vert="eaVert" anchor="ctr"/>
                </a:tc>
                <a:tc>
                  <a:txBody>
                    <a:bodyPr/>
                    <a:lstStyle/>
                    <a:p>
                      <a:pPr marL="71755" marR="71755" algn="just"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1,772</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vert="eaVert" anchor="ctr"/>
                </a:tc>
                <a:tc>
                  <a:txBody>
                    <a:bodyPr/>
                    <a:lstStyle/>
                    <a:p>
                      <a:pPr marL="71755" marR="71755" algn="just" fontAlgn="auto" latinLnBrk="0">
                        <a:lnSpc>
                          <a:spcPct val="120000"/>
                        </a:lnSpc>
                        <a:spcAft>
                          <a:spcPts val="0"/>
                        </a:spcAft>
                      </a:pPr>
                      <a:r>
                        <a:rPr lang="en-US" sz="1200" kern="0">
                          <a:effectLst/>
                          <a:latin typeface="Arial" panose="020B0604020202020204" pitchFamily="34" charset="0"/>
                          <a:cs typeface="Arial" panose="020B0604020202020204" pitchFamily="34" charset="0"/>
                        </a:rPr>
                        <a:t>6,225</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vert="eaVert" anchor="ctr"/>
                </a:tc>
                <a:tc>
                  <a:txBody>
                    <a:bodyPr/>
                    <a:lstStyle/>
                    <a:p>
                      <a:pPr marL="71755" marR="71755" algn="just"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13,255</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vert="eaVert" anchor="ctr"/>
                </a:tc>
                <a:tc>
                  <a:txBody>
                    <a:bodyPr/>
                    <a:lstStyle/>
                    <a:p>
                      <a:pPr marL="71755" marR="71755" algn="just" fontAlgn="auto" latinLnBrk="0">
                        <a:lnSpc>
                          <a:spcPct val="120000"/>
                        </a:lnSpc>
                        <a:spcAft>
                          <a:spcPts val="0"/>
                        </a:spcAft>
                      </a:pPr>
                      <a:r>
                        <a:rPr lang="en-US" sz="1200" kern="0" dirty="0">
                          <a:effectLst/>
                          <a:latin typeface="Arial" panose="020B0604020202020204" pitchFamily="34" charset="0"/>
                          <a:cs typeface="Arial" panose="020B0604020202020204" pitchFamily="34" charset="0"/>
                        </a:rPr>
                        <a:t>2,630</a:t>
                      </a:r>
                      <a:endParaRPr lang="ko-KR" sz="1200" kern="50" dirty="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vert="eaVert" anchor="ctr"/>
                </a:tc>
              </a:tr>
              <a:tr h="362634">
                <a:tc>
                  <a:txBody>
                    <a:bodyPr/>
                    <a:lstStyle/>
                    <a:p>
                      <a:pPr marL="114300" indent="-114300" algn="just" fontAlgn="t" latinLnBrk="0">
                        <a:lnSpc>
                          <a:spcPct val="160000"/>
                        </a:lnSpc>
                        <a:spcAft>
                          <a:spcPts val="0"/>
                        </a:spcAft>
                      </a:pPr>
                      <a:r>
                        <a:rPr lang="en-US" sz="1200" kern="100">
                          <a:effectLst/>
                          <a:latin typeface="Arial" panose="020B0604020202020204" pitchFamily="34" charset="0"/>
                          <a:cs typeface="Arial" panose="020B0604020202020204" pitchFamily="34" charset="0"/>
                        </a:rPr>
                        <a:t>(A-1) Security weakness analysis</a:t>
                      </a:r>
                      <a:endParaRPr lang="ko-KR" sz="1200" kern="10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r>
              <a:tr h="348309">
                <a:tc>
                  <a:txBody>
                    <a:bodyPr/>
                    <a:lstStyle/>
                    <a:p>
                      <a:pPr marL="114300" indent="-114300" algn="just" fontAlgn="t" latinLnBrk="0">
                        <a:lnSpc>
                          <a:spcPct val="160000"/>
                        </a:lnSpc>
                        <a:spcAft>
                          <a:spcPts val="0"/>
                        </a:spcAft>
                      </a:pPr>
                      <a:r>
                        <a:rPr lang="en-US" sz="1200" kern="100" dirty="0">
                          <a:effectLst/>
                          <a:latin typeface="Arial" panose="020B0604020202020204" pitchFamily="34" charset="0"/>
                          <a:cs typeface="Arial" panose="020B0604020202020204" pitchFamily="34" charset="0"/>
                        </a:rPr>
                        <a:t>(A-3) Pilot </a:t>
                      </a:r>
                      <a:r>
                        <a:rPr lang="en-US" sz="1200" kern="100" dirty="0" smtClean="0">
                          <a:effectLst/>
                          <a:latin typeface="Arial" panose="020B0604020202020204" pitchFamily="34" charset="0"/>
                          <a:cs typeface="Arial" panose="020B0604020202020204" pitchFamily="34" charset="0"/>
                        </a:rPr>
                        <a:t>hacking</a:t>
                      </a:r>
                      <a:endParaRPr lang="ko-KR" sz="1200" kern="100" dirty="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r>
              <a:tr h="362634">
                <a:tc>
                  <a:txBody>
                    <a:bodyPr/>
                    <a:lstStyle/>
                    <a:p>
                      <a:pPr marL="226060" indent="-226060" algn="l" fontAlgn="t" latinLnBrk="0">
                        <a:lnSpc>
                          <a:spcPct val="160000"/>
                        </a:lnSpc>
                        <a:spcAft>
                          <a:spcPts val="0"/>
                        </a:spcAft>
                      </a:pPr>
                      <a:r>
                        <a:rPr lang="en-US" sz="1200" kern="100">
                          <a:effectLst/>
                          <a:latin typeface="Arial" panose="020B0604020202020204" pitchFamily="34" charset="0"/>
                          <a:cs typeface="Arial" panose="020B0604020202020204" pitchFamily="34" charset="0"/>
                        </a:rPr>
                        <a:t>(B-1) ISMS </a:t>
                      </a:r>
                      <a:endParaRPr lang="ko-KR" sz="1200" kern="10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r>
              <a:tr h="362634">
                <a:tc>
                  <a:txBody>
                    <a:bodyPr/>
                    <a:lstStyle/>
                    <a:p>
                      <a:pPr marL="114300" indent="-114300" algn="just" fontAlgn="t" latinLnBrk="0">
                        <a:lnSpc>
                          <a:spcPct val="160000"/>
                        </a:lnSpc>
                        <a:spcAft>
                          <a:spcPts val="0"/>
                        </a:spcAft>
                      </a:pPr>
                      <a:r>
                        <a:rPr lang="en-US" sz="1200" kern="100">
                          <a:effectLst/>
                          <a:latin typeface="Arial" panose="020B0604020202020204" pitchFamily="34" charset="0"/>
                          <a:cs typeface="Arial" panose="020B0604020202020204" pitchFamily="34" charset="0"/>
                        </a:rPr>
                        <a:t>(B-2) Security policy</a:t>
                      </a:r>
                      <a:endParaRPr lang="ko-KR" sz="1200" kern="10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r>
              <a:tr h="362634">
                <a:tc>
                  <a:txBody>
                    <a:bodyPr/>
                    <a:lstStyle/>
                    <a:p>
                      <a:pPr marL="114300" indent="-114300" algn="just" fontAlgn="t" latinLnBrk="0">
                        <a:lnSpc>
                          <a:spcPct val="160000"/>
                        </a:lnSpc>
                        <a:spcAft>
                          <a:spcPts val="0"/>
                        </a:spcAft>
                      </a:pPr>
                      <a:r>
                        <a:rPr lang="en-US" sz="1200" kern="100">
                          <a:effectLst/>
                          <a:latin typeface="Arial" panose="020B0604020202020204" pitchFamily="34" charset="0"/>
                          <a:cs typeface="Arial" panose="020B0604020202020204" pitchFamily="34" charset="0"/>
                        </a:rPr>
                        <a:t>(B-6) PC security</a:t>
                      </a:r>
                      <a:endParaRPr lang="ko-KR" sz="1200" kern="10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r>
              <a:tr h="362634">
                <a:tc>
                  <a:txBody>
                    <a:bodyPr/>
                    <a:lstStyle/>
                    <a:p>
                      <a:pPr marL="114300" indent="-114300" algn="just" fontAlgn="t" latinLnBrk="0">
                        <a:lnSpc>
                          <a:spcPct val="160000"/>
                        </a:lnSpc>
                        <a:spcAft>
                          <a:spcPts val="0"/>
                        </a:spcAft>
                      </a:pPr>
                      <a:r>
                        <a:rPr lang="en-US" sz="1200" kern="100">
                          <a:effectLst/>
                          <a:latin typeface="Arial" panose="020B0604020202020204" pitchFamily="34" charset="0"/>
                          <a:cs typeface="Arial" panose="020B0604020202020204" pitchFamily="34" charset="0"/>
                        </a:rPr>
                        <a:t>(B-7) Data security</a:t>
                      </a:r>
                      <a:endParaRPr lang="ko-KR" sz="1200" kern="10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r>
              <a:tr h="362634">
                <a:tc>
                  <a:txBody>
                    <a:bodyPr/>
                    <a:lstStyle/>
                    <a:p>
                      <a:pPr marL="114300" indent="-114300" algn="just" fontAlgn="t" latinLnBrk="0">
                        <a:lnSpc>
                          <a:spcPct val="160000"/>
                        </a:lnSpc>
                        <a:spcAft>
                          <a:spcPts val="0"/>
                        </a:spcAft>
                      </a:pPr>
                      <a:r>
                        <a:rPr lang="en-US" sz="1200" kern="100">
                          <a:effectLst/>
                          <a:latin typeface="Arial" panose="020B0604020202020204" pitchFamily="34" charset="0"/>
                          <a:cs typeface="Arial" panose="020B0604020202020204" pitchFamily="34" charset="0"/>
                        </a:rPr>
                        <a:t>(B-8) Network security</a:t>
                      </a:r>
                      <a:endParaRPr lang="ko-KR" sz="1200" kern="10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r>
              <a:tr h="66935">
                <a:tc>
                  <a:txBody>
                    <a:bodyPr/>
                    <a:lstStyle/>
                    <a:p>
                      <a:pPr marL="114300" indent="-114300" algn="just" fontAlgn="t" latinLnBrk="0">
                        <a:lnSpc>
                          <a:spcPct val="160000"/>
                        </a:lnSpc>
                        <a:spcAft>
                          <a:spcPts val="0"/>
                        </a:spcAft>
                      </a:pPr>
                      <a:r>
                        <a:rPr lang="en-US" sz="1200" kern="100" dirty="0">
                          <a:effectLst/>
                          <a:latin typeface="Arial" panose="020B0604020202020204" pitchFamily="34" charset="0"/>
                          <a:cs typeface="Arial" panose="020B0604020202020204" pitchFamily="34" charset="0"/>
                        </a:rPr>
                        <a:t>(C-1) Privacy protection law</a:t>
                      </a:r>
                      <a:endParaRPr lang="ko-KR" sz="1200" kern="100" dirty="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1</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a:effectLst/>
                          <a:latin typeface="Arial" panose="020B0604020202020204" pitchFamily="34" charset="0"/>
                          <a:cs typeface="Arial" panose="020B0604020202020204" pitchFamily="34" charset="0"/>
                        </a:rPr>
                        <a:t> </a:t>
                      </a:r>
                      <a:endParaRPr lang="ko-KR" sz="1200" kern="5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c>
                  <a:txBody>
                    <a:bodyPr/>
                    <a:lstStyle/>
                    <a:p>
                      <a:pPr algn="ctr" fontAlgn="auto" latinLnBrk="0">
                        <a:lnSpc>
                          <a:spcPct val="120000"/>
                        </a:lnSpc>
                        <a:spcAft>
                          <a:spcPts val="0"/>
                        </a:spcAft>
                      </a:pPr>
                      <a:r>
                        <a:rPr lang="en-US" sz="1200" kern="0" dirty="0">
                          <a:effectLst/>
                          <a:latin typeface="Arial" panose="020B0604020202020204" pitchFamily="34" charset="0"/>
                          <a:cs typeface="Arial" panose="020B0604020202020204" pitchFamily="34" charset="0"/>
                        </a:rPr>
                        <a:t> </a:t>
                      </a:r>
                      <a:endParaRPr lang="ko-KR" sz="1200" kern="50" dirty="0">
                        <a:solidFill>
                          <a:srgbClr val="000000"/>
                        </a:solidFill>
                        <a:effectLst/>
                        <a:latin typeface="Arial" panose="020B0604020202020204" pitchFamily="34" charset="0"/>
                        <a:ea typeface="맑은 고딕"/>
                        <a:cs typeface="Arial" panose="020B0604020202020204" pitchFamily="34" charset="0"/>
                      </a:endParaRPr>
                    </a:p>
                  </a:txBody>
                  <a:tcPr marL="36195" marR="36195" marT="10795" marB="10795" anchor="ctr"/>
                </a:tc>
              </a:tr>
            </a:tbl>
          </a:graphicData>
        </a:graphic>
      </p:graphicFrame>
      <p:sp>
        <p:nvSpPr>
          <p:cNvPr id="7" name="직사각형 6"/>
          <p:cNvSpPr/>
          <p:nvPr/>
        </p:nvSpPr>
        <p:spPr>
          <a:xfrm>
            <a:off x="179512" y="764704"/>
            <a:ext cx="8712968" cy="646331"/>
          </a:xfrm>
          <a:prstGeom prst="rect">
            <a:avLst/>
          </a:prstGeom>
        </p:spPr>
        <p:txBody>
          <a:bodyPr wrap="square">
            <a:spAutoFit/>
          </a:bodyPr>
          <a:lstStyle/>
          <a:p>
            <a:pPr fontAlgn="base"/>
            <a:r>
              <a:rPr lang="en-US" altLang="ko-KR" dirty="0" smtClean="0">
                <a:solidFill>
                  <a:schemeClr val="tx2"/>
                </a:solidFill>
                <a:latin typeface="Arial" panose="020B0604020202020204" pitchFamily="34" charset="0"/>
                <a:cs typeface="Arial" panose="020B0604020202020204" pitchFamily="34" charset="0"/>
              </a:rPr>
              <a:t>During the process, co-worked with experts of information  technology (including information security)</a:t>
            </a:r>
          </a:p>
        </p:txBody>
      </p:sp>
      <p:sp>
        <p:nvSpPr>
          <p:cNvPr id="4" name="직사각형 3"/>
          <p:cNvSpPr/>
          <p:nvPr/>
        </p:nvSpPr>
        <p:spPr>
          <a:xfrm>
            <a:off x="4067944" y="6273224"/>
            <a:ext cx="4706989" cy="307777"/>
          </a:xfrm>
          <a:prstGeom prst="rect">
            <a:avLst/>
          </a:prstGeom>
        </p:spPr>
        <p:txBody>
          <a:bodyPr wrap="square">
            <a:spAutoFit/>
          </a:bodyPr>
          <a:lstStyle/>
          <a:p>
            <a:pPr fontAlgn="base"/>
            <a:r>
              <a:rPr lang="en-US" altLang="ko-KR" sz="1400" i="1" dirty="0" smtClean="0">
                <a:solidFill>
                  <a:schemeClr val="tx2"/>
                </a:solidFill>
                <a:latin typeface="함초롬바탕"/>
                <a:ea typeface="함초롬바탕"/>
                <a:cs typeface="함초롬바탕"/>
              </a:rPr>
              <a:t>✔   </a:t>
            </a:r>
            <a:r>
              <a:rPr lang="en-US" altLang="ko-KR" sz="1400" i="1" dirty="0" smtClean="0">
                <a:solidFill>
                  <a:schemeClr val="tx2"/>
                </a:solidFill>
                <a:latin typeface="Arial" panose="020B0604020202020204" pitchFamily="34" charset="0"/>
                <a:cs typeface="Arial" panose="020B0604020202020204" pitchFamily="34" charset="0"/>
              </a:rPr>
              <a:t>It is a part of whole mapping table for demonstration.</a:t>
            </a:r>
            <a:endParaRPr lang="en-US" altLang="ko-KR" sz="1400" i="1" dirty="0">
              <a:solidFill>
                <a:schemeClr val="tx2"/>
              </a:solidFill>
              <a:latin typeface="Arial" panose="020B0604020202020204" pitchFamily="34" charset="0"/>
              <a:cs typeface="Arial" panose="020B0604020202020204" pitchFamily="34" charset="0"/>
            </a:endParaRPr>
          </a:p>
        </p:txBody>
      </p:sp>
      <p:sp>
        <p:nvSpPr>
          <p:cNvPr id="9" name="TextBox 8"/>
          <p:cNvSpPr txBox="1"/>
          <p:nvPr/>
        </p:nvSpPr>
        <p:spPr>
          <a:xfrm>
            <a:off x="8203408" y="6581001"/>
            <a:ext cx="827584" cy="276999"/>
          </a:xfrm>
          <a:prstGeom prst="rect">
            <a:avLst/>
          </a:prstGeom>
          <a:noFill/>
        </p:spPr>
        <p:txBody>
          <a:bodyPr wrap="square" rtlCol="0">
            <a:spAutoFit/>
          </a:bodyPr>
          <a:lstStyle/>
          <a:p>
            <a:pPr algn="r"/>
            <a:r>
              <a:rPr lang="en-US" altLang="ko-KR" sz="1200" b="1" dirty="0" smtClean="0">
                <a:solidFill>
                  <a:srgbClr val="1F497D"/>
                </a:solidFill>
                <a:latin typeface="Arial" panose="020B0604020202020204" pitchFamily="34" charset="0"/>
                <a:cs typeface="Arial" panose="020B0604020202020204" pitchFamily="34" charset="0"/>
              </a:rPr>
              <a:t>7/16</a:t>
            </a:r>
            <a:endParaRPr lang="ko-KR" altLang="en-US" sz="1200" b="1" dirty="0">
              <a:solidFill>
                <a:srgbClr val="1F497D"/>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37843028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직사각형 8"/>
          <p:cNvSpPr/>
          <p:nvPr/>
        </p:nvSpPr>
        <p:spPr>
          <a:xfrm>
            <a:off x="162644" y="1268760"/>
            <a:ext cx="8682186" cy="4524315"/>
          </a:xfrm>
          <a:prstGeom prst="rect">
            <a:avLst/>
          </a:prstGeom>
        </p:spPr>
        <p:txBody>
          <a:bodyPr wrap="square">
            <a:spAutoFit/>
          </a:bodyPr>
          <a:lstStyle/>
          <a:p>
            <a:pPr latinLnBrk="0"/>
            <a:r>
              <a:rPr lang="en-US" altLang="ko-KR" sz="1600" dirty="0" smtClean="0">
                <a:solidFill>
                  <a:schemeClr val="tx2"/>
                </a:solidFill>
                <a:latin typeface="Arial" panose="020B0604020202020204" pitchFamily="34" charset="0"/>
                <a:cs typeface="Arial" panose="020B0604020202020204" pitchFamily="34" charset="0"/>
              </a:rPr>
              <a:t>International Patent Classification (IPC) http</a:t>
            </a:r>
            <a:r>
              <a:rPr lang="en-US" altLang="ko-KR" sz="1600" dirty="0">
                <a:solidFill>
                  <a:schemeClr val="tx2"/>
                </a:solidFill>
                <a:latin typeface="Arial" panose="020B0604020202020204" pitchFamily="34" charset="0"/>
                <a:cs typeface="Arial" panose="020B0604020202020204" pitchFamily="34" charset="0"/>
              </a:rPr>
              <a:t>://www.wipo.int/classifications/ipc/en/</a:t>
            </a:r>
            <a:endParaRPr lang="ko-KR" altLang="ko-KR" sz="1600" dirty="0">
              <a:solidFill>
                <a:schemeClr val="tx2"/>
              </a:solidFill>
              <a:latin typeface="Arial" panose="020B0604020202020204" pitchFamily="34" charset="0"/>
              <a:cs typeface="Arial" panose="020B0604020202020204" pitchFamily="34" charset="0"/>
            </a:endParaRPr>
          </a:p>
          <a:p>
            <a:pPr latinLnBrk="0"/>
            <a:endParaRPr lang="en-US" altLang="ko-KR" sz="1600" i="1" dirty="0" smtClean="0">
              <a:solidFill>
                <a:schemeClr val="tx2"/>
              </a:solidFill>
              <a:latin typeface="Arial" panose="020B0604020202020204" pitchFamily="34" charset="0"/>
              <a:cs typeface="Arial" panose="020B0604020202020204" pitchFamily="34" charset="0"/>
            </a:endParaRPr>
          </a:p>
          <a:p>
            <a:pPr latinLnBrk="0"/>
            <a:r>
              <a:rPr lang="en-US" altLang="ko-KR" sz="1600" i="1" dirty="0" smtClean="0">
                <a:solidFill>
                  <a:srgbClr val="C00000"/>
                </a:solidFill>
                <a:latin typeface="Arial" panose="020B0604020202020204" pitchFamily="34" charset="0"/>
                <a:cs typeface="Arial" panose="020B0604020202020204" pitchFamily="34" charset="0"/>
              </a:rPr>
              <a:t>G06F005</a:t>
            </a:r>
            <a:r>
              <a:rPr lang="en-US" altLang="ko-KR" sz="1600" i="1" dirty="0" smtClean="0">
                <a:solidFill>
                  <a:schemeClr val="tx2"/>
                </a:solidFill>
                <a:latin typeface="Arial" panose="020B0604020202020204" pitchFamily="34" charset="0"/>
                <a:cs typeface="Arial" panose="020B0604020202020204" pitchFamily="34" charset="0"/>
              </a:rPr>
              <a:t>   </a:t>
            </a:r>
            <a:r>
              <a:rPr lang="en-US" altLang="ko-KR" sz="1600" dirty="0" smtClean="0">
                <a:solidFill>
                  <a:schemeClr val="tx2"/>
                </a:solidFill>
                <a:latin typeface="Arial" panose="020B0604020202020204" pitchFamily="34" charset="0"/>
                <a:cs typeface="Arial" panose="020B0604020202020204" pitchFamily="34" charset="0"/>
              </a:rPr>
              <a:t>Methods </a:t>
            </a:r>
            <a:r>
              <a:rPr lang="en-US" altLang="ko-KR" sz="1600" dirty="0">
                <a:solidFill>
                  <a:schemeClr val="tx2"/>
                </a:solidFill>
                <a:latin typeface="Arial" panose="020B0604020202020204" pitchFamily="34" charset="0"/>
                <a:cs typeface="Arial" panose="020B0604020202020204" pitchFamily="34" charset="0"/>
              </a:rPr>
              <a:t>or </a:t>
            </a:r>
            <a:r>
              <a:rPr lang="en-US" altLang="ko-KR" sz="1600" dirty="0">
                <a:solidFill>
                  <a:schemeClr val="tx2"/>
                </a:solidFill>
                <a:latin typeface="Arial" panose="020B0604020202020204" pitchFamily="34" charset="0"/>
                <a:cs typeface="Arial" panose="020B0604020202020204" pitchFamily="34" charset="0"/>
                <a:hlinkClick r:id="rId2"/>
              </a:rPr>
              <a:t>arrangements for</a:t>
            </a:r>
            <a:r>
              <a:rPr lang="en-US" altLang="ko-KR" sz="1600" dirty="0">
                <a:solidFill>
                  <a:schemeClr val="tx2"/>
                </a:solidFill>
                <a:latin typeface="Arial" panose="020B0604020202020204" pitchFamily="34" charset="0"/>
                <a:cs typeface="Arial" panose="020B0604020202020204" pitchFamily="34" charset="0"/>
              </a:rPr>
              <a:t> data conversion without changing the order or content of the data handled</a:t>
            </a:r>
            <a:endParaRPr lang="ko-KR" altLang="ko-KR" sz="1600" dirty="0">
              <a:solidFill>
                <a:schemeClr val="tx2"/>
              </a:solidFill>
              <a:latin typeface="Arial" panose="020B0604020202020204" pitchFamily="34" charset="0"/>
              <a:cs typeface="Arial" panose="020B0604020202020204" pitchFamily="34" charset="0"/>
            </a:endParaRPr>
          </a:p>
          <a:p>
            <a:pPr latinLnBrk="0"/>
            <a:r>
              <a:rPr lang="en-US" altLang="ko-KR" sz="1600" i="1" dirty="0">
                <a:solidFill>
                  <a:srgbClr val="C00000"/>
                </a:solidFill>
                <a:latin typeface="Arial" panose="020B0604020202020204" pitchFamily="34" charset="0"/>
                <a:cs typeface="Arial" panose="020B0604020202020204" pitchFamily="34" charset="0"/>
              </a:rPr>
              <a:t>G06F009</a:t>
            </a:r>
            <a:r>
              <a:rPr lang="en-US" altLang="ko-KR" sz="1600" dirty="0">
                <a:solidFill>
                  <a:schemeClr val="tx2"/>
                </a:solidFill>
                <a:latin typeface="Arial" panose="020B0604020202020204" pitchFamily="34" charset="0"/>
                <a:cs typeface="Arial" panose="020B0604020202020204" pitchFamily="34" charset="0"/>
              </a:rPr>
              <a:t> </a:t>
            </a:r>
            <a:r>
              <a:rPr lang="en-US" altLang="ko-KR" sz="1600" dirty="0" smtClean="0">
                <a:solidFill>
                  <a:schemeClr val="tx2"/>
                </a:solidFill>
                <a:latin typeface="Arial" panose="020B0604020202020204" pitchFamily="34" charset="0"/>
                <a:cs typeface="Arial" panose="020B0604020202020204" pitchFamily="34" charset="0"/>
              </a:rPr>
              <a:t>  </a:t>
            </a:r>
            <a:r>
              <a:rPr lang="en-US" altLang="ko-KR" sz="1600" dirty="0" smtClean="0">
                <a:solidFill>
                  <a:schemeClr val="tx2"/>
                </a:solidFill>
                <a:latin typeface="Arial" panose="020B0604020202020204" pitchFamily="34" charset="0"/>
                <a:cs typeface="Arial" panose="020B0604020202020204" pitchFamily="34" charset="0"/>
                <a:hlinkClick r:id="rId3"/>
              </a:rPr>
              <a:t>Arrangements </a:t>
            </a:r>
            <a:r>
              <a:rPr lang="en-US" altLang="ko-KR" sz="1600" dirty="0">
                <a:solidFill>
                  <a:schemeClr val="tx2"/>
                </a:solidFill>
                <a:latin typeface="Arial" panose="020B0604020202020204" pitchFamily="34" charset="0"/>
                <a:cs typeface="Arial" panose="020B0604020202020204" pitchFamily="34" charset="0"/>
                <a:hlinkClick r:id="rId3"/>
              </a:rPr>
              <a:t>for</a:t>
            </a:r>
            <a:r>
              <a:rPr lang="en-US" altLang="ko-KR" sz="1600" dirty="0">
                <a:solidFill>
                  <a:schemeClr val="tx2"/>
                </a:solidFill>
                <a:latin typeface="Arial" panose="020B0604020202020204" pitchFamily="34" charset="0"/>
                <a:cs typeface="Arial" panose="020B0604020202020204" pitchFamily="34" charset="0"/>
              </a:rPr>
              <a:t> </a:t>
            </a:r>
            <a:r>
              <a:rPr lang="en-US" altLang="ko-KR" sz="1600" dirty="0" err="1">
                <a:solidFill>
                  <a:schemeClr val="tx2"/>
                </a:solidFill>
                <a:latin typeface="Arial" panose="020B0604020202020204" pitchFamily="34" charset="0"/>
                <a:cs typeface="Arial" panose="020B0604020202020204" pitchFamily="34" charset="0"/>
              </a:rPr>
              <a:t>programme</a:t>
            </a:r>
            <a:r>
              <a:rPr lang="en-US" altLang="ko-KR" sz="1600" dirty="0">
                <a:solidFill>
                  <a:schemeClr val="tx2"/>
                </a:solidFill>
                <a:latin typeface="Arial" panose="020B0604020202020204" pitchFamily="34" charset="0"/>
                <a:cs typeface="Arial" panose="020B0604020202020204" pitchFamily="34" charset="0"/>
              </a:rPr>
              <a:t> </a:t>
            </a:r>
            <a:r>
              <a:rPr lang="en-US" altLang="ko-KR" sz="1600" dirty="0">
                <a:solidFill>
                  <a:schemeClr val="tx2"/>
                </a:solidFill>
                <a:latin typeface="Arial" panose="020B0604020202020204" pitchFamily="34" charset="0"/>
                <a:cs typeface="Arial" panose="020B0604020202020204" pitchFamily="34" charset="0"/>
                <a:hlinkClick r:id="rId4"/>
              </a:rPr>
              <a:t>control</a:t>
            </a:r>
            <a:r>
              <a:rPr lang="en-US" altLang="ko-KR" sz="1600" dirty="0">
                <a:solidFill>
                  <a:schemeClr val="tx2"/>
                </a:solidFill>
                <a:latin typeface="Arial" panose="020B0604020202020204" pitchFamily="34" charset="0"/>
                <a:cs typeface="Arial" panose="020B0604020202020204" pitchFamily="34" charset="0"/>
              </a:rPr>
              <a:t>, e.g. </a:t>
            </a:r>
            <a:r>
              <a:rPr lang="en-US" altLang="ko-KR" sz="1600" dirty="0">
                <a:solidFill>
                  <a:schemeClr val="tx2"/>
                </a:solidFill>
                <a:latin typeface="Arial" panose="020B0604020202020204" pitchFamily="34" charset="0"/>
                <a:cs typeface="Arial" panose="020B0604020202020204" pitchFamily="34" charset="0"/>
                <a:hlinkClick r:id="rId4"/>
              </a:rPr>
              <a:t>control</a:t>
            </a:r>
            <a:r>
              <a:rPr lang="en-US" altLang="ko-KR" sz="1600" dirty="0">
                <a:solidFill>
                  <a:schemeClr val="tx2"/>
                </a:solidFill>
                <a:latin typeface="Arial" panose="020B0604020202020204" pitchFamily="34" charset="0"/>
                <a:cs typeface="Arial" panose="020B0604020202020204" pitchFamily="34" charset="0"/>
              </a:rPr>
              <a:t> unit (</a:t>
            </a:r>
            <a:r>
              <a:rPr lang="en-US" altLang="ko-KR" sz="1600" dirty="0" err="1">
                <a:solidFill>
                  <a:schemeClr val="tx2"/>
                </a:solidFill>
                <a:latin typeface="Arial" panose="020B0604020202020204" pitchFamily="34" charset="0"/>
                <a:cs typeface="Arial" panose="020B0604020202020204" pitchFamily="34" charset="0"/>
              </a:rPr>
              <a:t>programme</a:t>
            </a:r>
            <a:r>
              <a:rPr lang="en-US" altLang="ko-KR" sz="1600" dirty="0">
                <a:solidFill>
                  <a:schemeClr val="tx2"/>
                </a:solidFill>
                <a:latin typeface="Arial" panose="020B0604020202020204" pitchFamily="34" charset="0"/>
                <a:cs typeface="Arial" panose="020B0604020202020204" pitchFamily="34" charset="0"/>
              </a:rPr>
              <a:t> </a:t>
            </a:r>
            <a:r>
              <a:rPr lang="en-US" altLang="ko-KR" sz="1600" dirty="0">
                <a:solidFill>
                  <a:schemeClr val="tx2"/>
                </a:solidFill>
                <a:latin typeface="Arial" panose="020B0604020202020204" pitchFamily="34" charset="0"/>
                <a:cs typeface="Arial" panose="020B0604020202020204" pitchFamily="34" charset="0"/>
                <a:hlinkClick r:id="rId4"/>
              </a:rPr>
              <a:t>control</a:t>
            </a:r>
            <a:r>
              <a:rPr lang="en-US" altLang="ko-KR" sz="1600" dirty="0">
                <a:solidFill>
                  <a:schemeClr val="tx2"/>
                </a:solidFill>
                <a:latin typeface="Arial" panose="020B0604020202020204" pitchFamily="34" charset="0"/>
                <a:cs typeface="Arial" panose="020B0604020202020204" pitchFamily="34" charset="0"/>
              </a:rPr>
              <a:t> for peripheral devices </a:t>
            </a:r>
            <a:r>
              <a:rPr lang="en-US" altLang="ko-KR" sz="1600" dirty="0">
                <a:solidFill>
                  <a:schemeClr val="tx2"/>
                </a:solidFill>
                <a:latin typeface="Arial" panose="020B0604020202020204" pitchFamily="34" charset="0"/>
                <a:cs typeface="Arial" panose="020B0604020202020204" pitchFamily="34" charset="0"/>
                <a:hlinkClick r:id="rId5"/>
              </a:rPr>
              <a:t>G06F 13/10</a:t>
            </a:r>
            <a:r>
              <a:rPr lang="en-US" altLang="ko-KR" sz="1600" dirty="0">
                <a:solidFill>
                  <a:schemeClr val="tx2"/>
                </a:solidFill>
                <a:latin typeface="Arial" panose="020B0604020202020204" pitchFamily="34" charset="0"/>
                <a:cs typeface="Arial" panose="020B0604020202020204" pitchFamily="34" charset="0"/>
              </a:rPr>
              <a:t>)</a:t>
            </a:r>
            <a:endParaRPr lang="ko-KR" altLang="ko-KR" sz="1600" dirty="0">
              <a:solidFill>
                <a:schemeClr val="tx2"/>
              </a:solidFill>
              <a:latin typeface="Arial" panose="020B0604020202020204" pitchFamily="34" charset="0"/>
              <a:cs typeface="Arial" panose="020B0604020202020204" pitchFamily="34" charset="0"/>
            </a:endParaRPr>
          </a:p>
          <a:p>
            <a:pPr latinLnBrk="0"/>
            <a:r>
              <a:rPr lang="en-US" altLang="ko-KR" sz="1600" i="1" dirty="0">
                <a:solidFill>
                  <a:srgbClr val="C00000"/>
                </a:solidFill>
                <a:latin typeface="Arial" panose="020B0604020202020204" pitchFamily="34" charset="0"/>
                <a:cs typeface="Arial" panose="020B0604020202020204" pitchFamily="34" charset="0"/>
              </a:rPr>
              <a:t>G06F017</a:t>
            </a:r>
            <a:r>
              <a:rPr lang="en-US" altLang="ko-KR" sz="1600" dirty="0">
                <a:solidFill>
                  <a:schemeClr val="tx2"/>
                </a:solidFill>
                <a:latin typeface="Arial" panose="020B0604020202020204" pitchFamily="34" charset="0"/>
                <a:cs typeface="Arial" panose="020B0604020202020204" pitchFamily="34" charset="0"/>
              </a:rPr>
              <a:t> </a:t>
            </a:r>
            <a:r>
              <a:rPr lang="en-US" altLang="ko-KR" sz="1600" dirty="0" smtClean="0">
                <a:solidFill>
                  <a:schemeClr val="tx2"/>
                </a:solidFill>
                <a:latin typeface="Arial" panose="020B0604020202020204" pitchFamily="34" charset="0"/>
                <a:cs typeface="Arial" panose="020B0604020202020204" pitchFamily="34" charset="0"/>
              </a:rPr>
              <a:t>  Digital </a:t>
            </a:r>
            <a:r>
              <a:rPr lang="en-US" altLang="ko-KR" sz="1600" dirty="0">
                <a:solidFill>
                  <a:schemeClr val="tx2"/>
                </a:solidFill>
                <a:latin typeface="Arial" panose="020B0604020202020204" pitchFamily="34" charset="0"/>
                <a:cs typeface="Arial" panose="020B0604020202020204" pitchFamily="34" charset="0"/>
              </a:rPr>
              <a:t>computing or data processing equipment or methods, specially adapted for specific functions</a:t>
            </a:r>
            <a:endParaRPr lang="ko-KR" altLang="ko-KR" sz="1600" dirty="0">
              <a:solidFill>
                <a:schemeClr val="tx2"/>
              </a:solidFill>
              <a:latin typeface="Arial" panose="020B0604020202020204" pitchFamily="34" charset="0"/>
              <a:cs typeface="Arial" panose="020B0604020202020204" pitchFamily="34" charset="0"/>
            </a:endParaRPr>
          </a:p>
          <a:p>
            <a:pPr latinLnBrk="0"/>
            <a:r>
              <a:rPr lang="en-US" altLang="ko-KR" sz="1600" i="1" dirty="0">
                <a:solidFill>
                  <a:srgbClr val="C00000"/>
                </a:solidFill>
                <a:latin typeface="Arial" panose="020B0604020202020204" pitchFamily="34" charset="0"/>
                <a:cs typeface="Arial" panose="020B0604020202020204" pitchFamily="34" charset="0"/>
              </a:rPr>
              <a:t>G06F019</a:t>
            </a:r>
            <a:r>
              <a:rPr lang="en-US" altLang="ko-KR" sz="1600" dirty="0">
                <a:solidFill>
                  <a:schemeClr val="tx2"/>
                </a:solidFill>
                <a:latin typeface="Arial" panose="020B0604020202020204" pitchFamily="34" charset="0"/>
                <a:cs typeface="Arial" panose="020B0604020202020204" pitchFamily="34" charset="0"/>
              </a:rPr>
              <a:t> </a:t>
            </a:r>
            <a:r>
              <a:rPr lang="en-US" altLang="ko-KR" sz="1600" dirty="0" smtClean="0">
                <a:solidFill>
                  <a:schemeClr val="tx2"/>
                </a:solidFill>
                <a:latin typeface="Arial" panose="020B0604020202020204" pitchFamily="34" charset="0"/>
                <a:cs typeface="Arial" panose="020B0604020202020204" pitchFamily="34" charset="0"/>
              </a:rPr>
              <a:t>  Digital </a:t>
            </a:r>
            <a:r>
              <a:rPr lang="en-US" altLang="ko-KR" sz="1600" dirty="0">
                <a:solidFill>
                  <a:schemeClr val="tx2"/>
                </a:solidFill>
                <a:latin typeface="Arial" panose="020B0604020202020204" pitchFamily="34" charset="0"/>
                <a:cs typeface="Arial" panose="020B0604020202020204" pitchFamily="34" charset="0"/>
              </a:rPr>
              <a:t>computing or data processing equipment or methods, specially adapted for specific applications (</a:t>
            </a:r>
            <a:r>
              <a:rPr lang="en-US" altLang="ko-KR" sz="1600" dirty="0">
                <a:solidFill>
                  <a:schemeClr val="tx2"/>
                </a:solidFill>
                <a:latin typeface="Arial" panose="020B0604020202020204" pitchFamily="34" charset="0"/>
                <a:cs typeface="Arial" panose="020B0604020202020204" pitchFamily="34" charset="0"/>
                <a:hlinkClick r:id="rId6"/>
              </a:rPr>
              <a:t>G06F 17/00</a:t>
            </a:r>
            <a:r>
              <a:rPr lang="en-US" altLang="ko-KR" sz="1600" dirty="0">
                <a:solidFill>
                  <a:schemeClr val="tx2"/>
                </a:solidFill>
                <a:latin typeface="Arial" panose="020B0604020202020204" pitchFamily="34" charset="0"/>
                <a:cs typeface="Arial" panose="020B0604020202020204" pitchFamily="34" charset="0"/>
              </a:rPr>
              <a:t> takes precedence; data processing systems or methods specially adapted for administrative, commercial, financial, managerial, supervisory or forecasting purposes </a:t>
            </a:r>
            <a:r>
              <a:rPr lang="en-US" altLang="ko-KR" sz="1600" dirty="0">
                <a:solidFill>
                  <a:schemeClr val="tx2"/>
                </a:solidFill>
                <a:latin typeface="Arial" panose="020B0604020202020204" pitchFamily="34" charset="0"/>
                <a:cs typeface="Arial" panose="020B0604020202020204" pitchFamily="34" charset="0"/>
                <a:hlinkClick r:id="rId7"/>
              </a:rPr>
              <a:t>G06Q</a:t>
            </a:r>
            <a:r>
              <a:rPr lang="en-US" altLang="ko-KR" sz="1600" dirty="0" smtClean="0">
                <a:solidFill>
                  <a:schemeClr val="tx2"/>
                </a:solidFill>
                <a:latin typeface="Arial" panose="020B0604020202020204" pitchFamily="34" charset="0"/>
                <a:cs typeface="Arial" panose="020B0604020202020204" pitchFamily="34" charset="0"/>
              </a:rPr>
              <a:t>)</a:t>
            </a:r>
            <a:endParaRPr lang="ko-KR" altLang="ko-KR" sz="1600" dirty="0" smtClean="0">
              <a:solidFill>
                <a:schemeClr val="tx2"/>
              </a:solidFill>
              <a:latin typeface="Arial" panose="020B0604020202020204" pitchFamily="34" charset="0"/>
              <a:cs typeface="Arial" panose="020B0604020202020204" pitchFamily="34" charset="0"/>
            </a:endParaRPr>
          </a:p>
          <a:p>
            <a:pPr latinLnBrk="0"/>
            <a:r>
              <a:rPr lang="en-US" altLang="ko-KR" sz="1600" i="1" dirty="0" smtClean="0">
                <a:solidFill>
                  <a:srgbClr val="C00000"/>
                </a:solidFill>
                <a:latin typeface="Arial" panose="020B0604020202020204" pitchFamily="34" charset="0"/>
                <a:cs typeface="Arial" panose="020B0604020202020204" pitchFamily="34" charset="0"/>
              </a:rPr>
              <a:t>G06F021</a:t>
            </a:r>
            <a:r>
              <a:rPr lang="en-US" altLang="ko-KR" sz="1600" dirty="0" smtClean="0">
                <a:solidFill>
                  <a:schemeClr val="tx2"/>
                </a:solidFill>
                <a:latin typeface="Arial" panose="020B0604020202020204" pitchFamily="34" charset="0"/>
                <a:cs typeface="Arial" panose="020B0604020202020204" pitchFamily="34" charset="0"/>
              </a:rPr>
              <a:t>   Security </a:t>
            </a:r>
            <a:r>
              <a:rPr lang="en-US" altLang="ko-KR" sz="1600" dirty="0" smtClean="0">
                <a:solidFill>
                  <a:schemeClr val="tx2"/>
                </a:solidFill>
                <a:latin typeface="Arial" panose="020B0604020202020204" pitchFamily="34" charset="0"/>
                <a:cs typeface="Arial" panose="020B0604020202020204" pitchFamily="34" charset="0"/>
                <a:hlinkClick r:id="rId8"/>
              </a:rPr>
              <a:t>arrangements for</a:t>
            </a:r>
            <a:r>
              <a:rPr lang="en-US" altLang="ko-KR" sz="1600" dirty="0" smtClean="0">
                <a:solidFill>
                  <a:schemeClr val="tx2"/>
                </a:solidFill>
                <a:latin typeface="Arial" panose="020B0604020202020204" pitchFamily="34" charset="0"/>
                <a:cs typeface="Arial" panose="020B0604020202020204" pitchFamily="34" charset="0"/>
              </a:rPr>
              <a:t> protecting computers or computer systems against unauthorized activity (multiprogramming </a:t>
            </a:r>
            <a:r>
              <a:rPr lang="en-US" altLang="ko-KR" sz="1600" dirty="0" smtClean="0">
                <a:solidFill>
                  <a:schemeClr val="tx2"/>
                </a:solidFill>
                <a:latin typeface="Arial" panose="020B0604020202020204" pitchFamily="34" charset="0"/>
                <a:cs typeface="Arial" panose="020B0604020202020204" pitchFamily="34" charset="0"/>
                <a:hlinkClick r:id="rId9"/>
              </a:rPr>
              <a:t>G06F 9/46</a:t>
            </a:r>
            <a:r>
              <a:rPr lang="en-US" altLang="ko-KR" sz="1600" dirty="0" smtClean="0">
                <a:solidFill>
                  <a:schemeClr val="tx2"/>
                </a:solidFill>
                <a:latin typeface="Arial" panose="020B0604020202020204" pitchFamily="34" charset="0"/>
                <a:cs typeface="Arial" panose="020B0604020202020204" pitchFamily="34" charset="0"/>
              </a:rPr>
              <a:t>; protection against unauthorized </a:t>
            </a:r>
            <a:r>
              <a:rPr lang="en-US" altLang="ko-KR" sz="1600" dirty="0" smtClean="0">
                <a:solidFill>
                  <a:schemeClr val="tx2"/>
                </a:solidFill>
                <a:latin typeface="Arial" panose="020B0604020202020204" pitchFamily="34" charset="0"/>
                <a:cs typeface="Arial" panose="020B0604020202020204" pitchFamily="34" charset="0"/>
                <a:hlinkClick r:id="rId10"/>
              </a:rPr>
              <a:t>use</a:t>
            </a:r>
            <a:r>
              <a:rPr lang="en-US" altLang="ko-KR" sz="1600" dirty="0" smtClean="0">
                <a:solidFill>
                  <a:schemeClr val="tx2"/>
                </a:solidFill>
                <a:latin typeface="Arial" panose="020B0604020202020204" pitchFamily="34" charset="0"/>
                <a:cs typeface="Arial" panose="020B0604020202020204" pitchFamily="34" charset="0"/>
              </a:rPr>
              <a:t> of memory </a:t>
            </a:r>
            <a:r>
              <a:rPr lang="en-US" altLang="ko-KR" sz="1600" dirty="0" smtClean="0">
                <a:solidFill>
                  <a:schemeClr val="tx2"/>
                </a:solidFill>
                <a:latin typeface="Arial" panose="020B0604020202020204" pitchFamily="34" charset="0"/>
                <a:cs typeface="Arial" panose="020B0604020202020204" pitchFamily="34" charset="0"/>
                <a:hlinkClick r:id="rId11"/>
              </a:rPr>
              <a:t>G06F 12/14</a:t>
            </a:r>
            <a:r>
              <a:rPr lang="en-US" altLang="ko-KR" sz="1600" dirty="0" smtClean="0">
                <a:solidFill>
                  <a:schemeClr val="tx2"/>
                </a:solidFill>
                <a:latin typeface="Arial" panose="020B0604020202020204" pitchFamily="34" charset="0"/>
                <a:cs typeface="Arial" panose="020B0604020202020204" pitchFamily="34" charset="0"/>
              </a:rPr>
              <a:t>; dispensing </a:t>
            </a:r>
            <a:r>
              <a:rPr lang="en-US" altLang="ko-KR" sz="1600" dirty="0" smtClean="0">
                <a:solidFill>
                  <a:schemeClr val="tx2"/>
                </a:solidFill>
                <a:latin typeface="Arial" panose="020B0604020202020204" pitchFamily="34" charset="0"/>
                <a:cs typeface="Arial" panose="020B0604020202020204" pitchFamily="34" charset="0"/>
                <a:hlinkClick r:id="rId12"/>
              </a:rPr>
              <a:t>apparatus</a:t>
            </a:r>
            <a:r>
              <a:rPr lang="en-US" altLang="ko-KR" sz="1600" dirty="0" smtClean="0">
                <a:solidFill>
                  <a:schemeClr val="tx2"/>
                </a:solidFill>
                <a:latin typeface="Arial" panose="020B0604020202020204" pitchFamily="34" charset="0"/>
                <a:cs typeface="Arial" panose="020B0604020202020204" pitchFamily="34" charset="0"/>
              </a:rPr>
              <a:t> actuated by coded identity card or credit card </a:t>
            </a:r>
            <a:r>
              <a:rPr lang="en-US" altLang="ko-KR" sz="1600" dirty="0" smtClean="0">
                <a:solidFill>
                  <a:schemeClr val="tx2"/>
                </a:solidFill>
                <a:latin typeface="Arial" panose="020B0604020202020204" pitchFamily="34" charset="0"/>
                <a:cs typeface="Arial" panose="020B0604020202020204" pitchFamily="34" charset="0"/>
                <a:hlinkClick r:id="rId13"/>
              </a:rPr>
              <a:t>G07F 7/08</a:t>
            </a:r>
            <a:r>
              <a:rPr lang="en-US" altLang="ko-KR" sz="1600" dirty="0" smtClean="0">
                <a:solidFill>
                  <a:schemeClr val="tx2"/>
                </a:solidFill>
                <a:latin typeface="Arial" panose="020B0604020202020204" pitchFamily="34" charset="0"/>
                <a:cs typeface="Arial" panose="020B0604020202020204" pitchFamily="34" charset="0"/>
              </a:rPr>
              <a:t>; equipment anti-theft monitoring by a central station </a:t>
            </a:r>
            <a:r>
              <a:rPr lang="en-US" altLang="ko-KR" sz="1600" dirty="0" smtClean="0">
                <a:solidFill>
                  <a:schemeClr val="tx2"/>
                </a:solidFill>
                <a:latin typeface="Arial" panose="020B0604020202020204" pitchFamily="34" charset="0"/>
                <a:cs typeface="Arial" panose="020B0604020202020204" pitchFamily="34" charset="0"/>
                <a:hlinkClick r:id="rId14"/>
              </a:rPr>
              <a:t>G08B 26/00</a:t>
            </a:r>
            <a:r>
              <a:rPr lang="en-US" altLang="ko-KR" sz="1600" dirty="0" smtClean="0">
                <a:solidFill>
                  <a:schemeClr val="tx2"/>
                </a:solidFill>
                <a:latin typeface="Arial" panose="020B0604020202020204" pitchFamily="34" charset="0"/>
                <a:cs typeface="Arial" panose="020B0604020202020204" pitchFamily="34" charset="0"/>
              </a:rPr>
              <a:t>; secret or secure communication </a:t>
            </a:r>
            <a:r>
              <a:rPr lang="en-US" altLang="ko-KR" sz="1600" dirty="0" smtClean="0">
                <a:solidFill>
                  <a:schemeClr val="tx2"/>
                </a:solidFill>
                <a:latin typeface="Arial" panose="020B0604020202020204" pitchFamily="34" charset="0"/>
                <a:cs typeface="Arial" panose="020B0604020202020204" pitchFamily="34" charset="0"/>
                <a:hlinkClick r:id="rId15"/>
              </a:rPr>
              <a:t>H04L 9/00</a:t>
            </a:r>
            <a:r>
              <a:rPr lang="en-US" altLang="ko-KR" sz="1600" dirty="0" smtClean="0">
                <a:solidFill>
                  <a:schemeClr val="tx2"/>
                </a:solidFill>
                <a:latin typeface="Arial" panose="020B0604020202020204" pitchFamily="34" charset="0"/>
                <a:cs typeface="Arial" panose="020B0604020202020204" pitchFamily="34" charset="0"/>
              </a:rPr>
              <a:t>; data switching networks </a:t>
            </a:r>
            <a:r>
              <a:rPr lang="en-US" altLang="ko-KR" sz="1600" dirty="0" smtClean="0">
                <a:solidFill>
                  <a:schemeClr val="tx2"/>
                </a:solidFill>
                <a:latin typeface="Arial" panose="020B0604020202020204" pitchFamily="34" charset="0"/>
                <a:cs typeface="Arial" panose="020B0604020202020204" pitchFamily="34" charset="0"/>
                <a:hlinkClick r:id="rId16"/>
              </a:rPr>
              <a:t>H04L 12/00</a:t>
            </a:r>
            <a:r>
              <a:rPr lang="en-US" altLang="ko-KR" sz="1600" dirty="0" smtClean="0">
                <a:solidFill>
                  <a:schemeClr val="tx2"/>
                </a:solidFill>
                <a:latin typeface="Arial" panose="020B0604020202020204" pitchFamily="34" charset="0"/>
                <a:cs typeface="Arial" panose="020B0604020202020204" pitchFamily="34" charset="0"/>
              </a:rPr>
              <a:t> G06K007 Methods or </a:t>
            </a:r>
            <a:r>
              <a:rPr lang="en-US" altLang="ko-KR" sz="1600" dirty="0" smtClean="0">
                <a:solidFill>
                  <a:schemeClr val="tx2"/>
                </a:solidFill>
                <a:latin typeface="Arial" panose="020B0604020202020204" pitchFamily="34" charset="0"/>
                <a:cs typeface="Arial" panose="020B0604020202020204" pitchFamily="34" charset="0"/>
                <a:hlinkClick r:id="rId17"/>
              </a:rPr>
              <a:t>arrangements for</a:t>
            </a:r>
            <a:r>
              <a:rPr lang="en-US" altLang="ko-KR" sz="1600" dirty="0" smtClean="0">
                <a:solidFill>
                  <a:schemeClr val="tx2"/>
                </a:solidFill>
                <a:latin typeface="Arial" panose="020B0604020202020204" pitchFamily="34" charset="0"/>
                <a:cs typeface="Arial" panose="020B0604020202020204" pitchFamily="34" charset="0"/>
              </a:rPr>
              <a:t> sensing record carriers (</a:t>
            </a:r>
            <a:r>
              <a:rPr lang="en-US" altLang="ko-KR" sz="1600" dirty="0" smtClean="0">
                <a:solidFill>
                  <a:schemeClr val="tx2"/>
                </a:solidFill>
                <a:latin typeface="Arial" panose="020B0604020202020204" pitchFamily="34" charset="0"/>
                <a:cs typeface="Arial" panose="020B0604020202020204" pitchFamily="34" charset="0"/>
                <a:hlinkClick r:id="rId18"/>
              </a:rPr>
              <a:t>G06K 9/00</a:t>
            </a:r>
            <a:r>
              <a:rPr lang="en-US" altLang="ko-KR" sz="1600" dirty="0" smtClean="0">
                <a:solidFill>
                  <a:schemeClr val="tx2"/>
                </a:solidFill>
                <a:latin typeface="Arial" panose="020B0604020202020204" pitchFamily="34" charset="0"/>
                <a:cs typeface="Arial" panose="020B0604020202020204" pitchFamily="34" charset="0"/>
              </a:rPr>
              <a:t> takes precedence)</a:t>
            </a:r>
            <a:endParaRPr lang="ko-KR" altLang="ko-KR" sz="1600" dirty="0" smtClean="0">
              <a:solidFill>
                <a:schemeClr val="tx2"/>
              </a:solidFill>
              <a:latin typeface="Arial" panose="020B0604020202020204" pitchFamily="34" charset="0"/>
              <a:cs typeface="Arial" panose="020B0604020202020204" pitchFamily="34" charset="0"/>
            </a:endParaRPr>
          </a:p>
        </p:txBody>
      </p:sp>
      <p:sp>
        <p:nvSpPr>
          <p:cNvPr id="7" name="직사각형 6"/>
          <p:cNvSpPr/>
          <p:nvPr/>
        </p:nvSpPr>
        <p:spPr>
          <a:xfrm>
            <a:off x="0" y="1528"/>
            <a:ext cx="9144000" cy="6191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ko-KR" altLang="en-US">
              <a:solidFill>
                <a:prstClr val="white"/>
              </a:solidFill>
            </a:endParaRPr>
          </a:p>
        </p:txBody>
      </p:sp>
      <p:sp>
        <p:nvSpPr>
          <p:cNvPr id="12" name="직사각형 11"/>
          <p:cNvSpPr/>
          <p:nvPr/>
        </p:nvSpPr>
        <p:spPr>
          <a:xfrm>
            <a:off x="-24049" y="39310"/>
            <a:ext cx="9165704" cy="461665"/>
          </a:xfrm>
          <a:prstGeom prst="rect">
            <a:avLst/>
          </a:prstGeom>
        </p:spPr>
        <p:txBody>
          <a:bodyPr wrap="square">
            <a:spAutoFit/>
          </a:bodyPr>
          <a:lstStyle/>
          <a:p>
            <a:pPr fontAlgn="base">
              <a:buSzPct val="70000"/>
              <a:tabLst>
                <a:tab pos="266700" algn="l"/>
              </a:tabLst>
            </a:pPr>
            <a:r>
              <a:rPr lang="en-US" altLang="ko-KR" sz="2400" dirty="0">
                <a:solidFill>
                  <a:prstClr val="white"/>
                </a:solidFill>
                <a:latin typeface="Arial" panose="020B0604020202020204" pitchFamily="34" charset="0"/>
                <a:ea typeface="나눔고딕" pitchFamily="50" charset="-127"/>
                <a:cs typeface="Arial" panose="020B0604020202020204" pitchFamily="34" charset="0"/>
              </a:rPr>
              <a:t>Step </a:t>
            </a:r>
            <a:r>
              <a:rPr lang="en-US" altLang="ko-KR" sz="2400" dirty="0" smtClean="0">
                <a:solidFill>
                  <a:prstClr val="white"/>
                </a:solidFill>
                <a:latin typeface="Arial" panose="020B0604020202020204" pitchFamily="34" charset="0"/>
                <a:ea typeface="나눔고딕" pitchFamily="50" charset="-127"/>
                <a:cs typeface="Arial" panose="020B0604020202020204" pitchFamily="34" charset="0"/>
              </a:rPr>
              <a:t>3. Mapping IPC </a:t>
            </a:r>
            <a:r>
              <a:rPr lang="en-US" altLang="ko-KR" sz="2400" dirty="0">
                <a:solidFill>
                  <a:prstClr val="white"/>
                </a:solidFill>
                <a:latin typeface="Arial" panose="020B0604020202020204" pitchFamily="34" charset="0"/>
                <a:ea typeface="나눔고딕" pitchFamily="50" charset="-127"/>
                <a:cs typeface="Arial" panose="020B0604020202020204" pitchFamily="34" charset="0"/>
              </a:rPr>
              <a:t>to </a:t>
            </a:r>
            <a:r>
              <a:rPr lang="en-US" altLang="ko-KR" sz="2400" dirty="0" smtClean="0">
                <a:solidFill>
                  <a:prstClr val="white"/>
                </a:solidFill>
                <a:latin typeface="Arial" panose="020B0604020202020204" pitchFamily="34" charset="0"/>
                <a:ea typeface="나눔고딕" pitchFamily="50" charset="-127"/>
                <a:cs typeface="Arial" panose="020B0604020202020204" pitchFamily="34" charset="0"/>
              </a:rPr>
              <a:t>skill-units</a:t>
            </a:r>
            <a:endParaRPr lang="en-US" altLang="ko-KR" sz="2400" dirty="0">
              <a:solidFill>
                <a:prstClr val="white"/>
              </a:solidFill>
              <a:latin typeface="Arial" panose="020B0604020202020204" pitchFamily="34" charset="0"/>
              <a:ea typeface="나눔고딕" pitchFamily="50" charset="-127"/>
              <a:cs typeface="Arial" panose="020B0604020202020204" pitchFamily="34" charset="0"/>
            </a:endParaRPr>
          </a:p>
        </p:txBody>
      </p:sp>
      <p:sp>
        <p:nvSpPr>
          <p:cNvPr id="13" name="TextBox 12"/>
          <p:cNvSpPr txBox="1"/>
          <p:nvPr/>
        </p:nvSpPr>
        <p:spPr>
          <a:xfrm>
            <a:off x="8203408" y="6581001"/>
            <a:ext cx="827584" cy="276999"/>
          </a:xfrm>
          <a:prstGeom prst="rect">
            <a:avLst/>
          </a:prstGeom>
          <a:noFill/>
        </p:spPr>
        <p:txBody>
          <a:bodyPr wrap="square" rtlCol="0">
            <a:spAutoFit/>
          </a:bodyPr>
          <a:lstStyle/>
          <a:p>
            <a:pPr algn="r"/>
            <a:r>
              <a:rPr lang="en-US" altLang="ko-KR" sz="1200" b="1" dirty="0" smtClean="0">
                <a:solidFill>
                  <a:srgbClr val="1F497D"/>
                </a:solidFill>
                <a:latin typeface="Arial" panose="020B0604020202020204" pitchFamily="34" charset="0"/>
                <a:cs typeface="Arial" panose="020B0604020202020204" pitchFamily="34" charset="0"/>
              </a:rPr>
              <a:t>8/16</a:t>
            </a:r>
            <a:endParaRPr lang="ko-KR" altLang="en-US" sz="1200" b="1" dirty="0">
              <a:solidFill>
                <a:srgbClr val="1F497D"/>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529269503"/>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2068</TotalTime>
  <Words>2852</Words>
  <Application>Microsoft Office PowerPoint</Application>
  <PresentationFormat>Apresentação na tela (4:3)</PresentationFormat>
  <Paragraphs>1354</Paragraphs>
  <Slides>17</Slides>
  <Notes>1</Notes>
  <HiddenSlides>0</HiddenSlides>
  <MMClips>0</MMClips>
  <ScaleCrop>false</ScaleCrop>
  <HeadingPairs>
    <vt:vector size="4" baseType="variant">
      <vt:variant>
        <vt:lpstr>Tema</vt:lpstr>
      </vt:variant>
      <vt:variant>
        <vt:i4>1</vt:i4>
      </vt:variant>
      <vt:variant>
        <vt:lpstr>Títulos de slides</vt:lpstr>
      </vt:variant>
      <vt:variant>
        <vt:i4>17</vt:i4>
      </vt:variant>
    </vt:vector>
  </HeadingPairs>
  <TitlesOfParts>
    <vt:vector size="18" baseType="lpstr">
      <vt:lpstr>1_Office 테마</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DELL</dc:creator>
  <cp:lastModifiedBy>CNI</cp:lastModifiedBy>
  <cp:revision>94</cp:revision>
  <cp:lastPrinted>2015-07-24T15:44:18Z</cp:lastPrinted>
  <dcterms:created xsi:type="dcterms:W3CDTF">2013-07-05T02:02:31Z</dcterms:created>
  <dcterms:modified xsi:type="dcterms:W3CDTF">2015-07-27T12:45:29Z</dcterms:modified>
</cp:coreProperties>
</file>