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3" r:id="rId2"/>
    <p:sldId id="265" r:id="rId3"/>
    <p:sldId id="307" r:id="rId4"/>
    <p:sldId id="308" r:id="rId5"/>
    <p:sldId id="316" r:id="rId6"/>
    <p:sldId id="268" r:id="rId7"/>
    <p:sldId id="312" r:id="rId8"/>
    <p:sldId id="318" r:id="rId9"/>
    <p:sldId id="317" r:id="rId10"/>
    <p:sldId id="275" r:id="rId11"/>
    <p:sldId id="289" r:id="rId12"/>
    <p:sldId id="315" r:id="rId13"/>
    <p:sldId id="276" r:id="rId14"/>
    <p:sldId id="282" r:id="rId15"/>
    <p:sldId id="284" r:id="rId16"/>
    <p:sldId id="294" r:id="rId17"/>
    <p:sldId id="29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53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072483022384222"/>
          <c:y val="1.8969037768584017E-2"/>
          <c:w val="0.85867870269516489"/>
          <c:h val="0.62462743004582078"/>
        </c:manualLayout>
      </c:layout>
      <c:barChart>
        <c:barDir val="col"/>
        <c:grouping val="clustered"/>
        <c:ser>
          <c:idx val="0"/>
          <c:order val="0"/>
          <c:tx>
            <c:strRef>
              <c:f>Sheet2!$I$5</c:f>
              <c:strCache>
                <c:ptCount val="1"/>
                <c:pt idx="0">
                  <c:v>% unskilled workers, out of all production workers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cat>
            <c:strRef>
              <c:f>Sheet2!$H$6:$H$13</c:f>
              <c:strCache>
                <c:ptCount val="8"/>
                <c:pt idx="0">
                  <c:v>World</c:v>
                </c:pt>
                <c:pt idx="1">
                  <c:v>Sub-Saharan Africa</c:v>
                </c:pt>
                <c:pt idx="2">
                  <c:v>South Asia</c:v>
                </c:pt>
                <c:pt idx="3">
                  <c:v>Eastern Europe &amp; Central Asia</c:v>
                </c:pt>
                <c:pt idx="4">
                  <c:v>East Asia &amp; Pacific</c:v>
                </c:pt>
                <c:pt idx="5">
                  <c:v>Middle East &amp; North Africa</c:v>
                </c:pt>
                <c:pt idx="6">
                  <c:v>Latin America &amp; Caribbean</c:v>
                </c:pt>
                <c:pt idx="7">
                  <c:v>High-income OECD</c:v>
                </c:pt>
              </c:strCache>
            </c:strRef>
          </c:cat>
          <c:val>
            <c:numRef>
              <c:f>Sheet2!$I$6:$I$13</c:f>
              <c:numCache>
                <c:formatCode>0.0%</c:formatCode>
                <c:ptCount val="8"/>
                <c:pt idx="0">
                  <c:v>0.32500000000000284</c:v>
                </c:pt>
                <c:pt idx="1">
                  <c:v>0.37200000000000188</c:v>
                </c:pt>
                <c:pt idx="2">
                  <c:v>0.27100000000000002</c:v>
                </c:pt>
                <c:pt idx="3">
                  <c:v>0.24600000000000041</c:v>
                </c:pt>
                <c:pt idx="4">
                  <c:v>0.36500000000000032</c:v>
                </c:pt>
                <c:pt idx="5">
                  <c:v>0.38100000000000284</c:v>
                </c:pt>
                <c:pt idx="6">
                  <c:v>0.37700000000000261</c:v>
                </c:pt>
                <c:pt idx="7">
                  <c:v>0.23200000000000001</c:v>
                </c:pt>
              </c:numCache>
            </c:numRef>
          </c:val>
        </c:ser>
        <c:ser>
          <c:idx val="1"/>
          <c:order val="1"/>
          <c:tx>
            <c:strRef>
              <c:f>Sheet2!$J$5</c:f>
              <c:strCache>
                <c:ptCount val="1"/>
                <c:pt idx="0">
                  <c:v>% firms identifying labor regulations as a major constraint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c:spPr>
          <c:cat>
            <c:strRef>
              <c:f>Sheet2!$H$6:$H$13</c:f>
              <c:strCache>
                <c:ptCount val="8"/>
                <c:pt idx="0">
                  <c:v>World</c:v>
                </c:pt>
                <c:pt idx="1">
                  <c:v>Sub-Saharan Africa</c:v>
                </c:pt>
                <c:pt idx="2">
                  <c:v>South Asia</c:v>
                </c:pt>
                <c:pt idx="3">
                  <c:v>Eastern Europe &amp; Central Asia</c:v>
                </c:pt>
                <c:pt idx="4">
                  <c:v>East Asia &amp; Pacific</c:v>
                </c:pt>
                <c:pt idx="5">
                  <c:v>Middle East &amp; North Africa</c:v>
                </c:pt>
                <c:pt idx="6">
                  <c:v>Latin America &amp; Caribbean</c:v>
                </c:pt>
                <c:pt idx="7">
                  <c:v>High-income OECD</c:v>
                </c:pt>
              </c:strCache>
            </c:strRef>
          </c:cat>
          <c:val>
            <c:numRef>
              <c:f>Sheet2!$J$6:$J$13</c:f>
              <c:numCache>
                <c:formatCode>0.0%</c:formatCode>
                <c:ptCount val="8"/>
                <c:pt idx="0">
                  <c:v>0.11800000000000054</c:v>
                </c:pt>
                <c:pt idx="1">
                  <c:v>8.7000000000000022E-2</c:v>
                </c:pt>
                <c:pt idx="2">
                  <c:v>8.9000000000000246E-2</c:v>
                </c:pt>
                <c:pt idx="3">
                  <c:v>9.7000000000000045E-2</c:v>
                </c:pt>
                <c:pt idx="4">
                  <c:v>8.1000000000000044E-2</c:v>
                </c:pt>
                <c:pt idx="5">
                  <c:v>0.22700000000000087</c:v>
                </c:pt>
                <c:pt idx="6">
                  <c:v>0.17300000000000001</c:v>
                </c:pt>
                <c:pt idx="7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Sheet2!$K$5</c:f>
              <c:strCache>
                <c:ptCount val="1"/>
                <c:pt idx="0">
                  <c:v>% firms identifying an inadequately educated workforce as a major constraint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cat>
            <c:strRef>
              <c:f>Sheet2!$H$6:$H$13</c:f>
              <c:strCache>
                <c:ptCount val="8"/>
                <c:pt idx="0">
                  <c:v>World</c:v>
                </c:pt>
                <c:pt idx="1">
                  <c:v>Sub-Saharan Africa</c:v>
                </c:pt>
                <c:pt idx="2">
                  <c:v>South Asia</c:v>
                </c:pt>
                <c:pt idx="3">
                  <c:v>Eastern Europe &amp; Central Asia</c:v>
                </c:pt>
                <c:pt idx="4">
                  <c:v>East Asia &amp; Pacific</c:v>
                </c:pt>
                <c:pt idx="5">
                  <c:v>Middle East &amp; North Africa</c:v>
                </c:pt>
                <c:pt idx="6">
                  <c:v>Latin America &amp; Caribbean</c:v>
                </c:pt>
                <c:pt idx="7">
                  <c:v>High-income OECD</c:v>
                </c:pt>
              </c:strCache>
            </c:strRef>
          </c:cat>
          <c:val>
            <c:numRef>
              <c:f>Sheet2!$K$6:$K$13</c:f>
              <c:numCache>
                <c:formatCode>0.0%</c:formatCode>
                <c:ptCount val="8"/>
                <c:pt idx="0">
                  <c:v>0.26800000000000002</c:v>
                </c:pt>
                <c:pt idx="1">
                  <c:v>0.21800000000000044</c:v>
                </c:pt>
                <c:pt idx="2">
                  <c:v>0.14300000000000004</c:v>
                </c:pt>
                <c:pt idx="3">
                  <c:v>0.29600000000000032</c:v>
                </c:pt>
                <c:pt idx="4">
                  <c:v>0.23</c:v>
                </c:pt>
                <c:pt idx="5">
                  <c:v>0.38800000000000284</c:v>
                </c:pt>
                <c:pt idx="6">
                  <c:v>0.35800000000000032</c:v>
                </c:pt>
                <c:pt idx="7">
                  <c:v>0.14400000000000004</c:v>
                </c:pt>
              </c:numCache>
            </c:numRef>
          </c:val>
        </c:ser>
        <c:dLbls/>
        <c:axId val="67149184"/>
        <c:axId val="69428352"/>
      </c:barChart>
      <c:catAx>
        <c:axId val="67149184"/>
        <c:scaling>
          <c:orientation val="minMax"/>
        </c:scaling>
        <c:axPos val="b"/>
        <c:tickLblPos val="nextTo"/>
        <c:txPr>
          <a:bodyPr rot="0" vert="horz"/>
          <a:lstStyle/>
          <a:p>
            <a:pPr>
              <a:defRPr sz="900" b="0"/>
            </a:pPr>
            <a:endParaRPr lang="pt-BR"/>
          </a:p>
        </c:txPr>
        <c:crossAx val="69428352"/>
        <c:crosses val="autoZero"/>
        <c:auto val="1"/>
        <c:lblAlgn val="ctr"/>
        <c:lblOffset val="100"/>
      </c:catAx>
      <c:valAx>
        <c:axId val="69428352"/>
        <c:scaling>
          <c:orientation val="minMax"/>
        </c:scaling>
        <c:axPos val="l"/>
        <c:majorGridlines>
          <c:spPr>
            <a:ln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c:spPr>
        </c:majorGridlines>
        <c:numFmt formatCode="0%" sourceLinked="0"/>
        <c:tickLblPos val="nextTo"/>
        <c:spPr>
          <a:ln>
            <a:solidFill>
              <a:schemeClr val="tx1">
                <a:lumMod val="65000"/>
                <a:lumOff val="35000"/>
              </a:schemeClr>
            </a:solidFill>
            <a:prstDash val="sysDot"/>
          </a:ln>
        </c:spPr>
        <c:txPr>
          <a:bodyPr/>
          <a:lstStyle/>
          <a:p>
            <a:pPr>
              <a:defRPr sz="1100"/>
            </a:pPr>
            <a:endParaRPr lang="pt-BR"/>
          </a:p>
        </c:txPr>
        <c:crossAx val="67149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2069606686197307"/>
          <c:y val="0.74385693313759516"/>
          <c:w val="0.78461662066523696"/>
          <c:h val="0.25331820810534283"/>
        </c:manualLayout>
      </c:layout>
      <c:spPr>
        <a:noFill/>
        <a:effectLst/>
      </c:spPr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</c:chart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98912-DF3D-4C53-8B18-F89501AF9FAC}" type="datetimeFigureOut">
              <a:rPr lang="en-GB" smtClean="0"/>
              <a:pPr/>
              <a:t>03/08/2015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1F561-E034-4A90-8426-9A43C7426B5A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3737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ko-KR" smtClean="0">
              <a:ea typeface="Gulim" pitchFamily="34" charset="-127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30506792-1A7A-408F-8E55-4220588BB2E6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17</a:t>
            </a:fld>
            <a:endParaRPr lang="en-GB" dirty="0" smtClean="0">
              <a:latin typeface="Times New Roman" pitchFamily="18" charset="0"/>
            </a:endParaRPr>
          </a:p>
        </p:txBody>
      </p:sp>
      <p:sp>
        <p:nvSpPr>
          <p:cNvPr id="71683" name="Rectangle 7"/>
          <p:cNvSpPr txBox="1">
            <a:spLocks noGrp="1" noChangeArrowheads="1"/>
          </p:cNvSpPr>
          <p:nvPr/>
        </p:nvSpPr>
        <p:spPr bwMode="auto">
          <a:xfrm>
            <a:off x="3883644" y="8683439"/>
            <a:ext cx="2972724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67" tIns="45784" rIns="91567" bIns="45784" anchor="b"/>
          <a:lstStyle/>
          <a:p>
            <a:pPr algn="r" defTabSz="915988"/>
            <a:fld id="{CF2A7318-8744-4123-8109-69DC5F1CF18A}" type="slidenum">
              <a:rPr lang="en-GB" sz="1200">
                <a:ea typeface="DejaVu Sans" charset="0"/>
                <a:cs typeface="DejaVu Sans" charset="0"/>
              </a:rPr>
              <a:pPr algn="r" defTabSz="915988"/>
              <a:t>17</a:t>
            </a:fld>
            <a:endParaRPr lang="en-GB" sz="1200" dirty="0">
              <a:ea typeface="DejaVu Sans" charset="0"/>
              <a:cs typeface="DejaVu Sans" charset="0"/>
            </a:endParaRPr>
          </a:p>
        </p:txBody>
      </p:sp>
      <p:sp>
        <p:nvSpPr>
          <p:cNvPr id="716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567" tIns="45784" rIns="91567" bIns="45784"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8840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9E551B1-E624-4BFC-B5EE-9297C974A30A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</a:t>
            </a:fld>
            <a:endParaRPr lang="en-GB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0704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9E551B1-E624-4BFC-B5EE-9297C974A30A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</a:t>
            </a:fld>
            <a:endParaRPr lang="en-GB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0704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According to the data from the Enterprise Surveys employers list skills as a key constraint.</a:t>
            </a:r>
          </a:p>
          <a:p>
            <a:endParaRPr lang="en-US" altLang="en-US" smtClean="0"/>
          </a:p>
          <a:p>
            <a:r>
              <a:rPr lang="en-US" altLang="en-US" smtClean="0"/>
              <a:t>A high proportion of production workers are unskilled (blue bars in the graph). In Sub-Saharan Africa, East Asia, Middle East and North Africa and Latin America the proportion of unskilled production workers is more than 35%</a:t>
            </a:r>
            <a:br>
              <a:rPr lang="en-US" altLang="en-US" smtClean="0"/>
            </a:br>
            <a:endParaRPr lang="en-US" altLang="en-US" smtClean="0"/>
          </a:p>
          <a:p>
            <a:r>
              <a:rPr lang="en-US" altLang="en-US" smtClean="0"/>
              <a:t>In the Middle East and North Africa and Latin America, more than 2/3 of firms identify an inadequate educated workforce as a major constraint (green bars in the graph)</a:t>
            </a: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9pPr>
          </a:lstStyle>
          <a:p>
            <a:pPr eaLnBrk="1" hangingPunct="1"/>
            <a:fld id="{E847C044-B9FE-40F4-A9F6-CD902F7A0259}" type="slidenum">
              <a:rPr lang="en-US" altLang="en-US" smtClean="0">
                <a:latin typeface="Arial" charset="0"/>
                <a:ea typeface="Gulim" pitchFamily="34" charset="-127"/>
              </a:rPr>
              <a:pPr eaLnBrk="1" hangingPunct="1"/>
              <a:t>5</a:t>
            </a:fld>
            <a:endParaRPr lang="en-US" altLang="en-US" smtClean="0">
              <a:latin typeface="Arial" charset="0"/>
              <a:ea typeface="Gulim" pitchFamily="34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9E551B1-E624-4BFC-B5EE-9297C974A30A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8</a:t>
            </a:fld>
            <a:endParaRPr lang="en-GB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0704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9E551B1-E624-4BFC-B5EE-9297C974A30A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9</a:t>
            </a:fld>
            <a:endParaRPr lang="en-GB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07043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9E551B1-E624-4BFC-B5EE-9297C974A30A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13</a:t>
            </a:fld>
            <a:endParaRPr lang="en-GB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0704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9E551B1-E624-4BFC-B5EE-9297C974A30A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14</a:t>
            </a:fld>
            <a:endParaRPr lang="en-GB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0704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9E551B1-E624-4BFC-B5EE-9297C974A30A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15</a:t>
            </a:fld>
            <a:endParaRPr lang="en-GB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0704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BC8B-3378-4CBE-9C62-DA3593DCBD79}" type="datetimeFigureOut">
              <a:rPr lang="en-GB" smtClean="0"/>
              <a:pPr/>
              <a:t>03/08/2015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F54-D1F1-4EE2-81F7-B0C62815600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25781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BC8B-3378-4CBE-9C62-DA3593DCBD79}" type="datetimeFigureOut">
              <a:rPr lang="en-GB" smtClean="0"/>
              <a:pPr/>
              <a:t>03/08/2015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F54-D1F1-4EE2-81F7-B0C62815600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6085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BC8B-3378-4CBE-9C62-DA3593DCBD79}" type="datetimeFigureOut">
              <a:rPr lang="en-GB" smtClean="0"/>
              <a:pPr/>
              <a:t>03/08/2015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F54-D1F1-4EE2-81F7-B0C62815600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30773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BC8B-3378-4CBE-9C62-DA3593DCBD79}" type="datetimeFigureOut">
              <a:rPr lang="en-GB" smtClean="0"/>
              <a:pPr/>
              <a:t>03/08/2015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F54-D1F1-4EE2-81F7-B0C62815600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26380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BC8B-3378-4CBE-9C62-DA3593DCBD79}" type="datetimeFigureOut">
              <a:rPr lang="en-GB" smtClean="0"/>
              <a:pPr/>
              <a:t>03/08/2015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F54-D1F1-4EE2-81F7-B0C62815600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7144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BC8B-3378-4CBE-9C62-DA3593DCBD79}" type="datetimeFigureOut">
              <a:rPr lang="en-GB" smtClean="0"/>
              <a:pPr/>
              <a:t>03/08/2015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F54-D1F1-4EE2-81F7-B0C62815600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1779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BC8B-3378-4CBE-9C62-DA3593DCBD79}" type="datetimeFigureOut">
              <a:rPr lang="en-GB" smtClean="0"/>
              <a:pPr/>
              <a:t>03/08/2015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F54-D1F1-4EE2-81F7-B0C62815600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20133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BC8B-3378-4CBE-9C62-DA3593DCBD79}" type="datetimeFigureOut">
              <a:rPr lang="en-GB" smtClean="0"/>
              <a:pPr/>
              <a:t>03/08/2015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F54-D1F1-4EE2-81F7-B0C62815600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18441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BC8B-3378-4CBE-9C62-DA3593DCBD79}" type="datetimeFigureOut">
              <a:rPr lang="en-GB" smtClean="0"/>
              <a:pPr/>
              <a:t>03/08/2015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F54-D1F1-4EE2-81F7-B0C62815600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7284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BC8B-3378-4CBE-9C62-DA3593DCBD79}" type="datetimeFigureOut">
              <a:rPr lang="en-GB" smtClean="0"/>
              <a:pPr/>
              <a:t>03/08/2015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F54-D1F1-4EE2-81F7-B0C62815600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69962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BC8B-3378-4CBE-9C62-DA3593DCBD79}" type="datetimeFigureOut">
              <a:rPr lang="en-GB" smtClean="0"/>
              <a:pPr/>
              <a:t>03/08/2015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F54-D1F1-4EE2-81F7-B0C62815600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27308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CBC8B-3378-4CBE-9C62-DA3593DCBD79}" type="datetimeFigureOut">
              <a:rPr lang="en-GB" smtClean="0"/>
              <a:pPr/>
              <a:t>03/08/2015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0DF54-D1F1-4EE2-81F7-B0C62815600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0783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Image 3" descr="Template powerpoint_logo_unesco_6langues copie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itre 1"/>
          <p:cNvSpPr>
            <a:spLocks noGrp="1"/>
          </p:cNvSpPr>
          <p:nvPr>
            <p:ph type="ctrTitle"/>
          </p:nvPr>
        </p:nvSpPr>
        <p:spPr>
          <a:xfrm>
            <a:off x="1619250" y="333375"/>
            <a:ext cx="7358063" cy="54721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 dirty="0" smtClean="0">
                <a:solidFill>
                  <a:srgbClr val="0066CC"/>
                </a:solidFill>
              </a:rPr>
              <a:t/>
            </a:r>
            <a:br>
              <a:rPr lang="en-US" sz="3200" b="1" dirty="0" smtClean="0">
                <a:solidFill>
                  <a:srgbClr val="0066CC"/>
                </a:solidFill>
              </a:rPr>
            </a:br>
            <a:r>
              <a:rPr lang="en-US" sz="3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Skills supply and demand forecasts </a:t>
            </a:r>
            <a:br>
              <a:rPr lang="en-US" sz="3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International Overview</a:t>
            </a:r>
            <a:br>
              <a:rPr lang="en-US" sz="3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Borhene Chakroun</a:t>
            </a:r>
            <a:br>
              <a:rPr lang="en-US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Section Chief</a:t>
            </a:r>
            <a:br>
              <a:rPr lang="en-US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UNESCO</a:t>
            </a:r>
            <a:r>
              <a:rPr lang="fr-FR" sz="27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fr-FR" sz="27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World Skills conference 2015 (WSC)</a:t>
            </a:r>
            <a:b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Sao Paulo, Brazil, 12 August 2015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268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88" y="1643063"/>
            <a:ext cx="8226425" cy="3370113"/>
          </a:xfrm>
        </p:spPr>
        <p:txBody>
          <a:bodyPr>
            <a:normAutofit fontScale="77500" lnSpcReduction="20000"/>
          </a:bodyPr>
          <a:lstStyle/>
          <a:p>
            <a:pPr algn="ctr"/>
            <a:endParaRPr lang="en-US" sz="4400" b="1" dirty="0" smtClean="0">
              <a:solidFill>
                <a:srgbClr val="009999"/>
              </a:solidFill>
            </a:endParaRPr>
          </a:p>
          <a:p>
            <a:pPr marL="0" indent="0" algn="ctr">
              <a:buNone/>
            </a:pPr>
            <a:r>
              <a:rPr lang="en-US" sz="5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Findings from UNESCO’s work in assessing feasibility of skills anticipation in developing countries</a:t>
            </a:r>
            <a:r>
              <a:rPr lang="en-US" sz="5400" b="1" dirty="0">
                <a:solidFill>
                  <a:srgbClr val="009999"/>
                </a:solidFill>
              </a:rPr>
              <a:t/>
            </a:r>
            <a:br>
              <a:rPr lang="en-US" sz="5400" b="1" dirty="0">
                <a:solidFill>
                  <a:srgbClr val="009999"/>
                </a:solidFill>
              </a:rPr>
            </a:br>
            <a:endParaRPr lang="en-US" sz="5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4000" b="1" dirty="0" smtClean="0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560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Feasibility of skills projections</a:t>
            </a:r>
            <a:endParaRPr lang="en-GB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226425" cy="4524375"/>
          </a:xfrm>
        </p:spPr>
        <p:txBody>
          <a:bodyPr/>
          <a:lstStyle/>
          <a:p>
            <a:pPr marL="0" lvl="0" indent="0">
              <a:buNone/>
            </a:pPr>
            <a:endParaRPr lang="en-GB" sz="22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2000" dirty="0" smtClean="0"/>
          </a:p>
          <a:p>
            <a:endParaRPr lang="en-GB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88840"/>
            <a:ext cx="7344816" cy="4266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1387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226425" cy="4524375"/>
          </a:xfrm>
        </p:spPr>
        <p:txBody>
          <a:bodyPr/>
          <a:lstStyle/>
          <a:p>
            <a:pPr marL="0" lvl="0" indent="0">
              <a:buNone/>
            </a:pPr>
            <a:endParaRPr lang="en-GB" sz="22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2000" dirty="0" smtClean="0"/>
          </a:p>
          <a:p>
            <a:endParaRPr lang="en-GB" sz="2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7776864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Feasibility of skills projections</a:t>
            </a:r>
            <a:endParaRPr lang="en-GB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293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082409" cy="4424321"/>
          </a:xfrm>
        </p:spPr>
        <p:txBody>
          <a:bodyPr>
            <a:normAutofit lnSpcReduction="1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Lack of stable trends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in the formal economy and labour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market (political and other uncertainties); </a:t>
            </a:r>
          </a:p>
          <a:p>
            <a:pPr marL="457200" lvl="0" indent="-457200">
              <a:buFont typeface="+mj-lt"/>
              <a:buAutoNum type="arabicPeriod"/>
            </a:pP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Significance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of the informal economy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(difficulties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in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measurement and modelling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the informal economy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);</a:t>
            </a:r>
          </a:p>
          <a:p>
            <a:pPr marL="457200" lvl="0" indent="-457200">
              <a:buFont typeface="+mj-lt"/>
              <a:buAutoNum type="arabicPeriod"/>
            </a:pP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Lack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of well-established macro-economic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models;</a:t>
            </a:r>
          </a:p>
          <a:p>
            <a:pPr marL="457200" lvl="0" indent="-457200">
              <a:buFont typeface="+mj-lt"/>
              <a:buAutoNum type="arabicPeriod"/>
            </a:pP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Lack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of a focus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on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the youth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situation in labour market;</a:t>
            </a:r>
            <a:r>
              <a:rPr lang="en-GB" sz="2400" baseline="30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457200" lvl="0" indent="-457200">
              <a:buFont typeface="+mj-lt"/>
              <a:buAutoNum type="arabicPeriod"/>
            </a:pP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Difficulties in access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to relevant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detailed data.</a:t>
            </a: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Problems and challenges </a:t>
            </a:r>
            <a:r>
              <a:rPr lang="en-US" b="1" dirty="0">
                <a:solidFill>
                  <a:srgbClr val="009999"/>
                </a:solidFill>
              </a:rPr>
              <a:t/>
            </a:r>
            <a:br>
              <a:rPr lang="en-US" b="1" dirty="0">
                <a:solidFill>
                  <a:srgbClr val="009999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470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139825"/>
          </a:xfrm>
        </p:spPr>
        <p:txBody>
          <a:bodyPr/>
          <a:lstStyle/>
          <a:p>
            <a:pPr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Problems and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06" y="1268760"/>
            <a:ext cx="8082409" cy="4752528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Three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particular characteristics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need to be addressed:</a:t>
            </a: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  <a:p>
            <a:pPr marL="1257300" lvl="2" indent="-457200">
              <a:buFont typeface="+mj-lt"/>
              <a:buAutoNum type="alphaLcParenR"/>
            </a:pP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the </a:t>
            </a: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significance of the informal economy; </a:t>
            </a:r>
            <a:endParaRPr lang="en-GB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257300" lvl="2" indent="-457200">
              <a:buFont typeface="+mj-lt"/>
              <a:buAutoNum type="alphaLcParenR"/>
            </a:pP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the importance of youth: graduates unemployment</a:t>
            </a:r>
            <a:endParaRPr lang="en-GB" sz="2000" dirty="0">
              <a:solidFill>
                <a:schemeClr val="tx2">
                  <a:lumMod val="75000"/>
                </a:schemeClr>
              </a:solidFill>
            </a:endParaRPr>
          </a:p>
          <a:p>
            <a:pPr marL="1257300" lvl="2" indent="-457200">
              <a:buFont typeface="+mj-lt"/>
              <a:buAutoNum type="alphaLcParenR"/>
            </a:pP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t</a:t>
            </a: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he importance </a:t>
            </a: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of remittances from abroad</a:t>
            </a: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800100" lvl="2" indent="0">
              <a:buNone/>
            </a:pPr>
            <a:endParaRPr lang="en-GB" sz="20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A further challenge arises from the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focus on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young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people:</a:t>
            </a:r>
          </a:p>
          <a:p>
            <a:pPr marL="1257300" lvl="2" indent="-457200">
              <a:buFont typeface="+mj-lt"/>
              <a:buAutoNum type="alphaLcParenR"/>
            </a:pP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Most </a:t>
            </a: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standard forecasting models do not focus on employment by age; </a:t>
            </a: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However</a:t>
            </a:r>
          </a:p>
          <a:p>
            <a:pPr marL="1257300" lvl="2" indent="-457200">
              <a:buFont typeface="+mj-lt"/>
              <a:buAutoNum type="alphaLcParenR"/>
            </a:pP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They </a:t>
            </a:r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account for a large proportion of the working age population</a:t>
            </a:r>
          </a:p>
          <a:p>
            <a:pPr marL="0" indent="0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xmlns="" val="227533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139825"/>
          </a:xfrm>
        </p:spPr>
        <p:txBody>
          <a:bodyPr/>
          <a:lstStyle/>
          <a:p>
            <a:pPr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Summary of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082409" cy="4896544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Constraints on the data availability side are not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binding; </a:t>
            </a:r>
          </a:p>
          <a:p>
            <a:pPr marL="457200" lvl="0" indent="-457200">
              <a:buFont typeface="+mj-lt"/>
              <a:buAutoNum type="arabicPeriod"/>
            </a:pP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Best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way to secure data access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is to involve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relevant organisations as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partners: Importance of the platform of stakeholders);</a:t>
            </a:r>
          </a:p>
          <a:p>
            <a:pPr marL="457200" lvl="0" indent="-457200">
              <a:buFont typeface="+mj-lt"/>
              <a:buAutoNum type="arabicPeriod"/>
            </a:pPr>
            <a:endParaRPr lang="en-GB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Use of simple models &amp; techniques for skills anticipation is possible as first phase, but the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focus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should be also on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longer term capacity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development; </a:t>
            </a:r>
          </a:p>
          <a:p>
            <a:pPr marL="457200" lvl="0" indent="-457200">
              <a:buFont typeface="+mj-lt"/>
              <a:buAutoNum type="arabicPeriod"/>
            </a:pPr>
            <a:endParaRPr lang="en-GB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Need to take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into account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institutional 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setting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&amp; limited resources;</a:t>
            </a: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503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Summary of findings</a:t>
            </a:r>
            <a:endParaRPr lang="en-GB" altLang="en-US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GB" altLang="en-US" sz="2800" dirty="0">
                <a:solidFill>
                  <a:schemeClr val="tx2">
                    <a:lumMod val="75000"/>
                  </a:schemeClr>
                </a:solidFill>
              </a:rPr>
              <a:t>Skills Forecasting can be defined as a PUBLIC </a:t>
            </a:r>
            <a:r>
              <a:rPr lang="en-GB" altLang="en-US" sz="2800" dirty="0" smtClean="0">
                <a:solidFill>
                  <a:schemeClr val="tx2">
                    <a:lumMod val="75000"/>
                  </a:schemeClr>
                </a:solidFill>
              </a:rPr>
              <a:t>GOOD;</a:t>
            </a:r>
          </a:p>
          <a:p>
            <a:pPr>
              <a:lnSpc>
                <a:spcPct val="80000"/>
              </a:lnSpc>
            </a:pPr>
            <a:endParaRPr lang="en-GB" altLang="en-US" sz="28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80000"/>
              </a:lnSpc>
            </a:pPr>
            <a:r>
              <a:rPr lang="en-GB" altLang="en-US" sz="2800" dirty="0" smtClean="0">
                <a:solidFill>
                  <a:schemeClr val="tx2">
                    <a:lumMod val="75000"/>
                  </a:schemeClr>
                </a:solidFill>
              </a:rPr>
              <a:t>Platform for Dialogue (including the involvement </a:t>
            </a:r>
            <a:r>
              <a:rPr lang="en-GB" altLang="en-US" sz="2800" dirty="0">
                <a:solidFill>
                  <a:schemeClr val="tx2">
                    <a:lumMod val="75000"/>
                  </a:schemeClr>
                </a:solidFill>
              </a:rPr>
              <a:t>of Social </a:t>
            </a:r>
            <a:r>
              <a:rPr lang="en-GB" altLang="en-US" sz="2800" dirty="0" smtClean="0">
                <a:solidFill>
                  <a:schemeClr val="tx2">
                    <a:lumMod val="75000"/>
                  </a:schemeClr>
                </a:solidFill>
              </a:rPr>
              <a:t>Partners</a:t>
            </a:r>
            <a:r>
              <a:rPr lang="en-GB" altLang="en-US" sz="2800" dirty="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en-GB" altLang="en-US" sz="2800" dirty="0" smtClean="0">
                <a:solidFill>
                  <a:schemeClr val="tx2">
                    <a:lumMod val="75000"/>
                  </a:schemeClr>
                </a:solidFill>
              </a:rPr>
              <a:t>is Paramount!</a:t>
            </a:r>
          </a:p>
          <a:p>
            <a:pPr>
              <a:lnSpc>
                <a:spcPct val="90000"/>
              </a:lnSpc>
            </a:pPr>
            <a:endParaRPr lang="en-GB" altLang="en-US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800" dirty="0" smtClean="0">
                <a:solidFill>
                  <a:schemeClr val="tx2">
                    <a:lumMod val="75000"/>
                  </a:schemeClr>
                </a:solidFill>
              </a:rPr>
              <a:t>The </a:t>
            </a:r>
            <a:r>
              <a:rPr lang="en-GB" altLang="en-US" sz="2800" dirty="0">
                <a:solidFill>
                  <a:schemeClr val="tx2">
                    <a:lumMod val="75000"/>
                  </a:schemeClr>
                </a:solidFill>
              </a:rPr>
              <a:t>Model </a:t>
            </a:r>
            <a:r>
              <a:rPr lang="en-GB" altLang="en-US" sz="2800" dirty="0" smtClean="0">
                <a:solidFill>
                  <a:schemeClr val="tx2">
                    <a:lumMod val="75000"/>
                  </a:schemeClr>
                </a:solidFill>
              </a:rPr>
              <a:t>has </a:t>
            </a:r>
            <a:r>
              <a:rPr lang="en-GB" altLang="en-US" sz="2800" dirty="0">
                <a:solidFill>
                  <a:schemeClr val="tx2">
                    <a:lumMod val="75000"/>
                  </a:schemeClr>
                </a:solidFill>
              </a:rPr>
              <a:t>to be country-tailored though, </a:t>
            </a:r>
            <a:r>
              <a:rPr lang="en-GB" altLang="en-US" sz="2800" dirty="0" smtClean="0">
                <a:solidFill>
                  <a:schemeClr val="tx2">
                    <a:lumMod val="75000"/>
                  </a:schemeClr>
                </a:solidFill>
              </a:rPr>
              <a:t>regional and international cooperation cannot </a:t>
            </a:r>
            <a:r>
              <a:rPr lang="en-GB" altLang="en-US" sz="2800" dirty="0">
                <a:solidFill>
                  <a:schemeClr val="tx2">
                    <a:lumMod val="75000"/>
                  </a:schemeClr>
                </a:solidFill>
              </a:rPr>
              <a:t>be </a:t>
            </a:r>
            <a:r>
              <a:rPr lang="en-GB" altLang="en-US" sz="2800" dirty="0" smtClean="0">
                <a:solidFill>
                  <a:schemeClr val="tx2">
                    <a:lumMod val="75000"/>
                  </a:schemeClr>
                </a:solidFill>
              </a:rPr>
              <a:t>neglected;</a:t>
            </a:r>
          </a:p>
          <a:p>
            <a:pPr>
              <a:lnSpc>
                <a:spcPct val="90000"/>
              </a:lnSpc>
            </a:pPr>
            <a:endParaRPr lang="en-GB" altLang="en-US" sz="28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800" dirty="0" smtClean="0">
                <a:solidFill>
                  <a:schemeClr val="tx2">
                    <a:lumMod val="75000"/>
                  </a:schemeClr>
                </a:solidFill>
              </a:rPr>
              <a:t>Financing </a:t>
            </a:r>
            <a:r>
              <a:rPr lang="en-GB" altLang="en-US" sz="2800" dirty="0">
                <a:solidFill>
                  <a:schemeClr val="tx2">
                    <a:lumMod val="75000"/>
                  </a:schemeClr>
                </a:solidFill>
              </a:rPr>
              <a:t>has to be continuous or otherwise – </a:t>
            </a:r>
            <a:r>
              <a:rPr lang="en-GB" altLang="en-US" sz="2800" dirty="0" smtClean="0">
                <a:solidFill>
                  <a:schemeClr val="tx2">
                    <a:lumMod val="75000"/>
                  </a:schemeClr>
                </a:solidFill>
              </a:rPr>
              <a:t>no sustainability</a:t>
            </a:r>
            <a:endParaRPr lang="en-GB" altLang="en-US" sz="28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80000"/>
              </a:lnSpc>
            </a:pPr>
            <a:endParaRPr lang="en-GB" alt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41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404813"/>
            <a:ext cx="6840537" cy="935037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Sources:</a:t>
            </a:r>
            <a:b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Sources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smtClean="0"/>
              <a:t>Professor </a:t>
            </a:r>
            <a:r>
              <a:rPr lang="en-GB" sz="2400" dirty="0"/>
              <a:t>Rob </a:t>
            </a:r>
            <a:r>
              <a:rPr lang="en-GB" sz="2400" dirty="0" smtClean="0"/>
              <a:t>Wilson ( </a:t>
            </a:r>
            <a:r>
              <a:rPr lang="en-GB" sz="2400" dirty="0"/>
              <a:t>Warwick Institute for </a:t>
            </a:r>
            <a:r>
              <a:rPr lang="en-GB" sz="2400" dirty="0" smtClean="0"/>
              <a:t>Employment Research):  Skills </a:t>
            </a:r>
            <a:r>
              <a:rPr lang="en-GB" sz="2400" dirty="0"/>
              <a:t>Forecasting in the Mediterranean Region</a:t>
            </a:r>
            <a:br>
              <a:rPr lang="en-GB" sz="2400" dirty="0"/>
            </a:br>
            <a:r>
              <a:rPr lang="en-GB" sz="2400" dirty="0"/>
              <a:t>UNESCO, Paris, 9-10 June 2015</a:t>
            </a:r>
            <a:br>
              <a:rPr lang="en-GB" sz="2400" dirty="0"/>
            </a:br>
            <a:r>
              <a:rPr lang="en-GB" sz="2400" dirty="0"/>
              <a:t>Workshop </a:t>
            </a:r>
            <a:r>
              <a:rPr lang="en-GB" sz="2400" dirty="0" smtClean="0"/>
              <a:t>Report</a:t>
            </a:r>
            <a:br>
              <a:rPr lang="en-GB" sz="2400" dirty="0" smtClean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err="1" smtClean="0"/>
              <a:t>Marope</a:t>
            </a:r>
            <a:r>
              <a:rPr lang="en-GB" sz="2400" dirty="0" smtClean="0"/>
              <a:t>, Chakroun &amp; Holmes (2015). Unleashing the potential: Transforming Technical and Vocational Education and Training</a:t>
            </a:r>
            <a:br>
              <a:rPr lang="en-GB" sz="2400" dirty="0" smtClean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smtClean="0"/>
              <a:t>Gardner Ben &amp; Chakroun Borhene (2015). </a:t>
            </a:r>
            <a:r>
              <a:rPr lang="en-GB" sz="2000" dirty="0"/>
              <a:t>National Situational Report on Skills Forecasting:</a:t>
            </a:r>
            <a:br>
              <a:rPr lang="en-GB" sz="2000" dirty="0"/>
            </a:br>
            <a:r>
              <a:rPr lang="en-GB" sz="2000" dirty="0"/>
              <a:t>The Dominican </a:t>
            </a:r>
            <a:r>
              <a:rPr lang="en-GB" sz="2000" dirty="0" smtClean="0"/>
              <a:t>Republic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 </a:t>
            </a:r>
            <a:r>
              <a:rPr lang="en-GB" sz="2400" dirty="0"/>
              <a:t/>
            </a:r>
            <a:br>
              <a:rPr lang="en-GB" sz="2400" dirty="0"/>
            </a:br>
            <a:r>
              <a:rPr lang="en-GB" sz="27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en-GB" sz="27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en-GB" sz="1600" dirty="0"/>
              <a:t/>
            </a:r>
            <a:br>
              <a:rPr lang="en-GB" sz="1600" dirty="0"/>
            </a:br>
            <a:r>
              <a:rPr lang="en-GB" sz="1600" b="1" dirty="0"/>
              <a:t> </a:t>
            </a:r>
            <a:r>
              <a:rPr lang="en-GB" sz="1600" dirty="0"/>
              <a:t/>
            </a:r>
            <a:br>
              <a:rPr lang="en-GB" sz="1600" dirty="0"/>
            </a:br>
            <a:endParaRPr lang="en-US" sz="16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72852" y="4149080"/>
            <a:ext cx="8075612" cy="144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75024" rIns="90000" bIns="4680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lnSpc>
                <a:spcPct val="93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lnSpc>
                <a:spcPct val="93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3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endParaRPr lang="en-GB" sz="1800" kern="0" dirty="0" smtClean="0"/>
          </a:p>
        </p:txBody>
      </p:sp>
    </p:spTree>
    <p:extLst>
      <p:ext uri="{BB962C8B-B14F-4D97-AF65-F5344CB8AC3E}">
        <p14:creationId xmlns:p14="http://schemas.microsoft.com/office/powerpoint/2010/main" xmlns="" val="299701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139825"/>
          </a:xfrm>
        </p:spPr>
        <p:txBody>
          <a:bodyPr/>
          <a:lstStyle/>
          <a:p>
            <a:pPr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6425" cy="4164335"/>
          </a:xfrm>
        </p:spPr>
        <p:txBody>
          <a:bodyPr>
            <a:normAutofit/>
          </a:bodyPr>
          <a:lstStyle/>
          <a:p>
            <a:pPr marL="457200" indent="-457200" hangingPunct="1">
              <a:lnSpc>
                <a:spcPct val="100000"/>
              </a:lnSpc>
              <a:spcBef>
                <a:spcPts val="0"/>
              </a:spcBef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US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International context for skills forecasting</a:t>
            </a:r>
          </a:p>
          <a:p>
            <a:pPr marL="514350" indent="-51435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2800" dirty="0">
                <a:solidFill>
                  <a:schemeClr val="tx2">
                    <a:lumMod val="75000"/>
                  </a:schemeClr>
                </a:solidFill>
              </a:rPr>
              <a:t>Why and how to forecast?</a:t>
            </a:r>
          </a:p>
          <a:p>
            <a:pPr marL="514350" indent="-51435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UNESCO experience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Key findings</a:t>
            </a:r>
          </a:p>
          <a:p>
            <a:pPr marL="857250" lvl="1" indent="-45720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sz="2400" dirty="0"/>
          </a:p>
          <a:p>
            <a:pPr lvl="1" indent="-34290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sz="2400" dirty="0" smtClean="0"/>
          </a:p>
          <a:p>
            <a:pPr marL="400050" lvl="1" indent="0" hangingPunct="1">
              <a:lnSpc>
                <a:spcPct val="100000"/>
              </a:lnSpc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sz="2400" dirty="0" smtClean="0"/>
          </a:p>
          <a:p>
            <a:pPr lvl="1" indent="-34290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14583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139825"/>
          </a:xfrm>
        </p:spPr>
        <p:txBody>
          <a:bodyPr>
            <a:normAutofit/>
          </a:bodyPr>
          <a:lstStyle/>
          <a:p>
            <a:pPr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Towards 2030: The Future </a:t>
            </a:r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</a:t>
            </a:r>
            <a:r>
              <a:rPr 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 </a:t>
            </a:r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</a:t>
            </a:r>
            <a:r>
              <a:rPr 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6425" cy="4164335"/>
          </a:xfrm>
        </p:spPr>
        <p:txBody>
          <a:bodyPr>
            <a:normAutofit fontScale="92500"/>
          </a:bodyPr>
          <a:lstStyle/>
          <a:p>
            <a:pPr marL="400050" lvl="1" indent="0">
              <a:spcBef>
                <a:spcPts val="0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New Global Sustainable Development </a:t>
            </a:r>
            <a:r>
              <a:rPr lang="en-US" sz="2400" dirty="0"/>
              <a:t>that outline a set of global outcomes</a:t>
            </a:r>
            <a:r>
              <a:rPr lang="en-GB" sz="2400" dirty="0">
                <a:solidFill>
                  <a:schemeClr val="tx2">
                    <a:lumMod val="75000"/>
                  </a:schemeClr>
                </a:solidFill>
              </a:rPr>
              <a:t> (SDGs)</a:t>
            </a:r>
            <a:r>
              <a:rPr lang="en-US" sz="2400" dirty="0"/>
              <a:t> and targets for the next 15 years. </a:t>
            </a: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  <a:p>
            <a:pPr marL="400050" lvl="1" indent="0">
              <a:spcBef>
                <a:spcPts val="0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sz="2400" dirty="0" smtClean="0"/>
          </a:p>
          <a:p>
            <a:pPr marL="400050" lvl="1" indent="0">
              <a:spcBef>
                <a:spcPts val="0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2400" dirty="0" smtClean="0"/>
              <a:t>Our </a:t>
            </a:r>
            <a:r>
              <a:rPr lang="en-GB" sz="2400" dirty="0"/>
              <a:t>vision is to transform lives through education, recognizing the important role of education as a main driver of development and in achieving the other proposed </a:t>
            </a:r>
            <a:r>
              <a:rPr lang="en-GB" sz="2400" dirty="0" smtClean="0"/>
              <a:t>Sustainable Development Goals. </a:t>
            </a:r>
          </a:p>
          <a:p>
            <a:pPr marL="400050" lvl="1" indent="0">
              <a:spcBef>
                <a:spcPts val="0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sz="2400" dirty="0" smtClean="0"/>
          </a:p>
          <a:p>
            <a:pPr marL="400050" lvl="1" indent="0">
              <a:spcBef>
                <a:spcPts val="0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2400" dirty="0" smtClean="0"/>
              <a:t>This </a:t>
            </a:r>
            <a:r>
              <a:rPr lang="en-GB" sz="2400" dirty="0"/>
              <a:t>new vision is fully captured by the proposed SDG 4 </a:t>
            </a:r>
            <a:r>
              <a:rPr lang="en-GB" sz="2400" b="1" i="1" dirty="0"/>
              <a:t>“Ensure inclusive and equitable quality education and promote lifelong learning opportunities for all”</a:t>
            </a:r>
            <a:r>
              <a:rPr lang="en-GB" sz="2400" dirty="0"/>
              <a:t> and its corresponding targets.</a:t>
            </a:r>
          </a:p>
          <a:p>
            <a:pPr marL="400050" lvl="1" indent="0" hangingPunct="1">
              <a:lnSpc>
                <a:spcPct val="100000"/>
              </a:lnSpc>
              <a:spcBef>
                <a:spcPts val="0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sz="2400" dirty="0" smtClean="0"/>
          </a:p>
          <a:p>
            <a:pPr marL="400050" lvl="1" indent="0" hangingPunct="1">
              <a:lnSpc>
                <a:spcPct val="100000"/>
              </a:lnSpc>
              <a:spcBef>
                <a:spcPts val="0"/>
              </a:spcBef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1400" dirty="0" smtClean="0"/>
              <a:t>Source: Incheon Declaration 2015</a:t>
            </a:r>
          </a:p>
          <a:p>
            <a:pPr marL="400050" lvl="1" indent="0" hangingPunct="1">
              <a:lnSpc>
                <a:spcPct val="100000"/>
              </a:lnSpc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sz="2400" dirty="0" smtClean="0"/>
          </a:p>
          <a:p>
            <a:pPr lvl="1" indent="-34290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72231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1" cy="9906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US" sz="3200" b="1" dirty="0" smtClean="0"/>
              <a:t>Skills are important to achieve the six </a:t>
            </a:r>
            <a:r>
              <a:rPr lang="en-US" sz="3200" b="1" dirty="0"/>
              <a:t>e</a:t>
            </a:r>
            <a:r>
              <a:rPr lang="en-US" sz="3200" b="1" dirty="0" smtClean="0"/>
              <a:t>lements of the Sustainable Development Goals</a:t>
            </a:r>
            <a:endParaRPr sz="3200" b="1" dirty="0">
              <a:solidFill>
                <a:srgbClr val="775F55"/>
              </a:solidFill>
            </a:endParaRPr>
          </a:p>
        </p:txBody>
      </p:sp>
      <p:sp>
        <p:nvSpPr>
          <p:cNvPr id="124" name="Shape 124"/>
          <p:cNvSpPr>
            <a:spLocks noGrp="1"/>
          </p:cNvSpPr>
          <p:nvPr>
            <p:ph type="sldNum" sz="quarter" idx="4294967295"/>
          </p:nvPr>
        </p:nvSpPr>
        <p:spPr>
          <a:xfrm>
            <a:off x="0" y="1150301"/>
            <a:ext cx="533400" cy="243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>
              <a:lnSpc>
                <a:spcPct val="80000"/>
              </a:lnSpc>
              <a:defRPr sz="1100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fld id="{86CB4B4D-7CA3-9044-876B-883B54F8677D}" type="slidenum">
              <a:rPr sz="1100" b="1">
                <a:solidFill>
                  <a:srgbClr val="FFFFFF"/>
                </a:solidFill>
              </a:rPr>
              <a:pPr lvl="0">
                <a:defRPr sz="1800" b="0">
                  <a:solidFill>
                    <a:srgbClr val="000000"/>
                  </a:solidFill>
                </a:defRPr>
              </a:pPr>
              <a:t>4</a:t>
            </a:fld>
            <a:endParaRPr sz="1100" b="1" dirty="0">
              <a:solidFill>
                <a:srgbClr val="FFFFFF"/>
              </a:solidFill>
            </a:endParaRPr>
          </a:p>
        </p:txBody>
      </p:sp>
      <p:sp>
        <p:nvSpPr>
          <p:cNvPr id="125" name="Shape 125"/>
          <p:cNvSpPr>
            <a:spLocks noGrp="1"/>
          </p:cNvSpPr>
          <p:nvPr>
            <p:ph type="body" idx="1"/>
          </p:nvPr>
        </p:nvSpPr>
        <p:spPr>
          <a:xfrm>
            <a:off x="612648" y="1295400"/>
            <a:ext cx="8153401" cy="5410200"/>
          </a:xfrm>
          <a:prstGeom prst="rect">
            <a:avLst/>
          </a:prstGeom>
        </p:spPr>
        <p:txBody>
          <a:bodyPr/>
          <a:lstStyle/>
          <a:p>
            <a:pPr marL="0" lvl="0" indent="0">
              <a:buSzTx/>
              <a:buNone/>
              <a:defRPr sz="1800"/>
            </a:pPr>
            <a:endParaRPr sz="2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" name="Picture 4" descr="http://i.guim.co.uk/static/w-860/h--/q-95/sys-images/Guardian/Pix/pictures/2014/12/5/1417777773120/d8a517a2-cee1-4e7d-92d4-c65e20649076-1020x1020.jp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06245" y="1394143"/>
            <a:ext cx="5731510" cy="57259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440165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19250" y="457200"/>
            <a:ext cx="7296150" cy="944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 dirty="0" smtClean="0"/>
              <a:t>Skills Are important Constraint for businesses</a:t>
            </a:r>
            <a:endParaRPr lang="en-US" sz="3200" b="1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xmlns="" val="1423793153"/>
              </p:ext>
            </p:extLst>
          </p:nvPr>
        </p:nvGraphicFramePr>
        <p:xfrm>
          <a:off x="1210544" y="1412776"/>
          <a:ext cx="7704856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57200" y="1295400"/>
            <a:ext cx="8077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4037" name="TextBox 1"/>
          <p:cNvSpPr txBox="1">
            <a:spLocks noChangeArrowheads="1"/>
          </p:cNvSpPr>
          <p:nvPr/>
        </p:nvSpPr>
        <p:spPr bwMode="auto">
          <a:xfrm>
            <a:off x="5638800" y="6457950"/>
            <a:ext cx="3276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en-US" altLang="en-US" sz="1200"/>
              <a:t>Source: Enterprise Surveys, 2010</a:t>
            </a:r>
          </a:p>
        </p:txBody>
      </p:sp>
      <p:sp>
        <p:nvSpPr>
          <p:cNvPr id="44038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SimSun" pitchFamily="2" charset="-122"/>
              </a:defRPr>
            </a:lvl9pPr>
          </a:lstStyle>
          <a:p>
            <a:pPr eaLnBrk="1" hangingPunct="1"/>
            <a:fld id="{3C37265F-E8B5-4934-989A-D5B4C7113F6B}" type="slidenum">
              <a:rPr lang="en-US" altLang="en-US" smtClean="0">
                <a:solidFill>
                  <a:srgbClr val="898989"/>
                </a:solidFill>
                <a:ea typeface="Gulim" pitchFamily="34" charset="-127"/>
              </a:rPr>
              <a:pPr eaLnBrk="1" hangingPunct="1"/>
              <a:t>5</a:t>
            </a:fld>
            <a:endParaRPr lang="en-US" altLang="en-US" smtClean="0">
              <a:solidFill>
                <a:srgbClr val="898989"/>
              </a:solidFill>
              <a:ea typeface="Gulim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831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GB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Need for skills forecasts: </a:t>
            </a:r>
            <a:endParaRPr lang="en-GB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26425" cy="54006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n-GB" sz="2400" b="1" dirty="0" smtClean="0"/>
          </a:p>
          <a:p>
            <a:pPr marL="0" indent="0">
              <a:buNone/>
            </a:pPr>
            <a:r>
              <a:rPr lang="en-GB" sz="5000" b="1" dirty="0" smtClean="0"/>
              <a:t>Issues</a:t>
            </a:r>
            <a:r>
              <a:rPr lang="en-GB" sz="5000" dirty="0" smtClean="0"/>
              <a:t>: </a:t>
            </a:r>
            <a:endParaRPr lang="en-GB" sz="5000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/>
            <a:r>
              <a:rPr lang="en-GB" sz="5000" dirty="0">
                <a:solidFill>
                  <a:schemeClr val="tx2">
                    <a:lumMod val="75000"/>
                  </a:schemeClr>
                </a:solidFill>
              </a:rPr>
              <a:t>How will we know what skills we will need </a:t>
            </a:r>
            <a:r>
              <a:rPr lang="en-GB" sz="5000" dirty="0" smtClean="0">
                <a:solidFill>
                  <a:schemeClr val="tx2">
                    <a:lumMod val="75000"/>
                  </a:schemeClr>
                </a:solidFill>
              </a:rPr>
              <a:t>to achieve </a:t>
            </a:r>
            <a:r>
              <a:rPr lang="en-GB" sz="5000" dirty="0">
                <a:solidFill>
                  <a:schemeClr val="tx2">
                    <a:lumMod val="75000"/>
                  </a:schemeClr>
                </a:solidFill>
              </a:rPr>
              <a:t>the </a:t>
            </a:r>
            <a:r>
              <a:rPr lang="en-GB" sz="5000" dirty="0" smtClean="0">
                <a:solidFill>
                  <a:schemeClr val="tx2">
                    <a:lumMod val="75000"/>
                  </a:schemeClr>
                </a:solidFill>
              </a:rPr>
              <a:t>vision embodied </a:t>
            </a:r>
            <a:r>
              <a:rPr lang="en-GB" sz="5000" dirty="0">
                <a:solidFill>
                  <a:schemeClr val="tx2">
                    <a:lumMod val="75000"/>
                  </a:schemeClr>
                </a:solidFill>
              </a:rPr>
              <a:t>in the SDGs</a:t>
            </a:r>
            <a:r>
              <a:rPr lang="en-GB" sz="5000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</a:p>
          <a:p>
            <a:pPr marL="457200" indent="-457200"/>
            <a:r>
              <a:rPr lang="en-GB" sz="5000" dirty="0" smtClean="0">
                <a:solidFill>
                  <a:schemeClr val="tx2">
                    <a:lumMod val="75000"/>
                  </a:schemeClr>
                </a:solidFill>
              </a:rPr>
              <a:t>What countries can do to get better understanding of the skills required to achieve their own sustainable development goals?</a:t>
            </a:r>
          </a:p>
          <a:p>
            <a:pPr marL="0" indent="0">
              <a:buNone/>
            </a:pPr>
            <a:endParaRPr lang="en-GB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5000" b="1" dirty="0">
                <a:solidFill>
                  <a:schemeClr val="tx2">
                    <a:lumMod val="75000"/>
                  </a:schemeClr>
                </a:solidFill>
              </a:rPr>
              <a:t>A</a:t>
            </a:r>
            <a:r>
              <a:rPr lang="en-GB" sz="5000" b="1" dirty="0" smtClean="0">
                <a:solidFill>
                  <a:schemeClr val="tx2">
                    <a:lumMod val="75000"/>
                  </a:schemeClr>
                </a:solidFill>
              </a:rPr>
              <a:t>pproaches:</a:t>
            </a:r>
            <a:r>
              <a:rPr lang="en-GB" sz="5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200" dirty="0" smtClean="0">
                <a:solidFill>
                  <a:schemeClr val="tx2">
                    <a:lumMod val="75000"/>
                  </a:schemeClr>
                </a:solidFill>
              </a:rPr>
              <a:t>Some </a:t>
            </a:r>
            <a:r>
              <a:rPr lang="en-GB" sz="4200" dirty="0">
                <a:solidFill>
                  <a:schemeClr val="tx2">
                    <a:lumMod val="75000"/>
                  </a:schemeClr>
                </a:solidFill>
              </a:rPr>
              <a:t>form of regular skills and labour market anticipation is now a key feature of policy in many countries across the world. </a:t>
            </a:r>
            <a:endParaRPr lang="en-GB" sz="4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4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200" dirty="0" smtClean="0">
                <a:solidFill>
                  <a:schemeClr val="tx2">
                    <a:lumMod val="75000"/>
                  </a:schemeClr>
                </a:solidFill>
              </a:rPr>
              <a:t>This </a:t>
            </a:r>
            <a:r>
              <a:rPr lang="en-GB" sz="4200" dirty="0">
                <a:solidFill>
                  <a:schemeClr val="tx2">
                    <a:lumMod val="75000"/>
                  </a:schemeClr>
                </a:solidFill>
              </a:rPr>
              <a:t>is seen by most </a:t>
            </a:r>
            <a:r>
              <a:rPr lang="en-GB" sz="4200" dirty="0" smtClean="0">
                <a:solidFill>
                  <a:schemeClr val="tx2">
                    <a:lumMod val="75000"/>
                  </a:schemeClr>
                </a:solidFill>
              </a:rPr>
              <a:t>governments </a:t>
            </a:r>
            <a:r>
              <a:rPr lang="en-GB" sz="4200" dirty="0">
                <a:solidFill>
                  <a:schemeClr val="tx2">
                    <a:lumMod val="75000"/>
                  </a:schemeClr>
                </a:solidFill>
              </a:rPr>
              <a:t>as a key instrument for </a:t>
            </a:r>
            <a:r>
              <a:rPr lang="en-GB" sz="4200" dirty="0" smtClean="0">
                <a:solidFill>
                  <a:schemeClr val="tx2">
                    <a:lumMod val="75000"/>
                  </a:schemeClr>
                </a:solidFill>
              </a:rPr>
              <a:t>better skills development planning and for making </a:t>
            </a:r>
            <a:r>
              <a:rPr lang="en-GB" sz="4200" dirty="0">
                <a:solidFill>
                  <a:schemeClr val="tx2">
                    <a:lumMod val="75000"/>
                  </a:schemeClr>
                </a:solidFill>
              </a:rPr>
              <a:t>labour markets </a:t>
            </a:r>
            <a:r>
              <a:rPr lang="en-GB" sz="4200" dirty="0" smtClean="0">
                <a:solidFill>
                  <a:schemeClr val="tx2">
                    <a:lumMod val="75000"/>
                  </a:schemeClr>
                </a:solidFill>
              </a:rPr>
              <a:t>work </a:t>
            </a:r>
            <a:r>
              <a:rPr lang="en-GB" sz="4200" dirty="0">
                <a:solidFill>
                  <a:schemeClr val="tx2">
                    <a:lumMod val="75000"/>
                  </a:schemeClr>
                </a:solidFill>
              </a:rPr>
              <a:t>more efficiently and effectively</a:t>
            </a:r>
            <a:r>
              <a:rPr lang="en-GB" sz="42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GB" sz="42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200" dirty="0" smtClean="0">
                <a:solidFill>
                  <a:schemeClr val="tx2">
                    <a:lumMod val="75000"/>
                  </a:schemeClr>
                </a:solidFill>
              </a:rPr>
              <a:t>This </a:t>
            </a:r>
            <a:r>
              <a:rPr lang="en-GB" sz="4200" dirty="0">
                <a:solidFill>
                  <a:schemeClr val="tx2">
                    <a:lumMod val="75000"/>
                  </a:schemeClr>
                </a:solidFill>
              </a:rPr>
              <a:t>is not about top down planning of education and training systems to meet demands from the </a:t>
            </a:r>
            <a:r>
              <a:rPr lang="en-GB" sz="4200" dirty="0" smtClean="0">
                <a:solidFill>
                  <a:schemeClr val="tx2">
                    <a:lumMod val="75000"/>
                  </a:schemeClr>
                </a:solidFill>
              </a:rPr>
              <a:t>economy.</a:t>
            </a:r>
          </a:p>
          <a:p>
            <a:pPr marL="0" indent="0">
              <a:buNone/>
            </a:pPr>
            <a:r>
              <a:rPr lang="en-GB" sz="4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200" dirty="0" smtClean="0">
                <a:solidFill>
                  <a:schemeClr val="tx2">
                    <a:lumMod val="75000"/>
                  </a:schemeClr>
                </a:solidFill>
              </a:rPr>
              <a:t>It is about </a:t>
            </a:r>
            <a:r>
              <a:rPr lang="en-GB" sz="4200" dirty="0">
                <a:solidFill>
                  <a:schemeClr val="tx2">
                    <a:lumMod val="75000"/>
                  </a:schemeClr>
                </a:solidFill>
              </a:rPr>
              <a:t>providing all the actors within the </a:t>
            </a:r>
            <a:r>
              <a:rPr lang="en-GB" sz="4200" dirty="0" smtClean="0">
                <a:solidFill>
                  <a:schemeClr val="tx2">
                    <a:lumMod val="75000"/>
                  </a:schemeClr>
                </a:solidFill>
              </a:rPr>
              <a:t>economy, the </a:t>
            </a:r>
            <a:r>
              <a:rPr lang="en-GB" sz="4200" dirty="0">
                <a:solidFill>
                  <a:schemeClr val="tx2">
                    <a:lumMod val="75000"/>
                  </a:schemeClr>
                </a:solidFill>
              </a:rPr>
              <a:t>labour market </a:t>
            </a:r>
            <a:r>
              <a:rPr lang="en-GB" sz="4200" dirty="0" smtClean="0">
                <a:solidFill>
                  <a:schemeClr val="tx2">
                    <a:lumMod val="75000"/>
                  </a:schemeClr>
                </a:solidFill>
              </a:rPr>
              <a:t>and education and training with </a:t>
            </a:r>
            <a:r>
              <a:rPr lang="en-GB" sz="4200" dirty="0">
                <a:solidFill>
                  <a:schemeClr val="tx2">
                    <a:lumMod val="75000"/>
                  </a:schemeClr>
                </a:solidFill>
              </a:rPr>
              <a:t>robust information to help them make informed choices and decisions. </a:t>
            </a:r>
          </a:p>
        </p:txBody>
      </p:sp>
    </p:spTree>
    <p:extLst>
      <p:ext uri="{BB962C8B-B14F-4D97-AF65-F5344CB8AC3E}">
        <p14:creationId xmlns:p14="http://schemas.microsoft.com/office/powerpoint/2010/main" xmlns="" val="92812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Approaches 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 Forecasting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There are many alternative methods, each has</a:t>
            </a:r>
          </a:p>
          <a:p>
            <a:pPr marL="857250" lvl="2" indent="-457200"/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Strengths &amp; weaknesses</a:t>
            </a:r>
          </a:p>
          <a:p>
            <a:pPr marL="857250" lvl="2" indent="-457200"/>
            <a:r>
              <a:rPr lang="en-GB" sz="2000" dirty="0">
                <a:solidFill>
                  <a:schemeClr val="tx2">
                    <a:lumMod val="75000"/>
                  </a:schemeClr>
                </a:solidFill>
              </a:rPr>
              <a:t>Problems &amp; pitfalls</a:t>
            </a:r>
          </a:p>
          <a:p>
            <a:pPr marL="457200" lvl="2" indent="-457200"/>
            <a:r>
              <a:rPr lang="en-GB" sz="2800" dirty="0">
                <a:solidFill>
                  <a:schemeClr val="tx2">
                    <a:lumMod val="75000"/>
                  </a:schemeClr>
                </a:solidFill>
              </a:rPr>
              <a:t>Most require</a:t>
            </a:r>
          </a:p>
          <a:p>
            <a:pPr marL="914400" lvl="3" indent="-4572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Data</a:t>
            </a:r>
          </a:p>
          <a:p>
            <a:pPr marL="914400" lvl="3" indent="-4572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Modelling or Analysis</a:t>
            </a:r>
          </a:p>
          <a:p>
            <a:pPr marL="914400" lvl="3" indent="-4572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Assumptions; and</a:t>
            </a:r>
          </a:p>
          <a:p>
            <a:pPr marL="914400" lvl="3" indent="-4572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Judgement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Forecasting as a “process” rather than an “end” in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itself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GB" dirty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Some care needed in how to interpret and use forecasts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72499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082409" cy="442432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</a:rPr>
              <a:t>Partnerships and networks for integrated approaches </a:t>
            </a:r>
          </a:p>
          <a:p>
            <a:pPr marL="457200" lvl="1" indent="0">
              <a:defRPr/>
            </a:pPr>
            <a:endParaRPr lang="en-US" altLang="en-US" sz="2400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</a:rPr>
              <a:t>Knowledge, information base &amp; inventory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altLang="en-US" sz="2400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</a:rPr>
              <a:t>A culture of learning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altLang="en-US" sz="2400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</a:rPr>
              <a:t>Incentives and accountability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n-US" altLang="en-US" sz="2400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400" dirty="0">
                <a:solidFill>
                  <a:schemeClr val="tx2">
                    <a:lumMod val="75000"/>
                  </a:schemeClr>
                </a:solidFill>
              </a:rPr>
              <a:t>Capacity development</a:t>
            </a:r>
          </a:p>
          <a:p>
            <a:pPr marL="0" lvl="0" indent="0">
              <a:buNone/>
            </a:pPr>
            <a:endParaRPr lang="en-GB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</a:pPr>
            <a:endParaRPr lang="en-GB" sz="2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Enablers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049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082409" cy="4424321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CEDEFOP Regional work (EU perspective); </a:t>
            </a:r>
          </a:p>
          <a:p>
            <a:pPr marL="457200" lvl="0" indent="-457200">
              <a:buFont typeface="+mj-lt"/>
              <a:buAutoNum type="arabicPeriod"/>
            </a:pP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European Countries: France released in June 2015 skills forecasting for 2022;</a:t>
            </a:r>
          </a:p>
          <a:p>
            <a:pPr marL="457200" lvl="0" indent="-457200">
              <a:buFont typeface="+mj-lt"/>
              <a:buAutoNum type="arabicPeriod"/>
            </a:pP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US Department of Labour experience;</a:t>
            </a:r>
          </a:p>
          <a:p>
            <a:pPr marL="457200" lvl="0" indent="-457200">
              <a:buFont typeface="+mj-lt"/>
              <a:buAutoNum type="arabicPeriod"/>
            </a:pPr>
            <a:endParaRPr lang="en-GB" sz="24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ILO; </a:t>
            </a:r>
          </a:p>
          <a:p>
            <a:pPr marL="457200" lvl="0" indent="-457200">
              <a:buFont typeface="+mj-lt"/>
              <a:buAutoNum type="arabicPeriod"/>
            </a:pPr>
            <a:endParaRPr lang="en-GB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UNESCO.</a:t>
            </a:r>
          </a:p>
          <a:p>
            <a:pPr marL="0" lvl="0" indent="0">
              <a:buNone/>
            </a:pPr>
            <a:endParaRPr lang="en-GB" sz="2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International Initiatives</a:t>
            </a:r>
            <a:r>
              <a:rPr lang="en-US" b="1" dirty="0">
                <a:solidFill>
                  <a:srgbClr val="009999"/>
                </a:solidFill>
              </a:rPr>
              <a:t/>
            </a:r>
            <a:br>
              <a:rPr lang="en-US" b="1" dirty="0">
                <a:solidFill>
                  <a:srgbClr val="009999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3464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6233</TotalTime>
  <Words>732</Words>
  <Application>Microsoft Office PowerPoint</Application>
  <PresentationFormat>Apresentação na tela (4:3)</PresentationFormat>
  <Paragraphs>127</Paragraphs>
  <Slides>17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Office Theme</vt:lpstr>
      <vt:lpstr> Skills supply and demand forecasts  International Overview   Borhene Chakroun Section Chief UNESCO    World Skills conference 2015 (WSC) Sao Paulo, Brazil, 12 August 2015  </vt:lpstr>
      <vt:lpstr>Overview</vt:lpstr>
      <vt:lpstr>Towards 2030: The Future We Want</vt:lpstr>
      <vt:lpstr>Skills are important to achieve the six elements of the Sustainable Development Goals</vt:lpstr>
      <vt:lpstr>Skills Are important Constraint for businesses</vt:lpstr>
      <vt:lpstr>Need for skills forecasts: </vt:lpstr>
      <vt:lpstr>Approaches to Forecasting</vt:lpstr>
      <vt:lpstr>Enablers</vt:lpstr>
      <vt:lpstr>International Initiatives </vt:lpstr>
      <vt:lpstr>Slide 10</vt:lpstr>
      <vt:lpstr>Feasibility of skills projections</vt:lpstr>
      <vt:lpstr>Feasibility of skills projections</vt:lpstr>
      <vt:lpstr>Problems and challenges  </vt:lpstr>
      <vt:lpstr>Problems and Challenges</vt:lpstr>
      <vt:lpstr>Summary of findings</vt:lpstr>
      <vt:lpstr>Summary of findings</vt:lpstr>
      <vt:lpstr>       Sources:      Sources   Professor Rob Wilson ( Warwick Institute for Employment Research):  Skills Forecasting in the Mediterranean Region UNESCO, Paris, 9-10 June 2015 Workshop Report  Marope, Chakroun &amp; Holmes (2015). Unleashing the potential: Transforming Technical and Vocational Education and Training  Gardner Ben &amp; Chakroun Borhene (2015). National Situational Report on Skills Forecasting: The Dominican Republic    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Chakroun, Borhene</dc:creator>
  <cp:lastModifiedBy>CNI</cp:lastModifiedBy>
  <cp:revision>44</cp:revision>
  <dcterms:created xsi:type="dcterms:W3CDTF">2015-05-16T06:10:31Z</dcterms:created>
  <dcterms:modified xsi:type="dcterms:W3CDTF">2015-08-03T11:59:32Z</dcterms:modified>
</cp:coreProperties>
</file>