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83" r:id="rId6"/>
    <p:sldId id="270" r:id="rId7"/>
    <p:sldId id="285" r:id="rId8"/>
    <p:sldId id="287" r:id="rId9"/>
    <p:sldId id="280" r:id="rId10"/>
    <p:sldId id="279" r:id="rId11"/>
    <p:sldId id="286" r:id="rId12"/>
    <p:sldId id="271" r:id="rId13"/>
    <p:sldId id="273" r:id="rId14"/>
    <p:sldId id="274" r:id="rId15"/>
    <p:sldId id="275" r:id="rId16"/>
    <p:sldId id="284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509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BC4B0-6511-40EC-B83B-7866BAB67D62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11AC0-7EB5-4331-9B39-7BA4BC810E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254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26628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800">
                <a:solidFill>
                  <a:schemeClr val="tx1"/>
                </a:solidFill>
                <a:latin typeface="Times"/>
              </a:defRPr>
            </a:lvl1pPr>
            <a:lvl2pPr marL="742950" indent="-285750" defTabSz="927100">
              <a:defRPr sz="2800">
                <a:solidFill>
                  <a:schemeClr val="tx1"/>
                </a:solidFill>
                <a:latin typeface="Times"/>
              </a:defRPr>
            </a:lvl2pPr>
            <a:lvl3pPr marL="1143000" indent="-228600" defTabSz="927100">
              <a:defRPr sz="2800">
                <a:solidFill>
                  <a:schemeClr val="tx1"/>
                </a:solidFill>
                <a:latin typeface="Times"/>
              </a:defRPr>
            </a:lvl3pPr>
            <a:lvl4pPr marL="1600200" indent="-228600" defTabSz="927100">
              <a:defRPr sz="2800">
                <a:solidFill>
                  <a:schemeClr val="tx1"/>
                </a:solidFill>
                <a:latin typeface="Times"/>
              </a:defRPr>
            </a:lvl4pPr>
            <a:lvl5pPr marL="2057400" indent="-228600" defTabSz="927100">
              <a:defRPr sz="2800">
                <a:solidFill>
                  <a:schemeClr val="tx1"/>
                </a:solidFill>
                <a:latin typeface="Times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9pPr>
          </a:lstStyle>
          <a:p>
            <a:fld id="{E728E854-60D0-4386-AA73-02D12034826E}" type="datetime1">
              <a:rPr lang="en-GB" altLang="fi-FI" sz="1200" smtClean="0">
                <a:solidFill>
                  <a:prstClr val="black"/>
                </a:solidFill>
              </a:rPr>
              <a:pPr/>
              <a:t>06/08/2015</a:t>
            </a:fld>
            <a:endParaRPr lang="en-GB" altLang="fi-FI" sz="1200" smtClean="0">
              <a:solidFill>
                <a:prstClr val="black"/>
              </a:solidFill>
            </a:endParaRPr>
          </a:p>
        </p:txBody>
      </p:sp>
      <p:sp>
        <p:nvSpPr>
          <p:cNvPr id="26629" name="Dian numeron paikkamerkki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2800">
                <a:solidFill>
                  <a:schemeClr val="tx1"/>
                </a:solidFill>
                <a:latin typeface="Times"/>
              </a:defRPr>
            </a:lvl1pPr>
            <a:lvl2pPr marL="742950" indent="-285750" defTabSz="927100">
              <a:defRPr sz="2800">
                <a:solidFill>
                  <a:schemeClr val="tx1"/>
                </a:solidFill>
                <a:latin typeface="Times"/>
              </a:defRPr>
            </a:lvl2pPr>
            <a:lvl3pPr marL="1143000" indent="-228600" defTabSz="927100">
              <a:defRPr sz="2800">
                <a:solidFill>
                  <a:schemeClr val="tx1"/>
                </a:solidFill>
                <a:latin typeface="Times"/>
              </a:defRPr>
            </a:lvl3pPr>
            <a:lvl4pPr marL="1600200" indent="-228600" defTabSz="927100">
              <a:defRPr sz="2800">
                <a:solidFill>
                  <a:schemeClr val="tx1"/>
                </a:solidFill>
                <a:latin typeface="Times"/>
              </a:defRPr>
            </a:lvl4pPr>
            <a:lvl5pPr marL="2057400" indent="-228600" defTabSz="927100">
              <a:defRPr sz="2800">
                <a:solidFill>
                  <a:schemeClr val="tx1"/>
                </a:solidFill>
                <a:latin typeface="Times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/>
              </a:defRPr>
            </a:lvl9pPr>
          </a:lstStyle>
          <a:p>
            <a:fld id="{F48CA30C-8C98-4309-81BE-E62D308E4294}" type="slidenum">
              <a:rPr lang="en-GB" altLang="fi-FI" sz="1200" smtClean="0">
                <a:solidFill>
                  <a:prstClr val="black"/>
                </a:solidFill>
              </a:rPr>
              <a:pPr/>
              <a:t>11</a:t>
            </a:fld>
            <a:endParaRPr lang="en-GB" altLang="fi-FI" sz="12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72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13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5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38171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28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04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260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260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8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400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58200" y="1825625"/>
            <a:ext cx="50400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41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2600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04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04000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059787" y="1681163"/>
            <a:ext cx="504000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059788" y="2505075"/>
            <a:ext cx="504000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71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72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13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592342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05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9220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F094-F3D9-4B8D-BE18-DA275E4C80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23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260000" cy="3719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7B6F-705F-4675-85EC-F49A655B5250}" type="datetimeFigureOut">
              <a:rPr lang="fi-FI" smtClean="0"/>
              <a:t>6.8.2015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1F094-F3D9-4B8D-BE18-DA275E4C80C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11252718" y="0"/>
            <a:ext cx="653550" cy="5432303"/>
          </a:xfrm>
          <a:prstGeom prst="rect">
            <a:avLst/>
          </a:prstGeom>
          <a:solidFill>
            <a:srgbClr val="145E8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kstiruutu 7"/>
          <p:cNvSpPr txBox="1"/>
          <p:nvPr/>
        </p:nvSpPr>
        <p:spPr>
          <a:xfrm rot="16200000">
            <a:off x="10539599" y="3648706"/>
            <a:ext cx="2079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www.hamk.fi</a:t>
            </a:r>
            <a:endParaRPr kumimoji="0" lang="fi-FI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1" y="5851136"/>
            <a:ext cx="1875242" cy="68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85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ations.theseus.fi/handle/10024/8028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ebgate.ec.europa.eu/fpfis/mwikis/eurydice/index.php/Finland:Teaching_and_Learning_in_Vocational_and_Technical_Upper_Secondary_Educatio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spe.utu.fi/tiedotteet/Ospe_kriteeristo_102x21cm_8s_2014_ENG_netti.pdf" TargetMode="External"/><Relationship Id="rId2" Type="http://schemas.openxmlformats.org/officeDocument/2006/relationships/hyperlink" Target="https://prezi.com/bxobv5zvnlaw/competence-based-curriculu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tPuuUxn4kN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tteachersforthefuture" TargetMode="External"/><Relationship Id="rId2" Type="http://schemas.openxmlformats.org/officeDocument/2006/relationships/hyperlink" Target="https://www.youtube.com/watch?v=-1nRm4tQL0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785479"/>
            <a:ext cx="9144000" cy="2387600"/>
          </a:xfrm>
        </p:spPr>
        <p:txBody>
          <a:bodyPr>
            <a:noAutofit/>
          </a:bodyPr>
          <a:lstStyle/>
          <a:p>
            <a:r>
              <a:rPr lang="fi-FI" sz="3200" dirty="0"/>
              <a:t>V</a:t>
            </a:r>
            <a:r>
              <a:rPr lang="fi-FI" sz="3200" dirty="0" smtClean="0"/>
              <a:t>ET </a:t>
            </a:r>
            <a:r>
              <a:rPr lang="fi-FI" sz="3200" dirty="0" err="1" smtClean="0"/>
              <a:t>teachers</a:t>
            </a:r>
            <a:r>
              <a:rPr lang="fi-FI" sz="3200" dirty="0" smtClean="0"/>
              <a:t> and </a:t>
            </a:r>
            <a:r>
              <a:rPr lang="fi-FI" sz="3200" dirty="0" err="1" smtClean="0"/>
              <a:t>their</a:t>
            </a:r>
            <a:r>
              <a:rPr lang="fi-FI" sz="3200" dirty="0" smtClean="0"/>
              <a:t> </a:t>
            </a:r>
            <a:r>
              <a:rPr lang="fi-FI" sz="3200" dirty="0" err="1" smtClean="0"/>
              <a:t>role</a:t>
            </a:r>
            <a:r>
              <a:rPr lang="fi-FI" sz="3200" dirty="0" smtClean="0"/>
              <a:t> in </a:t>
            </a:r>
            <a:r>
              <a:rPr lang="fi-FI" sz="3200" dirty="0" err="1" smtClean="0"/>
              <a:t>developing</a:t>
            </a:r>
            <a:r>
              <a:rPr lang="fi-FI" sz="3200" dirty="0" smtClean="0"/>
              <a:t> </a:t>
            </a:r>
            <a:r>
              <a:rPr lang="fi-FI" sz="3200" dirty="0" err="1" smtClean="0"/>
              <a:t>skills</a:t>
            </a:r>
            <a:r>
              <a:rPr lang="fi-FI" sz="3200" dirty="0" smtClean="0"/>
              <a:t> </a:t>
            </a:r>
            <a:r>
              <a:rPr lang="fi-FI" sz="3200" dirty="0" err="1" smtClean="0"/>
              <a:t>excellence</a:t>
            </a:r>
            <a:r>
              <a:rPr lang="fi-FI" sz="3200" dirty="0" smtClean="0"/>
              <a:t> in Finland 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745832" y="3602038"/>
            <a:ext cx="692216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fi-FI" dirty="0" smtClean="0">
                <a:solidFill>
                  <a:schemeClr val="tx1"/>
                </a:solidFill>
              </a:rPr>
              <a:t>Seija Mahlamäki-Kultanen </a:t>
            </a: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Häme </a:t>
            </a:r>
            <a:r>
              <a:rPr lang="fi-FI" dirty="0" err="1" smtClean="0">
                <a:solidFill>
                  <a:schemeClr val="tx1"/>
                </a:solidFill>
              </a:rPr>
              <a:t>University</a:t>
            </a:r>
            <a:r>
              <a:rPr lang="fi-FI" dirty="0" smtClean="0">
                <a:solidFill>
                  <a:schemeClr val="tx1"/>
                </a:solidFill>
              </a:rPr>
              <a:t> of </a:t>
            </a:r>
            <a:r>
              <a:rPr lang="fi-FI" dirty="0" err="1" smtClean="0">
                <a:solidFill>
                  <a:schemeClr val="tx1"/>
                </a:solidFill>
              </a:rPr>
              <a:t>Applied</a:t>
            </a:r>
            <a:r>
              <a:rPr lang="fi-FI" dirty="0" smtClean="0">
                <a:solidFill>
                  <a:schemeClr val="tx1"/>
                </a:solidFill>
              </a:rPr>
              <a:t> Sciences</a:t>
            </a:r>
          </a:p>
          <a:p>
            <a:pPr algn="l"/>
            <a:r>
              <a:rPr lang="fi-FI" dirty="0" smtClean="0"/>
              <a:t>Dean </a:t>
            </a:r>
            <a:r>
              <a:rPr lang="fi-FI" dirty="0" smtClean="0">
                <a:solidFill>
                  <a:schemeClr val="tx1"/>
                </a:solidFill>
              </a:rPr>
              <a:t>of Professional </a:t>
            </a:r>
            <a:r>
              <a:rPr lang="fi-FI" dirty="0" err="1" smtClean="0">
                <a:solidFill>
                  <a:schemeClr val="tx1"/>
                </a:solidFill>
              </a:rPr>
              <a:t>Teacher</a:t>
            </a:r>
            <a:r>
              <a:rPr lang="fi-FI" dirty="0" smtClean="0">
                <a:solidFill>
                  <a:schemeClr val="tx1"/>
                </a:solidFill>
              </a:rPr>
              <a:t> Education</a:t>
            </a:r>
          </a:p>
          <a:p>
            <a:pPr algn="l"/>
            <a:r>
              <a:rPr lang="fi-FI" dirty="0" err="1" smtClean="0">
                <a:solidFill>
                  <a:schemeClr val="tx1"/>
                </a:solidFill>
              </a:rPr>
              <a:t>Adjunct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Professor</a:t>
            </a:r>
            <a:r>
              <a:rPr lang="fi-FI" dirty="0" smtClean="0">
                <a:solidFill>
                  <a:schemeClr val="tx1"/>
                </a:solidFill>
              </a:rPr>
              <a:t>, </a:t>
            </a:r>
            <a:r>
              <a:rPr lang="fi-FI" dirty="0" err="1" smtClean="0">
                <a:solidFill>
                  <a:schemeClr val="tx1"/>
                </a:solidFill>
              </a:rPr>
              <a:t>University</a:t>
            </a:r>
            <a:r>
              <a:rPr lang="fi-FI" dirty="0" smtClean="0">
                <a:solidFill>
                  <a:schemeClr val="tx1"/>
                </a:solidFill>
              </a:rPr>
              <a:t> of Tampere  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839" y="3518559"/>
            <a:ext cx="1194172" cy="1552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09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International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</a:t>
            </a:r>
            <a:r>
              <a:rPr lang="fi-FI" dirty="0" err="1" smtClean="0"/>
              <a:t>internships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Case: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Bolashak</a:t>
            </a:r>
            <a:r>
              <a:rPr lang="fi-FI" dirty="0" smtClean="0"/>
              <a:t> </a:t>
            </a:r>
            <a:r>
              <a:rPr lang="fi-FI" dirty="0" err="1" smtClean="0"/>
              <a:t>fellowship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r>
              <a:rPr lang="fi-FI" dirty="0" smtClean="0"/>
              <a:t>: 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publications.theseus.fi/handle/10024/80287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668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2344615" y="857250"/>
            <a:ext cx="7772400" cy="895350"/>
          </a:xfrm>
        </p:spPr>
        <p:txBody>
          <a:bodyPr>
            <a:normAutofit/>
          </a:bodyPr>
          <a:lstStyle/>
          <a:p>
            <a:r>
              <a:rPr lang="fi-FI" altLang="fi-FI" dirty="0" smtClean="0"/>
              <a:t>More </a:t>
            </a:r>
            <a:r>
              <a:rPr lang="fi-FI" altLang="fi-FI" dirty="0" err="1" smtClean="0"/>
              <a:t>information</a:t>
            </a:r>
            <a:r>
              <a:rPr lang="fi-FI" altLang="fi-FI" dirty="0" smtClean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439867" y="1773238"/>
            <a:ext cx="3355731" cy="40322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70000"/>
              </a:lnSpc>
              <a:buNone/>
              <a:defRPr/>
            </a:pPr>
            <a:endParaRPr lang="en-GB" sz="2400" b="1" dirty="0">
              <a:solidFill>
                <a:srgbClr val="0033CC"/>
              </a:solidFill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b="1" dirty="0">
                <a:solidFill>
                  <a:srgbClr val="0033CC"/>
                </a:solidFill>
              </a:rPr>
              <a:t>www.minedu.fi</a:t>
            </a: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dirty="0"/>
              <a:t>Ministry of Education and Culture</a:t>
            </a:r>
          </a:p>
          <a:p>
            <a:pPr marL="0" indent="0">
              <a:lnSpc>
                <a:spcPct val="70000"/>
              </a:lnSpc>
              <a:buNone/>
              <a:defRPr/>
            </a:pPr>
            <a:endParaRPr lang="en-GB" sz="2400" dirty="0"/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b="1" dirty="0">
                <a:solidFill>
                  <a:srgbClr val="0033CC"/>
                </a:solidFill>
              </a:rPr>
              <a:t>www.edu.fi</a:t>
            </a:r>
            <a:endParaRPr lang="en-GB" sz="2400" dirty="0">
              <a:solidFill>
                <a:srgbClr val="0033CC"/>
              </a:solidFill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dirty="0"/>
              <a:t>the Finnish education portal </a:t>
            </a:r>
          </a:p>
          <a:p>
            <a:pPr marL="0" indent="0">
              <a:lnSpc>
                <a:spcPct val="70000"/>
              </a:lnSpc>
              <a:buNone/>
              <a:defRPr/>
            </a:pPr>
            <a:endParaRPr lang="en-GB" sz="2400" b="1" dirty="0">
              <a:solidFill>
                <a:schemeClr val="hlink"/>
              </a:solidFill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endParaRPr lang="en-GB" sz="2400" b="1" dirty="0">
              <a:solidFill>
                <a:schemeClr val="hlink"/>
              </a:solidFill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b="1" dirty="0">
                <a:solidFill>
                  <a:srgbClr val="0033CC"/>
                </a:solidFill>
              </a:rPr>
              <a:t>www.oph.fi</a:t>
            </a:r>
            <a:endParaRPr lang="en-GB" sz="2400" dirty="0">
              <a:solidFill>
                <a:srgbClr val="0033CC"/>
              </a:solidFill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GB" sz="2400" dirty="0"/>
              <a:t>Finnish National Board of Education</a:t>
            </a:r>
            <a:endParaRPr lang="en-GB" sz="2400" i="1" dirty="0"/>
          </a:p>
          <a:p>
            <a:pPr marL="0" indent="0">
              <a:lnSpc>
                <a:spcPct val="70000"/>
              </a:lnSpc>
              <a:buNone/>
              <a:defRPr/>
            </a:pPr>
            <a:endParaRPr lang="en-GB" sz="2400" i="1" dirty="0"/>
          </a:p>
          <a:p>
            <a:pPr>
              <a:defRPr/>
            </a:pPr>
            <a:endParaRPr lang="fi-FI" dirty="0"/>
          </a:p>
        </p:txBody>
      </p:sp>
      <p:pic>
        <p:nvPicPr>
          <p:cNvPr id="23556" name="Picture 2" descr="C:\Documents and Settings\ophhaau\Omat tiedostot\Omat kuvatiedostot\Kv-kuvia, Heltecistä 03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79928" y="2459792"/>
            <a:ext cx="4431323" cy="3198813"/>
          </a:xfrm>
          <a:noFill/>
        </p:spPr>
      </p:pic>
    </p:spTree>
    <p:extLst>
      <p:ext uri="{BB962C8B-B14F-4D97-AF65-F5344CB8AC3E}">
        <p14:creationId xmlns:p14="http://schemas.microsoft.com/office/powerpoint/2010/main" val="21492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More </a:t>
            </a:r>
            <a:r>
              <a:rPr lang="fi-FI" dirty="0" err="1" smtClean="0"/>
              <a:t>information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38200" y="1825625"/>
            <a:ext cx="9380621" cy="3719196"/>
          </a:xfrm>
        </p:spPr>
        <p:txBody>
          <a:bodyPr/>
          <a:lstStyle/>
          <a:p>
            <a:r>
              <a:rPr lang="fi-FI" dirty="0">
                <a:hlinkClick r:id="rId2"/>
              </a:rPr>
              <a:t>https://webgate.ec.europa.eu/fpfis/mwikis/eurydice/index.php/Finland:Teaching_and_Learning_in_Vocational_and_Technical_Upper_Secondary_Education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8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Competence</a:t>
            </a:r>
            <a:r>
              <a:rPr lang="fi-FI" dirty="0" smtClean="0"/>
              <a:t> </a:t>
            </a:r>
            <a:r>
              <a:rPr lang="fi-FI" dirty="0" err="1" smtClean="0"/>
              <a:t>based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u="sng" dirty="0" smtClean="0">
                <a:hlinkClick r:id="rId2"/>
              </a:rPr>
              <a:t>https</a:t>
            </a:r>
            <a:r>
              <a:rPr lang="fi-FI" u="sng" dirty="0">
                <a:hlinkClick r:id="rId2"/>
              </a:rPr>
              <a:t>://prezi.com/bxobv5zvnlaw/competence-based-curriculum/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for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further</a:t>
            </a:r>
            <a:r>
              <a:rPr lang="fi-FI" dirty="0" smtClean="0"/>
              <a:t> </a:t>
            </a:r>
            <a:r>
              <a:rPr lang="fi-FI" dirty="0" err="1" smtClean="0"/>
              <a:t>reading</a:t>
            </a:r>
            <a:endParaRPr lang="fi-FI" dirty="0" smtClean="0"/>
          </a:p>
          <a:p>
            <a:r>
              <a:rPr lang="fi-FI" dirty="0" err="1" smtClean="0"/>
              <a:t>Brochure</a:t>
            </a:r>
            <a:r>
              <a:rPr lang="fi-FI" dirty="0" smtClean="0"/>
              <a:t> ”</a:t>
            </a:r>
            <a:r>
              <a:rPr lang="fi-FI" dirty="0" err="1" smtClean="0"/>
              <a:t>Developing</a:t>
            </a:r>
            <a:r>
              <a:rPr lang="fi-FI" dirty="0" smtClean="0"/>
              <a:t> a </a:t>
            </a:r>
            <a:r>
              <a:rPr lang="fi-FI" dirty="0" err="1" smtClean="0"/>
              <a:t>Competence-based</a:t>
            </a:r>
            <a:r>
              <a:rPr lang="fi-FI" dirty="0" smtClean="0"/>
              <a:t> Curriculum</a:t>
            </a:r>
            <a:r>
              <a:rPr lang="fi-FI" dirty="0"/>
              <a:t>” </a:t>
            </a:r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ospe.utu.fi/tiedotteet/Ospe_kriteeristo_102x21cm_8s_2014_ENG_netti.pdf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 </a:t>
            </a:r>
            <a:r>
              <a:rPr lang="fi-FI" dirty="0" err="1" smtClean="0"/>
              <a:t>Competence-based</a:t>
            </a:r>
            <a:r>
              <a:rPr lang="fi-FI" dirty="0" smtClean="0"/>
              <a:t> </a:t>
            </a:r>
            <a:r>
              <a:rPr lang="fi-FI" dirty="0" err="1" smtClean="0"/>
              <a:t>higher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r>
              <a:rPr lang="fi-FI" dirty="0" smtClean="0"/>
              <a:t> </a:t>
            </a:r>
            <a:r>
              <a:rPr lang="fi-FI" dirty="0" err="1" smtClean="0"/>
              <a:t>enhances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continuity</a:t>
            </a:r>
            <a:r>
              <a:rPr lang="fi-FI" dirty="0" smtClean="0"/>
              <a:t> to </a:t>
            </a:r>
            <a:r>
              <a:rPr lang="fi-FI" dirty="0" err="1" smtClean="0"/>
              <a:t>students´learning</a:t>
            </a:r>
            <a:r>
              <a:rPr lang="fi-FI" dirty="0" smtClean="0"/>
              <a:t> </a:t>
            </a:r>
            <a:r>
              <a:rPr lang="fi-FI" dirty="0" err="1" smtClean="0"/>
              <a:t>paths</a:t>
            </a:r>
            <a:r>
              <a:rPr lang="fi-FI" dirty="0" smtClean="0"/>
              <a:t> and </a:t>
            </a:r>
            <a:r>
              <a:rPr lang="fi-FI" dirty="0" err="1" smtClean="0"/>
              <a:t>increases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students´employability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67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Basic </a:t>
            </a:r>
            <a:r>
              <a:rPr lang="fi-FI" dirty="0" err="1" smtClean="0"/>
              <a:t>facts</a:t>
            </a:r>
            <a:r>
              <a:rPr lang="fi-FI" dirty="0" smtClean="0"/>
              <a:t> and </a:t>
            </a:r>
            <a:r>
              <a:rPr lang="fi-FI" dirty="0" err="1" smtClean="0"/>
              <a:t>assumptions</a:t>
            </a:r>
            <a:r>
              <a:rPr lang="fi-FI" dirty="0" smtClean="0"/>
              <a:t> 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Finnish</a:t>
            </a:r>
            <a:r>
              <a:rPr lang="fi-FI" dirty="0" smtClean="0"/>
              <a:t> VET for a VET </a:t>
            </a:r>
            <a:r>
              <a:rPr lang="fi-FI" dirty="0" err="1" smtClean="0"/>
              <a:t>professional</a:t>
            </a:r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VET is </a:t>
            </a:r>
            <a:r>
              <a:rPr lang="fi-FI" dirty="0" err="1" smtClean="0"/>
              <a:t>not</a:t>
            </a:r>
            <a:r>
              <a:rPr lang="fi-FI" dirty="0" smtClean="0"/>
              <a:t> ” a </a:t>
            </a:r>
            <a:r>
              <a:rPr lang="fi-FI" dirty="0" err="1" smtClean="0"/>
              <a:t>second</a:t>
            </a:r>
            <a:r>
              <a:rPr lang="fi-FI" dirty="0" smtClean="0"/>
              <a:t> </a:t>
            </a:r>
            <a:r>
              <a:rPr lang="fi-FI" dirty="0" err="1" smtClean="0"/>
              <a:t>choice</a:t>
            </a:r>
            <a:r>
              <a:rPr lang="fi-FI" dirty="0" smtClean="0"/>
              <a:t>”, it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first</a:t>
            </a:r>
            <a:r>
              <a:rPr lang="fi-FI" dirty="0" smtClean="0"/>
              <a:t> -&gt;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gifted</a:t>
            </a:r>
            <a:r>
              <a:rPr lang="fi-FI" dirty="0" smtClean="0"/>
              <a:t> and </a:t>
            </a:r>
            <a:r>
              <a:rPr lang="fi-FI" dirty="0" err="1" smtClean="0"/>
              <a:t>excellent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in VET </a:t>
            </a:r>
            <a:r>
              <a:rPr lang="fi-FI" dirty="0" err="1" smtClean="0"/>
              <a:t>organizations</a:t>
            </a:r>
            <a:r>
              <a:rPr lang="fi-FI" dirty="0" smtClean="0"/>
              <a:t>! </a:t>
            </a:r>
          </a:p>
          <a:p>
            <a:r>
              <a:rPr lang="fi-FI" dirty="0" err="1" smtClean="0"/>
              <a:t>Information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VET is </a:t>
            </a:r>
            <a:r>
              <a:rPr lang="fi-FI" dirty="0" err="1" smtClean="0"/>
              <a:t>easily</a:t>
            </a:r>
            <a:r>
              <a:rPr lang="fi-FI" dirty="0" smtClean="0"/>
              <a:t> </a:t>
            </a:r>
            <a:r>
              <a:rPr lang="fi-FI" dirty="0" err="1" smtClean="0"/>
              <a:t>available</a:t>
            </a:r>
            <a:r>
              <a:rPr lang="fi-FI" dirty="0" smtClean="0"/>
              <a:t>, for </a:t>
            </a:r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primary</a:t>
            </a:r>
            <a:r>
              <a:rPr lang="fi-FI" dirty="0"/>
              <a:t> </a:t>
            </a:r>
            <a:r>
              <a:rPr lang="fi-FI" dirty="0" err="1"/>
              <a:t>schools</a:t>
            </a:r>
            <a:r>
              <a:rPr lang="fi-FI" dirty="0"/>
              <a:t> </a:t>
            </a:r>
            <a:r>
              <a:rPr lang="fi-FI" dirty="0" err="1"/>
              <a:t>visit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 smtClean="0"/>
              <a:t>competions</a:t>
            </a:r>
            <a:r>
              <a:rPr lang="fi-FI" dirty="0" smtClean="0"/>
              <a:t>, Taitaja 9 and Taitaja Plus and </a:t>
            </a:r>
            <a:r>
              <a:rPr lang="fi-FI" dirty="0" err="1" smtClean="0"/>
              <a:t>thus</a:t>
            </a:r>
            <a:r>
              <a:rPr lang="fi-FI" dirty="0" smtClean="0"/>
              <a:t> </a:t>
            </a:r>
            <a:r>
              <a:rPr lang="fi-FI" dirty="0" err="1" smtClean="0"/>
              <a:t>get</a:t>
            </a:r>
            <a:r>
              <a:rPr lang="fi-FI" dirty="0" smtClean="0"/>
              <a:t> </a:t>
            </a:r>
            <a:r>
              <a:rPr lang="fi-FI" dirty="0" err="1"/>
              <a:t>career</a:t>
            </a:r>
            <a:r>
              <a:rPr lang="fi-FI" dirty="0"/>
              <a:t> </a:t>
            </a:r>
            <a:r>
              <a:rPr lang="fi-FI" dirty="0" err="1"/>
              <a:t>councelling</a:t>
            </a:r>
            <a:r>
              <a:rPr lang="fi-FI" dirty="0"/>
              <a:t> </a:t>
            </a:r>
          </a:p>
          <a:p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competitions</a:t>
            </a:r>
            <a:r>
              <a:rPr lang="fi-FI" dirty="0" smtClean="0"/>
              <a:t> and </a:t>
            </a:r>
            <a:r>
              <a:rPr lang="fi-FI" dirty="0" err="1" smtClean="0"/>
              <a:t>preparation</a:t>
            </a:r>
            <a:r>
              <a:rPr lang="fi-FI" dirty="0" smtClean="0"/>
              <a:t> for </a:t>
            </a:r>
            <a:r>
              <a:rPr lang="fi-FI" dirty="0" err="1" smtClean="0"/>
              <a:t>them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included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VET </a:t>
            </a:r>
            <a:r>
              <a:rPr lang="fi-FI" dirty="0" err="1" smtClean="0"/>
              <a:t>curricula</a:t>
            </a:r>
            <a:r>
              <a:rPr lang="fi-FI" dirty="0" smtClean="0"/>
              <a:t> and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serve</a:t>
            </a:r>
            <a:r>
              <a:rPr lang="fi-FI" dirty="0" smtClean="0"/>
              <a:t> as </a:t>
            </a:r>
            <a:r>
              <a:rPr lang="fi-FI" dirty="0" err="1" smtClean="0"/>
              <a:t>teachers´professional</a:t>
            </a:r>
            <a:r>
              <a:rPr lang="fi-FI" dirty="0" smtClean="0"/>
              <a:t> </a:t>
            </a:r>
            <a:r>
              <a:rPr lang="fi-FI" dirty="0" err="1" smtClean="0"/>
              <a:t>networking</a:t>
            </a:r>
            <a:r>
              <a:rPr lang="fi-FI" dirty="0" smtClean="0"/>
              <a:t> </a:t>
            </a:r>
            <a:r>
              <a:rPr lang="fi-FI" dirty="0" err="1" smtClean="0"/>
              <a:t>arena</a:t>
            </a:r>
            <a:r>
              <a:rPr lang="fi-FI" dirty="0" smtClean="0"/>
              <a:t> </a:t>
            </a:r>
          </a:p>
          <a:p>
            <a:r>
              <a:rPr lang="fi-FI" dirty="0" smtClean="0"/>
              <a:t>Through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coaching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learn</a:t>
            </a:r>
            <a:r>
              <a:rPr lang="fi-FI" dirty="0" smtClean="0"/>
              <a:t> </a:t>
            </a:r>
            <a:r>
              <a:rPr lang="fi-FI" dirty="0" err="1" smtClean="0"/>
              <a:t>motivating</a:t>
            </a:r>
            <a:r>
              <a:rPr lang="fi-FI" dirty="0" smtClean="0"/>
              <a:t> </a:t>
            </a:r>
            <a:r>
              <a:rPr lang="fi-FI" dirty="0" err="1" smtClean="0"/>
              <a:t>pedagogical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r>
              <a:rPr lang="fi-FI" dirty="0" smtClean="0"/>
              <a:t> for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and </a:t>
            </a:r>
            <a:r>
              <a:rPr lang="fi-FI" dirty="0" err="1" smtClean="0"/>
              <a:t>develop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teaching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78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Highly </a:t>
            </a:r>
            <a:r>
              <a:rPr lang="fi-FI" sz="3200" dirty="0" err="1"/>
              <a:t>educated</a:t>
            </a:r>
            <a:r>
              <a:rPr lang="fi-FI" sz="3200" dirty="0"/>
              <a:t> </a:t>
            </a:r>
            <a:r>
              <a:rPr lang="fi-FI" sz="3200" dirty="0" err="1"/>
              <a:t>teaching</a:t>
            </a:r>
            <a:r>
              <a:rPr lang="fi-FI" sz="3200" dirty="0"/>
              <a:t> </a:t>
            </a:r>
            <a:r>
              <a:rPr lang="fi-FI" sz="3200" dirty="0" err="1"/>
              <a:t>personnel</a:t>
            </a:r>
            <a:r>
              <a:rPr lang="fi-FI" sz="3200" dirty="0"/>
              <a:t> in </a:t>
            </a:r>
            <a:r>
              <a:rPr lang="fi-FI" sz="3200" dirty="0" smtClean="0"/>
              <a:t>VET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VET teachers must be able to implement a competence-based curriculum and plan individualized curricula according to the students needs (from learning difficulties to skills excellence and skills competitions) </a:t>
            </a:r>
          </a:p>
          <a:p>
            <a:r>
              <a:rPr lang="en-US" dirty="0" smtClean="0"/>
              <a:t>The teachers must possess both theoretical and practical skills -&gt; highly requirements for a VET teacher: The </a:t>
            </a:r>
            <a:r>
              <a:rPr lang="en-US" dirty="0"/>
              <a:t>most common pre-service requirement is a </a:t>
            </a:r>
            <a:r>
              <a:rPr lang="en-US" dirty="0" smtClean="0"/>
              <a:t>higher education degree, at least 3 years of work experience and a 60 </a:t>
            </a:r>
            <a:r>
              <a:rPr lang="en-US" dirty="0" err="1" smtClean="0"/>
              <a:t>cp</a:t>
            </a:r>
            <a:r>
              <a:rPr lang="en-US" dirty="0" smtClean="0"/>
              <a:t> pedagogical qualification 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teacher </a:t>
            </a:r>
            <a:r>
              <a:rPr lang="en-US" dirty="0" smtClean="0"/>
              <a:t>qualification is required from educational leaders</a:t>
            </a:r>
            <a:endParaRPr lang="en-US" dirty="0"/>
          </a:p>
          <a:p>
            <a:r>
              <a:rPr lang="en-US" dirty="0"/>
              <a:t>Continuing teacher education is encouraged and several national </a:t>
            </a:r>
            <a:r>
              <a:rPr lang="en-US" dirty="0" smtClean="0"/>
              <a:t>in-service </a:t>
            </a:r>
            <a:r>
              <a:rPr lang="en-US" dirty="0" err="1" smtClean="0"/>
              <a:t>programmes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 smtClean="0"/>
              <a:t>delivered  widely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5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Finnish</a:t>
            </a:r>
            <a:r>
              <a:rPr lang="fi-FI" dirty="0" smtClean="0"/>
              <a:t> Academy of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Excellence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err="1" smtClean="0"/>
              <a:t>Networked</a:t>
            </a:r>
            <a:r>
              <a:rPr lang="fi-FI" dirty="0" smtClean="0"/>
              <a:t> </a:t>
            </a:r>
            <a:r>
              <a:rPr lang="fi-FI" dirty="0" err="1" smtClean="0"/>
              <a:t>organisation</a:t>
            </a:r>
            <a:r>
              <a:rPr lang="fi-FI" dirty="0" smtClean="0"/>
              <a:t> in HAMK, </a:t>
            </a:r>
            <a:r>
              <a:rPr lang="fi-FI" dirty="0" err="1" smtClean="0"/>
              <a:t>serves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of VET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Excellence</a:t>
            </a:r>
            <a:r>
              <a:rPr lang="fi-FI" dirty="0" smtClean="0"/>
              <a:t> in Finland and </a:t>
            </a:r>
            <a:r>
              <a:rPr lang="fi-FI" dirty="0" err="1" smtClean="0"/>
              <a:t>vocational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Research</a:t>
            </a:r>
            <a:r>
              <a:rPr lang="fi-FI" dirty="0" smtClean="0"/>
              <a:t> on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excellence</a:t>
            </a:r>
            <a:r>
              <a:rPr lang="fi-FI" dirty="0" smtClean="0"/>
              <a:t> in VET</a:t>
            </a:r>
          </a:p>
          <a:p>
            <a:r>
              <a:rPr lang="fi-FI" dirty="0" err="1" smtClean="0"/>
              <a:t>Development</a:t>
            </a:r>
            <a:r>
              <a:rPr lang="fi-FI" dirty="0" smtClean="0"/>
              <a:t> </a:t>
            </a:r>
            <a:r>
              <a:rPr lang="fi-FI" dirty="0" err="1" smtClean="0"/>
              <a:t>projects</a:t>
            </a:r>
            <a:r>
              <a:rPr lang="fi-FI" dirty="0" smtClean="0"/>
              <a:t> </a:t>
            </a:r>
          </a:p>
          <a:p>
            <a:r>
              <a:rPr lang="fi-FI" dirty="0" smtClean="0"/>
              <a:t>Services for </a:t>
            </a:r>
            <a:r>
              <a:rPr lang="fi-FI" dirty="0" err="1" smtClean="0"/>
              <a:t>vocational</a:t>
            </a:r>
            <a:r>
              <a:rPr lang="fi-FI" dirty="0" smtClean="0"/>
              <a:t> </a:t>
            </a:r>
            <a:r>
              <a:rPr lang="fi-FI" dirty="0" err="1" smtClean="0"/>
              <a:t>education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r>
              <a:rPr lang="fi-FI" dirty="0" smtClean="0"/>
              <a:t> and VET </a:t>
            </a:r>
            <a:r>
              <a:rPr lang="fi-FI" dirty="0" err="1" smtClean="0"/>
              <a:t>teachers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931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VET Teachers </a:t>
            </a:r>
            <a:r>
              <a:rPr lang="fi-FI" dirty="0" err="1" smtClean="0"/>
              <a:t>career</a:t>
            </a:r>
            <a:r>
              <a:rPr lang="fi-FI" dirty="0" smtClean="0"/>
              <a:t> and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competitions</a:t>
            </a:r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Professional </a:t>
            </a:r>
            <a:r>
              <a:rPr lang="fi-FI" dirty="0" err="1" smtClean="0"/>
              <a:t>networking</a:t>
            </a:r>
            <a:endParaRPr lang="fi-FI" dirty="0" smtClean="0"/>
          </a:p>
          <a:p>
            <a:r>
              <a:rPr lang="fi-FI" dirty="0" smtClean="0"/>
              <a:t>Professional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Internationalisation</a:t>
            </a:r>
            <a:endParaRPr lang="fi-FI" dirty="0" smtClean="0"/>
          </a:p>
          <a:p>
            <a:r>
              <a:rPr lang="fi-FI" dirty="0" err="1" smtClean="0"/>
              <a:t>Competences</a:t>
            </a:r>
            <a:r>
              <a:rPr lang="fi-FI" dirty="0" smtClean="0"/>
              <a:t> </a:t>
            </a:r>
            <a:r>
              <a:rPr lang="fi-FI" dirty="0" err="1" smtClean="0"/>
              <a:t>gained</a:t>
            </a:r>
            <a:r>
              <a:rPr lang="fi-FI" dirty="0" smtClean="0"/>
              <a:t> in </a:t>
            </a:r>
            <a:r>
              <a:rPr lang="fi-FI" dirty="0" err="1" smtClean="0"/>
              <a:t>organising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competitions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accredited</a:t>
            </a:r>
            <a:r>
              <a:rPr lang="fi-FI" dirty="0" smtClean="0"/>
              <a:t> in </a:t>
            </a:r>
            <a:r>
              <a:rPr lang="fi-FI" dirty="0" err="1" smtClean="0"/>
              <a:t>teachers´own</a:t>
            </a:r>
            <a:r>
              <a:rPr lang="fi-FI" dirty="0" smtClean="0"/>
              <a:t> </a:t>
            </a:r>
            <a:r>
              <a:rPr lang="fi-FI" dirty="0" err="1" smtClean="0"/>
              <a:t>studies</a:t>
            </a:r>
            <a:r>
              <a:rPr lang="fi-FI" dirty="0" smtClean="0"/>
              <a:t> and </a:t>
            </a:r>
            <a:r>
              <a:rPr lang="fi-FI" dirty="0" err="1" smtClean="0"/>
              <a:t>qualifications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756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Conclusions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basic</a:t>
            </a:r>
            <a:r>
              <a:rPr lang="fi-FI" dirty="0" smtClean="0"/>
              <a:t> </a:t>
            </a:r>
            <a:r>
              <a:rPr lang="fi-FI" dirty="0" err="1" smtClean="0"/>
              <a:t>assumptions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attitudes</a:t>
            </a:r>
            <a:r>
              <a:rPr lang="fi-FI" dirty="0" smtClean="0"/>
              <a:t> (</a:t>
            </a:r>
            <a:r>
              <a:rPr lang="fi-FI" dirty="0" err="1" smtClean="0"/>
              <a:t>teachers</a:t>
            </a:r>
            <a:r>
              <a:rPr lang="fi-FI" dirty="0" smtClean="0"/>
              <a:t>, </a:t>
            </a:r>
            <a:r>
              <a:rPr lang="fi-FI" dirty="0" err="1" smtClean="0"/>
              <a:t>students</a:t>
            </a:r>
            <a:r>
              <a:rPr lang="fi-FI" dirty="0" smtClean="0"/>
              <a:t>, </a:t>
            </a:r>
            <a:r>
              <a:rPr lang="fi-FI" dirty="0" err="1" smtClean="0"/>
              <a:t>parents</a:t>
            </a:r>
            <a:r>
              <a:rPr lang="fi-FI" dirty="0" smtClean="0"/>
              <a:t>) play a </a:t>
            </a:r>
            <a:r>
              <a:rPr lang="fi-FI" dirty="0" err="1" smtClean="0"/>
              <a:t>role</a:t>
            </a:r>
            <a:r>
              <a:rPr lang="fi-FI" dirty="0" smtClean="0"/>
              <a:t> and </a:t>
            </a:r>
            <a:r>
              <a:rPr lang="fi-FI" dirty="0" err="1" smtClean="0"/>
              <a:t>thus</a:t>
            </a:r>
            <a:r>
              <a:rPr lang="fi-FI" dirty="0" smtClean="0"/>
              <a:t> it is </a:t>
            </a:r>
            <a:r>
              <a:rPr lang="fi-FI" dirty="0" err="1" smtClean="0"/>
              <a:t>necessary</a:t>
            </a:r>
            <a:r>
              <a:rPr lang="fi-FI" dirty="0" smtClean="0"/>
              <a:t> to </a:t>
            </a:r>
            <a:r>
              <a:rPr lang="fi-FI" dirty="0" err="1" smtClean="0"/>
              <a:t>consider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image and </a:t>
            </a:r>
            <a:r>
              <a:rPr lang="fi-FI" dirty="0" err="1" smtClean="0"/>
              <a:t>prestige</a:t>
            </a:r>
            <a:r>
              <a:rPr lang="fi-FI" dirty="0" smtClean="0"/>
              <a:t> of VET,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only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curricula</a:t>
            </a:r>
            <a:r>
              <a:rPr lang="fi-FI" dirty="0" smtClean="0"/>
              <a:t> as </a:t>
            </a:r>
            <a:r>
              <a:rPr lang="fi-FI" dirty="0" err="1" smtClean="0"/>
              <a:t>itself</a:t>
            </a:r>
            <a:endParaRPr lang="fi-FI" dirty="0" smtClean="0"/>
          </a:p>
          <a:p>
            <a:r>
              <a:rPr lang="fi-FI" dirty="0" smtClean="0"/>
              <a:t>National </a:t>
            </a:r>
            <a:r>
              <a:rPr lang="fi-FI" dirty="0" err="1" smtClean="0"/>
              <a:t>structures</a:t>
            </a:r>
            <a:r>
              <a:rPr lang="fi-FI" dirty="0" smtClean="0"/>
              <a:t> </a:t>
            </a:r>
            <a:r>
              <a:rPr lang="fi-FI" dirty="0" err="1" smtClean="0"/>
              <a:t>like</a:t>
            </a:r>
            <a:r>
              <a:rPr lang="fi-FI" dirty="0" smtClean="0"/>
              <a:t> </a:t>
            </a:r>
            <a:r>
              <a:rPr lang="fi-FI" dirty="0" err="1" smtClean="0"/>
              <a:t>national</a:t>
            </a:r>
            <a:r>
              <a:rPr lang="fi-FI" dirty="0" smtClean="0"/>
              <a:t> </a:t>
            </a:r>
            <a:r>
              <a:rPr lang="fi-FI" dirty="0" err="1" smtClean="0"/>
              <a:t>competence-based</a:t>
            </a:r>
            <a:r>
              <a:rPr lang="fi-FI" dirty="0" smtClean="0"/>
              <a:t> and </a:t>
            </a:r>
            <a:r>
              <a:rPr lang="fi-FI" dirty="0" err="1" smtClean="0"/>
              <a:t>flexible</a:t>
            </a:r>
            <a:r>
              <a:rPr lang="fi-FI" dirty="0" smtClean="0"/>
              <a:t> </a:t>
            </a:r>
            <a:r>
              <a:rPr lang="fi-FI" dirty="0" err="1" smtClean="0"/>
              <a:t>curricula</a:t>
            </a:r>
            <a:r>
              <a:rPr lang="fi-FI" dirty="0" smtClean="0"/>
              <a:t> </a:t>
            </a:r>
            <a:r>
              <a:rPr lang="fi-FI" dirty="0" err="1" smtClean="0"/>
              <a:t>including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excellence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r>
              <a:rPr lang="fi-FI" dirty="0" smtClean="0"/>
              <a:t>, </a:t>
            </a:r>
            <a:r>
              <a:rPr lang="fi-FI" dirty="0" err="1" smtClean="0"/>
              <a:t>proper</a:t>
            </a:r>
            <a:r>
              <a:rPr lang="fi-FI" dirty="0" smtClean="0"/>
              <a:t>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qualifications</a:t>
            </a:r>
            <a:r>
              <a:rPr lang="fi-FI" dirty="0" smtClean="0"/>
              <a:t> and </a:t>
            </a:r>
            <a:r>
              <a:rPr lang="fi-FI" dirty="0" err="1" smtClean="0"/>
              <a:t>spesified</a:t>
            </a:r>
            <a:r>
              <a:rPr lang="fi-FI" dirty="0" smtClean="0"/>
              <a:t> in-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in </a:t>
            </a:r>
            <a:r>
              <a:rPr lang="fi-FI" dirty="0" err="1" smtClean="0"/>
              <a:t>preferably</a:t>
            </a:r>
            <a:r>
              <a:rPr lang="fi-FI" dirty="0" smtClean="0"/>
              <a:t> an </a:t>
            </a:r>
            <a:r>
              <a:rPr lang="fi-FI" dirty="0" err="1" smtClean="0"/>
              <a:t>international</a:t>
            </a:r>
            <a:r>
              <a:rPr lang="fi-FI" dirty="0" smtClean="0"/>
              <a:t> </a:t>
            </a:r>
            <a:r>
              <a:rPr lang="fi-FI" dirty="0" err="1" smtClean="0"/>
              <a:t>environment</a:t>
            </a:r>
            <a:r>
              <a:rPr lang="fi-FI" dirty="0" smtClean="0"/>
              <a:t> as </a:t>
            </a:r>
            <a:r>
              <a:rPr lang="fi-FI" dirty="0" err="1" smtClean="0"/>
              <a:t>well</a:t>
            </a:r>
            <a:r>
              <a:rPr lang="fi-FI" dirty="0" smtClean="0"/>
              <a:t> as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  <a:r>
              <a:rPr lang="fi-FI" dirty="0" err="1" smtClean="0"/>
              <a:t>programmes</a:t>
            </a:r>
            <a:r>
              <a:rPr lang="fi-FI" dirty="0" smtClean="0"/>
              <a:t> </a:t>
            </a:r>
            <a:r>
              <a:rPr lang="fi-FI" dirty="0" err="1" smtClean="0"/>
              <a:t>form</a:t>
            </a:r>
            <a:r>
              <a:rPr lang="fi-FI" dirty="0" smtClean="0"/>
              <a:t> a </a:t>
            </a:r>
            <a:r>
              <a:rPr lang="fi-FI" dirty="0" err="1" smtClean="0"/>
              <a:t>holistic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r>
              <a:rPr lang="fi-FI" dirty="0" smtClean="0"/>
              <a:t> to </a:t>
            </a:r>
            <a:r>
              <a:rPr lang="fi-FI" dirty="0" err="1" smtClean="0"/>
              <a:t>develop</a:t>
            </a:r>
            <a:r>
              <a:rPr lang="fi-FI" dirty="0" smtClean="0"/>
              <a:t> </a:t>
            </a:r>
            <a:r>
              <a:rPr lang="fi-FI" dirty="0" err="1" smtClean="0"/>
              <a:t>excellenceand</a:t>
            </a:r>
            <a:r>
              <a:rPr lang="fi-FI" dirty="0" smtClean="0"/>
              <a:t> </a:t>
            </a:r>
            <a:r>
              <a:rPr lang="fi-FI" dirty="0" err="1" smtClean="0"/>
              <a:t>enhance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professional</a:t>
            </a:r>
            <a:r>
              <a:rPr lang="fi-FI" dirty="0" smtClean="0"/>
              <a:t> </a:t>
            </a:r>
            <a:r>
              <a:rPr lang="fi-FI" smtClean="0"/>
              <a:t>development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48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Resources and case </a:t>
            </a:r>
            <a:r>
              <a:rPr lang="fi-FI" dirty="0" err="1" smtClean="0"/>
              <a:t>examples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Finland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interested</a:t>
            </a:r>
            <a:r>
              <a:rPr lang="fi-FI" dirty="0" smtClean="0"/>
              <a:t> </a:t>
            </a:r>
            <a:r>
              <a:rPr lang="fi-FI" dirty="0" err="1" smtClean="0"/>
              <a:t>audience</a:t>
            </a:r>
            <a:r>
              <a:rPr lang="fi-FI" dirty="0" smtClean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case </a:t>
            </a:r>
            <a:r>
              <a:rPr lang="fi-FI" dirty="0" err="1" smtClean="0"/>
              <a:t>examples</a:t>
            </a:r>
            <a:r>
              <a:rPr lang="fi-FI" dirty="0" smtClean="0"/>
              <a:t> </a:t>
            </a:r>
            <a:r>
              <a:rPr lang="fi-FI" dirty="0" err="1" smtClean="0"/>
              <a:t>which</a:t>
            </a:r>
            <a:r>
              <a:rPr lang="fi-FI" dirty="0" smtClean="0"/>
              <a:t> </a:t>
            </a:r>
            <a:r>
              <a:rPr lang="fi-FI" dirty="0" err="1" smtClean="0"/>
              <a:t>demonstrate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ideas</a:t>
            </a:r>
            <a:r>
              <a:rPr lang="fi-FI" dirty="0" smtClean="0"/>
              <a:t> in </a:t>
            </a:r>
            <a:r>
              <a:rPr lang="fi-FI" dirty="0" err="1" smtClean="0"/>
              <a:t>practice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60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International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in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Excellence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>
              <a:hlinkClick r:id="rId2"/>
            </a:endParaRPr>
          </a:p>
          <a:p>
            <a:endParaRPr lang="fi-FI" dirty="0" smtClean="0">
              <a:hlinkClick r:id="rId2"/>
            </a:endParaRP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www.youtube.com/watch?v=tPuuUxn4kN8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916" y="3946358"/>
            <a:ext cx="3487915" cy="105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5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International </a:t>
            </a:r>
            <a:r>
              <a:rPr lang="fi-FI" dirty="0" err="1" smtClean="0"/>
              <a:t>teacher</a:t>
            </a:r>
            <a:r>
              <a:rPr lang="fi-FI" dirty="0" smtClean="0"/>
              <a:t> </a:t>
            </a:r>
            <a:r>
              <a:rPr lang="fi-FI" dirty="0" err="1" smtClean="0"/>
              <a:t>training</a:t>
            </a:r>
            <a:r>
              <a:rPr lang="fi-FI" dirty="0" smtClean="0"/>
              <a:t> case </a:t>
            </a:r>
            <a:r>
              <a:rPr lang="fi-FI" dirty="0" err="1" smtClean="0"/>
              <a:t>examples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 </a:t>
            </a:r>
          </a:p>
          <a:p>
            <a:r>
              <a:rPr lang="fi-FI" dirty="0">
                <a:hlinkClick r:id="rId2"/>
              </a:rPr>
              <a:t>https://www.youtube.com/watch?v=-</a:t>
            </a:r>
            <a:r>
              <a:rPr lang="fi-FI" dirty="0" smtClean="0">
                <a:hlinkClick r:id="rId2"/>
              </a:rPr>
              <a:t>1nRm4tQL0A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www.facebook.com/vetteachersforthefuture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07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MK_ppt_pohja_16-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hlamäki-Kultanen Istanbul March 2015.potx" id="{E248B501-3FE1-4AAA-B51C-62893F20ED18}" vid="{A13AD285-E1D6-4B3C-B493-80567B4D5ED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F9CD0213A943E4BBC0D4823BC650B37" ma:contentTypeVersion="1" ma:contentTypeDescription="Luo uusi asiakirja." ma:contentTypeScope="" ma:versionID="1e7655ddf4cf401da05063fe7fb5500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1406a97f4ac973f44d196d90b54a6b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857031-DE26-4FAD-BF0C-EF422A15F400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B8D8ED1-5832-4C79-973E-842D5348A9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F995AD-1241-4F58-AC6F-9D02F73107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Mahlamäki-Kultanen Istanbul March 2015</Template>
  <TotalTime>229</TotalTime>
  <Words>460</Words>
  <Application>Microsoft Office PowerPoint</Application>
  <PresentationFormat>Widescreen</PresentationFormat>
  <Paragraphs>71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</vt:lpstr>
      <vt:lpstr>HAMK_ppt_pohja_16-9</vt:lpstr>
      <vt:lpstr>VET teachers and their role in developing skills excellence in Finland </vt:lpstr>
      <vt:lpstr>Basic facts and assumptions  of the Finnish VET for a VET professional  </vt:lpstr>
      <vt:lpstr>Highly educated teaching personnel in VET </vt:lpstr>
      <vt:lpstr>Finnish Academy of Skills Excellence </vt:lpstr>
      <vt:lpstr>VET Teachers career and skills competitions  </vt:lpstr>
      <vt:lpstr>Conclusions </vt:lpstr>
      <vt:lpstr>Resources and case examples from Finland </vt:lpstr>
      <vt:lpstr>International teacher training in Skills Excellence </vt:lpstr>
      <vt:lpstr>International teacher training case examples </vt:lpstr>
      <vt:lpstr>International teacher training internships </vt:lpstr>
      <vt:lpstr>More information </vt:lpstr>
      <vt:lpstr>More information </vt:lpstr>
      <vt:lpstr>Competence based higher education</vt:lpstr>
    </vt:vector>
  </TitlesOfParts>
  <Company>Hamk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and VET, partnering for ensuring portability of qualifications and permeability among education and training systems</dc:title>
  <dc:creator>Suvi Salokannel</dc:creator>
  <cp:lastModifiedBy>Alex Musial</cp:lastModifiedBy>
  <cp:revision>18</cp:revision>
  <dcterms:created xsi:type="dcterms:W3CDTF">2015-02-26T07:05:01Z</dcterms:created>
  <dcterms:modified xsi:type="dcterms:W3CDTF">2015-08-07T00:39:47Z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0x0101005F9CD0213A943E4BBC0D4823BC650B37</vt:lpwstr>
  </property>
</Properties>
</file>