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wmv" ContentType="video/x-ms-wmv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8" r:id="rId1"/>
  </p:sldMasterIdLst>
  <p:notesMasterIdLst>
    <p:notesMasterId r:id="rId12"/>
  </p:notesMasterIdLst>
  <p:sldIdLst>
    <p:sldId id="257" r:id="rId2"/>
    <p:sldId id="260" r:id="rId3"/>
    <p:sldId id="269" r:id="rId4"/>
    <p:sldId id="272" r:id="rId5"/>
    <p:sldId id="271" r:id="rId6"/>
    <p:sldId id="263" r:id="rId7"/>
    <p:sldId id="265" r:id="rId8"/>
    <p:sldId id="270" r:id="rId9"/>
    <p:sldId id="267" r:id="rId10"/>
    <p:sldId id="268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etaPlusLF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etaPlusLF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etaPlusLF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etaPlusLF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etaPlusLF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MetaPlusLF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MetaPlusLF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MetaPlusLF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MetaPlusLF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66" y="41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3C7EBE-0329-4D32-96FE-B0E2F9FF2704}" type="datetimeFigureOut">
              <a:rPr lang="en-US" smtClean="0"/>
              <a:pPr/>
              <a:t>8/14/2015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77B15E-F2CD-4146-A5C8-20B77AB38760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58812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26628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480AA9-FF45-48F9-A8B4-01A5C470B6FA}" type="slidenum">
              <a:rPr lang="en-GB" smtClean="0"/>
              <a:pPr/>
              <a:t>3</a:t>
            </a:fld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7B15E-F2CD-4146-A5C8-20B77AB3876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57019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52000" y="1746000"/>
            <a:ext cx="8636400" cy="360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52000" y="2246400"/>
            <a:ext cx="8636400" cy="17526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8BE854-7E13-4F9C-A7E7-3CB6376C6C02}" type="slidenum">
              <a:rPr lang="en-GB" smtClean="0"/>
              <a:pPr>
                <a:defRPr/>
              </a:pPr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8BE854-7E13-4F9C-A7E7-3CB6376C6C02}" type="slidenum">
              <a:rPr lang="en-GB" smtClean="0"/>
              <a:pPr>
                <a:defRPr/>
              </a:pPr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2000" y="4406900"/>
            <a:ext cx="8636400" cy="360000"/>
          </a:xfrm>
        </p:spPr>
        <p:txBody>
          <a:bodyPr anchor="t"/>
          <a:lstStyle>
            <a:lvl1pPr algn="l">
              <a:defRPr sz="2100" b="1" cap="all"/>
            </a:lvl1pPr>
          </a:lstStyle>
          <a:p>
            <a:r>
              <a:rPr lang="de-DE" smtClean="0"/>
              <a:t>Titelmasterformat durch Klicken bearbeiten</a:t>
            </a:r>
            <a:endParaRPr lang="en-GB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52000" y="2906713"/>
            <a:ext cx="8636400" cy="1500187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36EDC-6B08-425B-83A2-1EE82851AC69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2000" y="2116800"/>
            <a:ext cx="4158000" cy="448920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199" y="2116800"/>
            <a:ext cx="4238625" cy="448920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 dirty="0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3CC10-D9D2-49C5-BEAA-EFF08BBD7B19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GB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52000" y="2105024"/>
            <a:ext cx="4237200" cy="428337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52000" y="2534400"/>
            <a:ext cx="4237200" cy="406800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4" y="2114550"/>
            <a:ext cx="4237200" cy="418812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4" y="2534400"/>
            <a:ext cx="4237200" cy="406800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1ABE8-C9B9-445B-86BE-36FA4293D3E2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 dirty="0"/>
          </a:p>
        </p:txBody>
      </p:sp>
      <p:sp>
        <p:nvSpPr>
          <p:cNvPr id="3" name="Foliennummernplatzhalt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1F925-D698-40BE-AEA3-88E4BC337338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ECF07-73EF-4672-9FB7-7AA13FCB0A73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2000" y="1746000"/>
            <a:ext cx="3008313" cy="36000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de-DE" smtClean="0"/>
              <a:t>Titelmasterformat durch Klicken bearbeiten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64000" y="1746001"/>
            <a:ext cx="5324400" cy="487080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2000" y="2105025"/>
            <a:ext cx="3008313" cy="451177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9B605-6AEF-452A-8F72-A25B4F8D2B6A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2000" y="5450400"/>
            <a:ext cx="8636400" cy="36000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de-DE" smtClean="0"/>
              <a:t>Titelmasterformat durch Klicken bearbeiten</a:t>
            </a:r>
            <a:endParaRPr lang="en-GB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52000" y="1746000"/>
            <a:ext cx="8636400" cy="3704400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en-GB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2000" y="5810400"/>
            <a:ext cx="8636400" cy="80486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3E224-14F1-4C75-A07D-23772BFBB0E7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252413" y="1746250"/>
            <a:ext cx="86360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GB" smtClean="0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252413" y="2246313"/>
            <a:ext cx="8636000" cy="437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 smtClean="0"/>
          </a:p>
        </p:txBody>
      </p:sp>
      <p:sp>
        <p:nvSpPr>
          <p:cNvPr id="6" name="FESTO_NUMMERN" hidden="1"/>
          <p:cNvSpPr>
            <a:spLocks noGrp="1"/>
          </p:cNvSpPr>
          <p:nvPr>
            <p:ph type="sldNum" sz="quarter" idx="4"/>
          </p:nvPr>
        </p:nvSpPr>
        <p:spPr>
          <a:xfrm>
            <a:off x="8834438" y="6727825"/>
            <a:ext cx="125412" cy="90488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500" smtClean="0">
                <a:solidFill>
                  <a:schemeClr val="tx1"/>
                </a:solidFill>
                <a:latin typeface="MetaPlusLF" pitchFamily="2" charset="0"/>
              </a:defRPr>
            </a:lvl1pPr>
          </a:lstStyle>
          <a:p>
            <a:pPr>
              <a:defRPr/>
            </a:pPr>
            <a:fld id="{F68BE854-7E13-4F9C-A7E7-3CB6376C6C02}" type="slidenum">
              <a:rPr lang="en-GB"/>
              <a:pPr>
                <a:defRPr/>
              </a:pPr>
              <a:t>‹Nr.›</a:t>
            </a:fld>
            <a:endParaRPr lang="en-GB" dirty="0"/>
          </a:p>
        </p:txBody>
      </p:sp>
      <p:grpSp>
        <p:nvGrpSpPr>
          <p:cNvPr id="1029" name="Group 5"/>
          <p:cNvGrpSpPr>
            <a:grpSpLocks/>
          </p:cNvGrpSpPr>
          <p:nvPr/>
        </p:nvGrpSpPr>
        <p:grpSpPr bwMode="auto">
          <a:xfrm>
            <a:off x="179388" y="1654175"/>
            <a:ext cx="8780462" cy="71438"/>
            <a:chOff x="95" y="865"/>
            <a:chExt cx="5569" cy="95"/>
          </a:xfrm>
        </p:grpSpPr>
        <p:sp>
          <p:nvSpPr>
            <p:cNvPr id="8" name="Line 6"/>
            <p:cNvSpPr>
              <a:spLocks noChangeShapeType="1"/>
            </p:cNvSpPr>
            <p:nvPr userDrawn="1"/>
          </p:nvSpPr>
          <p:spPr bwMode="auto">
            <a:xfrm>
              <a:off x="95" y="865"/>
              <a:ext cx="0" cy="95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9" name="Line 7"/>
            <p:cNvSpPr>
              <a:spLocks noChangeShapeType="1"/>
            </p:cNvSpPr>
            <p:nvPr userDrawn="1"/>
          </p:nvSpPr>
          <p:spPr bwMode="auto">
            <a:xfrm>
              <a:off x="5664" y="865"/>
              <a:ext cx="0" cy="95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0" name="Line 8"/>
            <p:cNvSpPr>
              <a:spLocks noChangeShapeType="1"/>
            </p:cNvSpPr>
            <p:nvPr userDrawn="1"/>
          </p:nvSpPr>
          <p:spPr bwMode="auto">
            <a:xfrm>
              <a:off x="96" y="865"/>
              <a:ext cx="5568" cy="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</p:grpSp>
      <p:grpSp>
        <p:nvGrpSpPr>
          <p:cNvPr id="1030" name="Group 10"/>
          <p:cNvGrpSpPr>
            <a:grpSpLocks/>
          </p:cNvGrpSpPr>
          <p:nvPr/>
        </p:nvGrpSpPr>
        <p:grpSpPr bwMode="auto">
          <a:xfrm flipV="1">
            <a:off x="179388" y="6621463"/>
            <a:ext cx="8780462" cy="71437"/>
            <a:chOff x="95" y="865"/>
            <a:chExt cx="5569" cy="95"/>
          </a:xfrm>
        </p:grpSpPr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95" y="865"/>
              <a:ext cx="0" cy="95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>
              <a:off x="5664" y="865"/>
              <a:ext cx="0" cy="95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96" y="865"/>
              <a:ext cx="5568" cy="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</p:grpSp>
      <p:pic>
        <p:nvPicPr>
          <p:cNvPr id="1031" name="Picture 9" descr="Logo060rgb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880350" y="1258888"/>
            <a:ext cx="1082675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FESTO_NAME"/>
          <p:cNvSpPr txBox="1"/>
          <p:nvPr/>
        </p:nvSpPr>
        <p:spPr>
          <a:xfrm>
            <a:off x="190500" y="6731000"/>
            <a:ext cx="1439863" cy="90488"/>
          </a:xfrm>
          <a:prstGeom prst="rect">
            <a:avLst/>
          </a:prstGeom>
          <a:noFill/>
        </p:spPr>
        <p:txBody>
          <a:bodyPr lIns="3600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500" dirty="0">
              <a:latin typeface="MetaPlusLF" pitchFamily="2" charset="0"/>
            </a:endParaRPr>
          </a:p>
        </p:txBody>
      </p:sp>
      <p:sp>
        <p:nvSpPr>
          <p:cNvPr id="17" name="FESTO_TITEL"/>
          <p:cNvSpPr txBox="1"/>
          <p:nvPr/>
        </p:nvSpPr>
        <p:spPr>
          <a:xfrm>
            <a:off x="2108200" y="6731000"/>
            <a:ext cx="1439863" cy="90488"/>
          </a:xfrm>
          <a:prstGeom prst="rect">
            <a:avLst/>
          </a:prstGeom>
          <a:noFill/>
        </p:spPr>
        <p:txBody>
          <a:bodyPr lIns="3600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500" dirty="0">
              <a:latin typeface="MetaPlusLF" pitchFamily="2" charset="0"/>
            </a:endParaRPr>
          </a:p>
        </p:txBody>
      </p:sp>
      <p:sp>
        <p:nvSpPr>
          <p:cNvPr id="18" name="FESTO_ERSTELLT"/>
          <p:cNvSpPr txBox="1"/>
          <p:nvPr/>
        </p:nvSpPr>
        <p:spPr>
          <a:xfrm>
            <a:off x="4737100" y="6731000"/>
            <a:ext cx="720725" cy="90488"/>
          </a:xfrm>
          <a:prstGeom prst="rect">
            <a:avLst/>
          </a:prstGeom>
          <a:noFill/>
        </p:spPr>
        <p:txBody>
          <a:bodyPr lIns="3600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00" dirty="0" smtClean="0">
                <a:latin typeface="MetaPlusLF" pitchFamily="2" charset="0"/>
              </a:rPr>
              <a:t> </a:t>
            </a:r>
            <a:endParaRPr lang="de-DE" sz="500" dirty="0">
              <a:latin typeface="MetaPlusLF" pitchFamily="2" charset="0"/>
            </a:endParaRPr>
          </a:p>
        </p:txBody>
      </p:sp>
      <p:sp>
        <p:nvSpPr>
          <p:cNvPr id="19" name="FESTO_GEAENDERT"/>
          <p:cNvSpPr txBox="1"/>
          <p:nvPr/>
        </p:nvSpPr>
        <p:spPr>
          <a:xfrm>
            <a:off x="5511800" y="6731000"/>
            <a:ext cx="1439863" cy="90488"/>
          </a:xfrm>
          <a:prstGeom prst="rect">
            <a:avLst/>
          </a:prstGeom>
          <a:noFill/>
        </p:spPr>
        <p:txBody>
          <a:bodyPr lIns="3600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500" dirty="0">
              <a:latin typeface="MetaPlusLF" pitchFamily="2" charset="0"/>
            </a:endParaRPr>
          </a:p>
        </p:txBody>
      </p:sp>
      <p:sp>
        <p:nvSpPr>
          <p:cNvPr id="20" name="FESTO_STATUS" hidden="1"/>
          <p:cNvSpPr txBox="1"/>
          <p:nvPr/>
        </p:nvSpPr>
        <p:spPr>
          <a:xfrm>
            <a:off x="7086600" y="6731000"/>
            <a:ext cx="90488" cy="904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500">
              <a:latin typeface="MetaPlusLF" pitchFamily="2" charset="0"/>
            </a:endParaRPr>
          </a:p>
        </p:txBody>
      </p:sp>
      <p:sp>
        <p:nvSpPr>
          <p:cNvPr id="21" name="FESTO_STATUS1" hidden="1"/>
          <p:cNvSpPr txBox="1"/>
          <p:nvPr/>
        </p:nvSpPr>
        <p:spPr>
          <a:xfrm>
            <a:off x="7175500" y="6731000"/>
            <a:ext cx="612775" cy="9048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lIns="3600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00" dirty="0" smtClean="0">
                <a:latin typeface="MetaPlusLF" pitchFamily="2" charset="0"/>
              </a:rPr>
              <a:t> </a:t>
            </a:r>
            <a:endParaRPr lang="de-DE" sz="500" dirty="0">
              <a:latin typeface="MetaPlusLF" pitchFamily="2" charset="0"/>
            </a:endParaRPr>
          </a:p>
        </p:txBody>
      </p:sp>
      <p:sp>
        <p:nvSpPr>
          <p:cNvPr id="22" name="FESTO_VERTRAULICH" hidden="1"/>
          <p:cNvSpPr txBox="1"/>
          <p:nvPr/>
        </p:nvSpPr>
        <p:spPr>
          <a:xfrm>
            <a:off x="7886700" y="6731000"/>
            <a:ext cx="90488" cy="90488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500">
              <a:latin typeface="MetaPlusLF" pitchFamily="2" charset="0"/>
            </a:endParaRPr>
          </a:p>
        </p:txBody>
      </p:sp>
      <p:sp>
        <p:nvSpPr>
          <p:cNvPr id="23" name="FESTO_VERTRAULICH1" hidden="1"/>
          <p:cNvSpPr txBox="1"/>
          <p:nvPr/>
        </p:nvSpPr>
        <p:spPr>
          <a:xfrm>
            <a:off x="7975600" y="6731000"/>
            <a:ext cx="612775" cy="90488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lIns="3600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00" dirty="0" smtClean="0">
                <a:latin typeface="MetaPlusLF" pitchFamily="2" charset="0"/>
              </a:rPr>
              <a:t> </a:t>
            </a:r>
            <a:endParaRPr lang="de-DE" sz="500" dirty="0">
              <a:latin typeface="MetaPlusLF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1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MetaPlusLF" pitchFamily="2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MetaPlusLF" pitchFamily="2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MetaPlusLF" pitchFamily="2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MetaPlusLF" pitchFamily="2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MetaPlusLF" pitchFamily="2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MetaPlusLF" pitchFamily="2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MetaPlusLF" pitchFamily="2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MetaPlusLF" pitchFamily="2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MetaPlusLF" pitchFamily="2" charset="0"/>
        <a:buAutoNum type="arabicPeriod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MetaPlusLF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MetaPlusLF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MetaPlusLF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MetaPlusLF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MetaPlusLF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MetaPlusLF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MetaPlusLF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MetaPlusLF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3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video" Target="../media/media1.wmv"/><Relationship Id="rId5" Type="http://schemas.openxmlformats.org/officeDocument/2006/relationships/image" Target="../media/image15.png"/><Relationship Id="rId4" Type="http://schemas.microsoft.com/office/2007/relationships/media" Target="../media/media1.wm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../00_NEP/Arbeitsb&#252;cher/Stand%20Feb%202013/03_workbook3_EDS_Wastewater_transport_V2.pdf" TargetMode="External"/><Relationship Id="rId13" Type="http://schemas.openxmlformats.org/officeDocument/2006/relationships/image" Target="file:///P:\PRO-429\05%20Sales%20&amp;%20Sales%20Support\04%20Key%20Account%20Management\03%20F%20-%20O\&#214;ffentliche%20Programme\Ausschreibungen%20GIZ\develoPPP\ProESE\Modulausarbeitung\4.%20Modul%20-%20Wastewater%20treatment\Graphics\Titel%20M4_Belebtbecken_10097ac_13.jpg" TargetMode="External"/><Relationship Id="rId1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file:///\\sdet3355.de.festo.net\Projects\PRO-429\05%20Sales%20&amp;%20Sales%20Support\04%20Key%20Account%20Management\03%20F%20-%20O\&#214;ffentliche%20Programme\Ausschreibungen%20GIZ\develoPPP\ProESE\Modulausarbeitung\2.%20Modul%20-%20Water%20supply\Graphics\Titel%20M2_12309ac_3.jpg" TargetMode="External"/><Relationship Id="rId12" Type="http://schemas.openxmlformats.org/officeDocument/2006/relationships/image" Target="../media/image19.jpeg"/><Relationship Id="rId17" Type="http://schemas.openxmlformats.org/officeDocument/2006/relationships/hyperlink" Target="../00_NEP/Arbeitsb&#252;cher/Stand%20Feb%202013/06_workbook6_EDS_Energy_optimisation_V2.pdf" TargetMode="External"/><Relationship Id="rId2" Type="http://schemas.openxmlformats.org/officeDocument/2006/relationships/hyperlink" Target="../00_NEP/Arbeitsb&#252;cher/Stand%20Feb%202013/01_workbook1_EDS_Water_purification_V5.pdf" TargetMode="External"/><Relationship Id="rId16" Type="http://schemas.openxmlformats.org/officeDocument/2006/relationships/image" Target="file:///P:\PRO-429\05%20Sales%20&amp;%20Sales%20Support\04%20Key%20Account%20Management\03%20F%20-%20O\&#214;ffentliche%20Programme\Ausschreibungen%20GIZ\develoPPP\ProESE\Modulausarbeitung\5.%20Modul%20-%20Monitoring,%20contr%20&amp;%20opt%20ops\Graphics\Titel%20M5_Steuerung_12311ac_12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hyperlink" Target="../00_NEP/Arbeitsb&#252;cher/Stand%20Feb%202013/04_workbook4_EDS_Wastewater_treatment_V3.pdf" TargetMode="External"/><Relationship Id="rId5" Type="http://schemas.openxmlformats.org/officeDocument/2006/relationships/hyperlink" Target="../00_NEP/Arbeitsb&#252;cher/Stand%20Feb%202013/02_workbook2_EDS_Water_supply_V2.pdf" TargetMode="External"/><Relationship Id="rId15" Type="http://schemas.openxmlformats.org/officeDocument/2006/relationships/image" Target="../media/image20.jpeg"/><Relationship Id="rId10" Type="http://schemas.openxmlformats.org/officeDocument/2006/relationships/image" Target="file:///\\sdet3355.de.festo.net\Projects\PRO-429\05%20Sales%20&amp;%20Sales%20Support\04%20Key%20Account%20Management\03%20F%20-%20O\&#214;ffentliche%20Programme\Ausschreibungen%20GIZ\develoPPP\ProESE\Modulausarbeitung\3.%20Modul%20-%20Wastewater%20transport\Graphics\Titelbild_M3_Rohre_12311ac_10.jpg" TargetMode="External"/><Relationship Id="rId19" Type="http://schemas.openxmlformats.org/officeDocument/2006/relationships/image" Target="file:///\\sdet3355.de.festo.net\Projects\PRO-429\05%20Sales%20&amp;%20Sales%20Support\04%20Key%20Account%20Management\02%20A%20-%20E\Ausschreibungen\Ausschreibungen%20GIZ\develoPPP\ProESE\Modulausarbeitung\6.%20Modul%20-%20Energy%20optimisation\Graphics\Stromz&#228;hler%2010049c_1.jpg" TargetMode="External"/><Relationship Id="rId4" Type="http://schemas.openxmlformats.org/officeDocument/2006/relationships/image" Target="file:///\\sdet3355.de.festo.net\Projects\PRO-429\05%20Sales%20&amp;%20Sales%20Support\04%20Key%20Account%20Management\03%20F%20-%20O\&#214;ffentliche%20Programme\Ausschreibungen%20GIZ\develoPPP\ProESE\Modulausarbeitung\1.%20Modul%20-%20Water%20purification\Graphics\titel%20M1_UF_12308ac_1.jpg" TargetMode="External"/><Relationship Id="rId9" Type="http://schemas.openxmlformats.org/officeDocument/2006/relationships/image" Target="../media/image18.jpeg"/><Relationship Id="rId14" Type="http://schemas.openxmlformats.org/officeDocument/2006/relationships/hyperlink" Target="../00_NEP/Arbeitsb&#252;cher/Stand%20Feb%202013/05_workbook5_EDS_Monitoring_controlling_V3.pd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52" t="5320" r="1" b="4304"/>
          <a:stretch/>
        </p:blipFill>
        <p:spPr>
          <a:xfrm>
            <a:off x="189571" y="2206486"/>
            <a:ext cx="8713007" cy="438315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latin typeface="Calibri" pitchFamily="34" charset="0"/>
              </a:rPr>
              <a:t>A </a:t>
            </a:r>
            <a:r>
              <a:rPr lang="en-GB" dirty="0" err="1" smtClean="0">
                <a:latin typeface="Calibri" pitchFamily="34" charset="0"/>
              </a:rPr>
              <a:t>glimps</a:t>
            </a:r>
            <a:r>
              <a:rPr lang="en-GB" dirty="0" smtClean="0">
                <a:latin typeface="Calibri" pitchFamily="34" charset="0"/>
              </a:rPr>
              <a:t> at industries future skills and technologies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23" name="Untertitel 2"/>
          <p:cNvSpPr txBox="1">
            <a:spLocks/>
          </p:cNvSpPr>
          <p:nvPr/>
        </p:nvSpPr>
        <p:spPr bwMode="auto">
          <a:xfrm>
            <a:off x="251520" y="2242964"/>
            <a:ext cx="8064896" cy="393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r>
              <a:rPr lang="de-DE" sz="1600" b="1" dirty="0" smtClean="0">
                <a:solidFill>
                  <a:schemeClr val="accent5"/>
                </a:solidFill>
                <a:latin typeface="Calibri" pitchFamily="34" charset="0"/>
                <a:cs typeface="Arial" charset="0"/>
              </a:rPr>
              <a:t>Festo Didactic @ </a:t>
            </a:r>
            <a:r>
              <a:rPr lang="de-DE" sz="1600" b="1" dirty="0" smtClean="0">
                <a:solidFill>
                  <a:schemeClr val="accent5"/>
                </a:solidFill>
                <a:latin typeface="Calibri" pitchFamily="34" charset="0"/>
              </a:rPr>
              <a:t>WorldSkills International </a:t>
            </a:r>
            <a:r>
              <a:rPr lang="de-DE" sz="1600" b="1" dirty="0" err="1" smtClean="0">
                <a:solidFill>
                  <a:schemeClr val="accent5"/>
                </a:solidFill>
                <a:latin typeface="Calibri" pitchFamily="34" charset="0"/>
              </a:rPr>
              <a:t>Competitions</a:t>
            </a:r>
            <a:r>
              <a:rPr lang="de-DE" sz="1600" b="1" dirty="0" smtClean="0">
                <a:solidFill>
                  <a:schemeClr val="accent5"/>
                </a:solidFill>
                <a:latin typeface="Calibri" pitchFamily="34" charset="0"/>
              </a:rPr>
              <a:t>, Sao Paulo, August 2015</a:t>
            </a:r>
            <a:endParaRPr lang="en-GB" sz="1600" b="1" dirty="0" smtClean="0">
              <a:solidFill>
                <a:schemeClr val="accent5"/>
              </a:solidFill>
              <a:latin typeface="Calibri" pitchFamily="34" charset="0"/>
            </a:endParaRPr>
          </a:p>
          <a:p>
            <a:pPr lvl="0">
              <a:spcBef>
                <a:spcPct val="20000"/>
              </a:spcBef>
              <a:defRPr/>
            </a:pPr>
            <a:r>
              <a:rPr lang="de-DE" sz="1600" b="1" dirty="0" smtClean="0">
                <a:solidFill>
                  <a:schemeClr val="accent5"/>
                </a:solidFill>
                <a:latin typeface="Calibri" pitchFamily="34" charset="0"/>
                <a:cs typeface="Arial" charset="0"/>
              </a:rPr>
              <a:t> </a:t>
            </a:r>
            <a:endParaRPr lang="de-DE" sz="1600" dirty="0">
              <a:latin typeface="Calibri" pitchFamily="34" charset="0"/>
            </a:endParaRPr>
          </a:p>
        </p:txBody>
      </p:sp>
      <p:sp>
        <p:nvSpPr>
          <p:cNvPr id="9" name="Rechteck 13"/>
          <p:cNvSpPr/>
          <p:nvPr/>
        </p:nvSpPr>
        <p:spPr>
          <a:xfrm>
            <a:off x="323528" y="5661248"/>
            <a:ext cx="8568952" cy="648072"/>
          </a:xfrm>
          <a:prstGeom prst="rect">
            <a:avLst/>
          </a:prstGeom>
          <a:solidFill>
            <a:srgbClr val="FFFFFF">
              <a:alpha val="50196"/>
            </a:srgb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b="1" dirty="0" smtClean="0">
                <a:solidFill>
                  <a:schemeClr val="accent5"/>
                </a:solidFill>
                <a:latin typeface="Calibri" pitchFamily="34" charset="0"/>
              </a:rPr>
              <a:t>Dr. Nader Imani</a:t>
            </a:r>
            <a:r>
              <a:rPr lang="de-DE" sz="1400" dirty="0" smtClean="0">
                <a:solidFill>
                  <a:schemeClr val="accent5"/>
                </a:solidFill>
                <a:latin typeface="Calibri" pitchFamily="34" charset="0"/>
              </a:rPr>
              <a:t>	Head of Business Field Education, Festo Didactic SE, Germany</a:t>
            </a:r>
          </a:p>
          <a:p>
            <a:r>
              <a:rPr lang="de-DE" sz="1400" dirty="0" smtClean="0">
                <a:solidFill>
                  <a:schemeClr val="accent5"/>
                </a:solidFill>
                <a:latin typeface="Calibri" pitchFamily="34" charset="0"/>
              </a:rPr>
              <a:t>		CEO Festo Didactic Inc. USA, Festo Didactic </a:t>
            </a:r>
            <a:r>
              <a:rPr lang="de-DE" sz="1400" dirty="0" err="1" smtClean="0">
                <a:solidFill>
                  <a:schemeClr val="accent5"/>
                </a:solidFill>
                <a:latin typeface="Calibri" pitchFamily="34" charset="0"/>
              </a:rPr>
              <a:t>Ltée</a:t>
            </a:r>
            <a:r>
              <a:rPr lang="de-DE" sz="1400" dirty="0" smtClean="0">
                <a:solidFill>
                  <a:schemeClr val="accent5"/>
                </a:solidFill>
                <a:latin typeface="Calibri" pitchFamily="34" charset="0"/>
              </a:rPr>
              <a:t>./Ltd. Canada</a:t>
            </a:r>
            <a:endParaRPr lang="en-GB" sz="1400" dirty="0">
              <a:solidFill>
                <a:schemeClr val="accent5"/>
              </a:solidFill>
              <a:latin typeface="Calibri" pitchFamily="34" charset="0"/>
            </a:endParaRPr>
          </a:p>
        </p:txBody>
      </p:sp>
      <p:sp>
        <p:nvSpPr>
          <p:cNvPr id="13" name="Rectangle 5"/>
          <p:cNvSpPr/>
          <p:nvPr/>
        </p:nvSpPr>
        <p:spPr>
          <a:xfrm>
            <a:off x="1779103" y="3254894"/>
            <a:ext cx="180000" cy="18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alibri" pitchFamily="34" charset="0"/>
            </a:endParaRPr>
          </a:p>
        </p:txBody>
      </p:sp>
      <p:sp>
        <p:nvSpPr>
          <p:cNvPr id="14" name="Rectangle 6"/>
          <p:cNvSpPr/>
          <p:nvPr/>
        </p:nvSpPr>
        <p:spPr>
          <a:xfrm>
            <a:off x="1678013" y="3581319"/>
            <a:ext cx="180000" cy="18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alibri" pitchFamily="34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323528" y="5373216"/>
            <a:ext cx="8712968" cy="338554"/>
          </a:xfrm>
          <a:prstGeom prst="rect">
            <a:avLst/>
          </a:prstGeom>
          <a:solidFill>
            <a:schemeClr val="bg1">
              <a:alpha val="50196"/>
            </a:schemeClr>
          </a:solidFill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de-DE" sz="1600" b="1" dirty="0" err="1" smtClean="0">
                <a:solidFill>
                  <a:schemeClr val="accent5"/>
                </a:solidFill>
                <a:latin typeface="Calibri" pitchFamily="34" charset="0"/>
              </a:rPr>
              <a:t>Aquatronics</a:t>
            </a:r>
            <a:r>
              <a:rPr lang="de-DE" sz="1600" b="1" dirty="0" smtClean="0">
                <a:solidFill>
                  <a:schemeClr val="accent5"/>
                </a:solidFill>
                <a:latin typeface="Calibri" pitchFamily="34" charset="0"/>
              </a:rPr>
              <a:t> - Green </a:t>
            </a:r>
            <a:r>
              <a:rPr lang="de-DE" sz="1600" b="1" dirty="0" err="1" smtClean="0">
                <a:solidFill>
                  <a:schemeClr val="accent5"/>
                </a:solidFill>
                <a:latin typeface="Calibri" pitchFamily="34" charset="0"/>
              </a:rPr>
              <a:t>industrial</a:t>
            </a:r>
            <a:r>
              <a:rPr lang="de-DE" sz="1600" b="1" dirty="0" smtClean="0">
                <a:solidFill>
                  <a:schemeClr val="accent5"/>
                </a:solidFill>
                <a:latin typeface="Calibri" pitchFamily="34" charset="0"/>
              </a:rPr>
              <a:t> </a:t>
            </a:r>
            <a:r>
              <a:rPr lang="de-DE" sz="1600" b="1" dirty="0" err="1" smtClean="0">
                <a:solidFill>
                  <a:schemeClr val="accent5"/>
                </a:solidFill>
                <a:latin typeface="Calibri" pitchFamily="34" charset="0"/>
              </a:rPr>
              <a:t>skills</a:t>
            </a:r>
            <a:r>
              <a:rPr lang="de-DE" sz="1600" b="1" dirty="0" smtClean="0">
                <a:solidFill>
                  <a:schemeClr val="accent5"/>
                </a:solidFill>
                <a:latin typeface="Calibri" pitchFamily="34" charset="0"/>
              </a:rPr>
              <a:t> for </a:t>
            </a:r>
            <a:r>
              <a:rPr lang="de-DE" sz="1600" b="1" dirty="0" err="1" smtClean="0">
                <a:solidFill>
                  <a:schemeClr val="accent5"/>
                </a:solidFill>
                <a:latin typeface="Calibri" pitchFamily="34" charset="0"/>
              </a:rPr>
              <a:t>the</a:t>
            </a:r>
            <a:r>
              <a:rPr lang="de-DE" sz="1600" b="1" dirty="0" smtClean="0">
                <a:solidFill>
                  <a:schemeClr val="accent5"/>
                </a:solidFill>
                <a:latin typeface="Calibri" pitchFamily="34" charset="0"/>
              </a:rPr>
              <a:t> </a:t>
            </a:r>
            <a:r>
              <a:rPr lang="de-DE" sz="1600" b="1" dirty="0" err="1" smtClean="0">
                <a:solidFill>
                  <a:schemeClr val="accent5"/>
                </a:solidFill>
                <a:latin typeface="Calibri" pitchFamily="34" charset="0"/>
              </a:rPr>
              <a:t>development</a:t>
            </a:r>
            <a:r>
              <a:rPr lang="de-DE" sz="1600" b="1" dirty="0" smtClean="0">
                <a:solidFill>
                  <a:schemeClr val="accent5"/>
                </a:solidFill>
                <a:latin typeface="Calibri" pitchFamily="34" charset="0"/>
              </a:rPr>
              <a:t> of urban </a:t>
            </a:r>
            <a:r>
              <a:rPr lang="de-DE" sz="1600" b="1" dirty="0" err="1" smtClean="0">
                <a:solidFill>
                  <a:schemeClr val="accent5"/>
                </a:solidFill>
                <a:latin typeface="Calibri" pitchFamily="34" charset="0"/>
              </a:rPr>
              <a:t>regions</a:t>
            </a:r>
            <a:endParaRPr lang="de-DE" sz="1600" b="1" dirty="0" smtClean="0">
              <a:solidFill>
                <a:schemeClr val="accent5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Untertitel 2"/>
          <p:cNvSpPr txBox="1">
            <a:spLocks/>
          </p:cNvSpPr>
          <p:nvPr/>
        </p:nvSpPr>
        <p:spPr bwMode="auto">
          <a:xfrm>
            <a:off x="251520" y="2242964"/>
            <a:ext cx="8064896" cy="44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>
              <a:spcBef>
                <a:spcPct val="20000"/>
              </a:spcBef>
              <a:defRPr/>
            </a:pPr>
            <a:r>
              <a:rPr lang="de-DE" sz="1600" b="1" smtClean="0">
                <a:solidFill>
                  <a:schemeClr val="accent5"/>
                </a:solidFill>
                <a:latin typeface="Calibri" pitchFamily="34" charset="0"/>
                <a:cs typeface="Arial" charset="0"/>
              </a:rPr>
              <a:t>Modular Learning / Green Industrial Skills</a:t>
            </a:r>
            <a:endParaRPr lang="de-DE" sz="1600" smtClean="0">
              <a:latin typeface="Calibri" pitchFamily="34" charset="0"/>
            </a:endParaRPr>
          </a:p>
        </p:txBody>
      </p:sp>
      <p:pic>
        <p:nvPicPr>
          <p:cNvPr id="7" name="Grafik 6" descr="EnergyEfficiency_2411_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2095" y="2636838"/>
            <a:ext cx="8641080" cy="3959352"/>
          </a:xfrm>
          <a:prstGeom prst="rect">
            <a:avLst/>
          </a:prstGeom>
        </p:spPr>
      </p:pic>
      <p:sp>
        <p:nvSpPr>
          <p:cNvPr id="8" name="Rechteck 7"/>
          <p:cNvSpPr/>
          <p:nvPr/>
        </p:nvSpPr>
        <p:spPr>
          <a:xfrm>
            <a:off x="395288" y="2997200"/>
            <a:ext cx="8353425" cy="3456136"/>
          </a:xfrm>
          <a:prstGeom prst="rect">
            <a:avLst/>
          </a:prstGeom>
          <a:solidFill>
            <a:schemeClr val="bg1">
              <a:alpha val="85000"/>
            </a:schemeClr>
          </a:solidFill>
          <a:ln w="19050">
            <a:solidFill>
              <a:schemeClr val="bg1">
                <a:alpha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23" t="5176" r="1523" b="9825"/>
          <a:stretch/>
        </p:blipFill>
        <p:spPr>
          <a:xfrm>
            <a:off x="251520" y="1700808"/>
            <a:ext cx="8640960" cy="489654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16016" y="1988840"/>
            <a:ext cx="4176464" cy="360000"/>
          </a:xfrm>
        </p:spPr>
        <p:txBody>
          <a:bodyPr/>
          <a:lstStyle/>
          <a:p>
            <a:r>
              <a:rPr lang="en-GB" dirty="0" smtClean="0">
                <a:latin typeface="Calibri" pitchFamily="34" charset="0"/>
              </a:rPr>
              <a:t>Thank you for your attention!</a:t>
            </a:r>
            <a:endParaRPr lang="en-GB" dirty="0">
              <a:latin typeface="Calibri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fik 5" descr="WaterManagement_2411_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0825" y="2636838"/>
            <a:ext cx="8641080" cy="3959352"/>
          </a:xfrm>
          <a:prstGeom prst="rect">
            <a:avLst/>
          </a:prstGeom>
        </p:spPr>
      </p:pic>
      <p:sp>
        <p:nvSpPr>
          <p:cNvPr id="30" name="Rechteck 7"/>
          <p:cNvSpPr/>
          <p:nvPr/>
        </p:nvSpPr>
        <p:spPr>
          <a:xfrm>
            <a:off x="395288" y="3027276"/>
            <a:ext cx="8353425" cy="3425912"/>
          </a:xfrm>
          <a:prstGeom prst="rect">
            <a:avLst/>
          </a:prstGeom>
          <a:solidFill>
            <a:schemeClr val="bg1">
              <a:alpha val="70000"/>
            </a:schemeClr>
          </a:solidFill>
          <a:ln w="19050">
            <a:solidFill>
              <a:schemeClr val="bg1">
                <a:alpha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alibri" pitchFamily="34" charset="0"/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395288" y="5744294"/>
            <a:ext cx="8353425" cy="70889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Bef>
                <a:spcPct val="20000"/>
              </a:spcBef>
              <a:defRPr/>
            </a:pPr>
            <a:r>
              <a:rPr lang="en-US" sz="2100" b="1" dirty="0">
                <a:solidFill>
                  <a:schemeClr val="tx1"/>
                </a:solidFill>
                <a:latin typeface="Calibri" pitchFamily="34" charset="0"/>
              </a:rPr>
              <a:t>Increasing the productivity of over 300.000 clients </a:t>
            </a:r>
            <a:r>
              <a:rPr lang="en-US" sz="2100" b="1" dirty="0" smtClean="0">
                <a:solidFill>
                  <a:schemeClr val="tx1"/>
                </a:solidFill>
                <a:latin typeface="Calibri" pitchFamily="34" charset="0"/>
              </a:rPr>
              <a:t>worldwide</a:t>
            </a:r>
            <a:endParaRPr lang="en-US" sz="21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9219" name="Titel 1"/>
          <p:cNvSpPr>
            <a:spLocks noGrp="1"/>
          </p:cNvSpPr>
          <p:nvPr>
            <p:ph type="ctrTitle"/>
          </p:nvPr>
        </p:nvSpPr>
        <p:spPr>
          <a:xfrm>
            <a:off x="252413" y="1746250"/>
            <a:ext cx="8636000" cy="360363"/>
          </a:xfrm>
        </p:spPr>
        <p:txBody>
          <a:bodyPr/>
          <a:lstStyle/>
          <a:p>
            <a:r>
              <a:rPr lang="en-GB" dirty="0" smtClean="0">
                <a:latin typeface="Calibri" pitchFamily="34" charset="0"/>
                <a:ea typeface="ＭＳ Ｐゴシック" pitchFamily="34" charset="-128"/>
              </a:rPr>
              <a:t>Festo </a:t>
            </a:r>
            <a:r>
              <a:rPr lang="de-DE" dirty="0" smtClean="0">
                <a:latin typeface="Calibri" pitchFamily="34" charset="0"/>
              </a:rPr>
              <a:t>- </a:t>
            </a:r>
            <a:r>
              <a:rPr lang="de-DE" dirty="0" err="1" smtClean="0">
                <a:latin typeface="Calibri" pitchFamily="34" charset="0"/>
              </a:rPr>
              <a:t>We</a:t>
            </a:r>
            <a:r>
              <a:rPr lang="de-DE" dirty="0" smtClean="0">
                <a:latin typeface="Calibri" pitchFamily="34" charset="0"/>
              </a:rPr>
              <a:t> </a:t>
            </a:r>
            <a:r>
              <a:rPr lang="de-DE" dirty="0" err="1" smtClean="0">
                <a:latin typeface="Calibri" pitchFamily="34" charset="0"/>
              </a:rPr>
              <a:t>are</a:t>
            </a:r>
            <a:r>
              <a:rPr lang="de-DE" dirty="0" smtClean="0">
                <a:latin typeface="Calibri" pitchFamily="34" charset="0"/>
              </a:rPr>
              <a:t> </a:t>
            </a:r>
            <a:r>
              <a:rPr lang="de-DE" dirty="0" err="1" smtClean="0">
                <a:latin typeface="Calibri" pitchFamily="34" charset="0"/>
              </a:rPr>
              <a:t>the</a:t>
            </a:r>
            <a:r>
              <a:rPr lang="de-DE" dirty="0" smtClean="0">
                <a:latin typeface="Calibri" pitchFamily="34" charset="0"/>
              </a:rPr>
              <a:t> </a:t>
            </a:r>
            <a:r>
              <a:rPr lang="de-DE" dirty="0" err="1" smtClean="0">
                <a:latin typeface="Calibri" pitchFamily="34" charset="0"/>
              </a:rPr>
              <a:t>engineers</a:t>
            </a:r>
            <a:r>
              <a:rPr lang="de-DE" dirty="0" smtClean="0">
                <a:latin typeface="Calibri" pitchFamily="34" charset="0"/>
              </a:rPr>
              <a:t> of </a:t>
            </a:r>
            <a:r>
              <a:rPr lang="de-DE" dirty="0" err="1" smtClean="0">
                <a:latin typeface="Calibri" pitchFamily="34" charset="0"/>
              </a:rPr>
              <a:t>productivity</a:t>
            </a:r>
            <a:r>
              <a:rPr lang="de-DE" dirty="0" smtClean="0">
                <a:latin typeface="Calibri" pitchFamily="34" charset="0"/>
              </a:rPr>
              <a:t> and </a:t>
            </a:r>
            <a:r>
              <a:rPr lang="de-DE" dirty="0" err="1" smtClean="0">
                <a:latin typeface="Calibri" pitchFamily="34" charset="0"/>
              </a:rPr>
              <a:t>employability</a:t>
            </a:r>
            <a:endParaRPr lang="en-GB" dirty="0" smtClean="0"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46" name="Rechteck 45"/>
          <p:cNvSpPr/>
          <p:nvPr/>
        </p:nvSpPr>
        <p:spPr>
          <a:xfrm>
            <a:off x="393700" y="2997201"/>
            <a:ext cx="3241675" cy="57539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DE" b="1">
                <a:latin typeface="Calibri" pitchFamily="34" charset="0"/>
              </a:rPr>
              <a:t>Automation </a:t>
            </a:r>
            <a:endParaRPr lang="en-GB" b="1">
              <a:latin typeface="Calibri" pitchFamily="34" charset="0"/>
            </a:endParaRPr>
          </a:p>
        </p:txBody>
      </p:sp>
      <p:sp>
        <p:nvSpPr>
          <p:cNvPr id="49" name="Rechteck 48"/>
          <p:cNvSpPr/>
          <p:nvPr/>
        </p:nvSpPr>
        <p:spPr>
          <a:xfrm>
            <a:off x="395288" y="3645619"/>
            <a:ext cx="1584325" cy="1079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DE" sz="1400" b="1">
                <a:latin typeface="Calibri" pitchFamily="34" charset="0"/>
              </a:rPr>
              <a:t>Components</a:t>
            </a:r>
            <a:endParaRPr lang="en-GB" b="1">
              <a:latin typeface="Calibri" pitchFamily="34" charset="0"/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2051050" y="3645619"/>
            <a:ext cx="1584325" cy="1079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DE" sz="1400" b="1">
                <a:latin typeface="Calibri" pitchFamily="34" charset="0"/>
              </a:rPr>
              <a:t>Systems /</a:t>
            </a:r>
          </a:p>
          <a:p>
            <a:pPr algn="ctr">
              <a:defRPr/>
            </a:pPr>
            <a:r>
              <a:rPr lang="de-DE" sz="1400" b="1">
                <a:latin typeface="Calibri" pitchFamily="34" charset="0"/>
              </a:rPr>
              <a:t>Solutions</a:t>
            </a:r>
            <a:endParaRPr lang="en-GB" b="1">
              <a:latin typeface="Calibri" pitchFamily="34" charset="0"/>
            </a:endParaRPr>
          </a:p>
        </p:txBody>
      </p:sp>
      <p:sp>
        <p:nvSpPr>
          <p:cNvPr id="28" name="Rechteck 27"/>
          <p:cNvSpPr/>
          <p:nvPr/>
        </p:nvSpPr>
        <p:spPr>
          <a:xfrm>
            <a:off x="5508625" y="2997201"/>
            <a:ext cx="3241675" cy="57539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DE" b="1" dirty="0" smtClean="0">
                <a:latin typeface="Calibri" pitchFamily="34" charset="0"/>
              </a:rPr>
              <a:t>Education</a:t>
            </a:r>
            <a:endParaRPr lang="en-GB" b="1" dirty="0">
              <a:latin typeface="Calibri" pitchFamily="34" charset="0"/>
            </a:endParaRPr>
          </a:p>
        </p:txBody>
      </p:sp>
      <p:sp>
        <p:nvSpPr>
          <p:cNvPr id="29" name="Rechteck 28"/>
          <p:cNvSpPr/>
          <p:nvPr/>
        </p:nvSpPr>
        <p:spPr>
          <a:xfrm>
            <a:off x="5508625" y="3645619"/>
            <a:ext cx="1584325" cy="79149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DE" sz="1400" b="1" dirty="0">
                <a:latin typeface="Calibri" pitchFamily="34" charset="0"/>
              </a:rPr>
              <a:t>Training /</a:t>
            </a:r>
          </a:p>
          <a:p>
            <a:pPr algn="ctr">
              <a:defRPr/>
            </a:pPr>
            <a:r>
              <a:rPr lang="de-DE" sz="1400" b="1" dirty="0">
                <a:latin typeface="Calibri" pitchFamily="34" charset="0"/>
              </a:rPr>
              <a:t>Consulting</a:t>
            </a:r>
            <a:endParaRPr lang="en-GB" b="1" dirty="0">
              <a:latin typeface="Calibri" pitchFamily="34" charset="0"/>
            </a:endParaRPr>
          </a:p>
        </p:txBody>
      </p:sp>
      <p:sp>
        <p:nvSpPr>
          <p:cNvPr id="31" name="Rechteck 30"/>
          <p:cNvSpPr/>
          <p:nvPr/>
        </p:nvSpPr>
        <p:spPr>
          <a:xfrm>
            <a:off x="7165975" y="3645619"/>
            <a:ext cx="1584325" cy="79149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DE" sz="1400" b="1" dirty="0">
                <a:latin typeface="Calibri" pitchFamily="34" charset="0"/>
              </a:rPr>
              <a:t>Learning Systems</a:t>
            </a:r>
          </a:p>
        </p:txBody>
      </p:sp>
      <p:sp>
        <p:nvSpPr>
          <p:cNvPr id="32" name="Rechteck 31"/>
          <p:cNvSpPr/>
          <p:nvPr/>
        </p:nvSpPr>
        <p:spPr>
          <a:xfrm>
            <a:off x="3708400" y="2997201"/>
            <a:ext cx="1727200" cy="56428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DE" b="1">
                <a:latin typeface="Calibri" pitchFamily="34" charset="0"/>
              </a:rPr>
              <a:t>Productivity </a:t>
            </a:r>
            <a:endParaRPr lang="en-GB" b="1">
              <a:latin typeface="Calibri" pitchFamily="34" charset="0"/>
            </a:endParaRPr>
          </a:p>
        </p:txBody>
      </p:sp>
      <p:sp>
        <p:nvSpPr>
          <p:cNvPr id="33" name="Rechteck 32"/>
          <p:cNvSpPr/>
          <p:nvPr/>
        </p:nvSpPr>
        <p:spPr>
          <a:xfrm>
            <a:off x="3708400" y="3645619"/>
            <a:ext cx="1727200" cy="10795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DE" sz="1400" b="1">
                <a:latin typeface="Calibri" pitchFamily="34" charset="0"/>
              </a:rPr>
              <a:t>Machines/</a:t>
            </a:r>
          </a:p>
          <a:p>
            <a:pPr algn="ctr">
              <a:defRPr/>
            </a:pPr>
            <a:r>
              <a:rPr lang="de-DE" sz="1400" b="1">
                <a:latin typeface="Calibri" pitchFamily="34" charset="0"/>
              </a:rPr>
              <a:t>Systems</a:t>
            </a:r>
            <a:endParaRPr lang="en-GB" b="1">
              <a:latin typeface="Calibri" pitchFamily="34" charset="0"/>
            </a:endParaRPr>
          </a:p>
        </p:txBody>
      </p:sp>
      <p:sp>
        <p:nvSpPr>
          <p:cNvPr id="35" name="Rechteck 34"/>
          <p:cNvSpPr/>
          <p:nvPr/>
        </p:nvSpPr>
        <p:spPr>
          <a:xfrm>
            <a:off x="3708400" y="4796557"/>
            <a:ext cx="1727200" cy="87153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DE" sz="1400" b="1">
                <a:latin typeface="Calibri" pitchFamily="34" charset="0"/>
              </a:rPr>
              <a:t>People /</a:t>
            </a:r>
          </a:p>
          <a:p>
            <a:pPr algn="ctr">
              <a:defRPr/>
            </a:pPr>
            <a:r>
              <a:rPr lang="de-DE" sz="1400" b="1">
                <a:latin typeface="Calibri" pitchFamily="34" charset="0"/>
              </a:rPr>
              <a:t>  Organization</a:t>
            </a:r>
            <a:endParaRPr lang="en-GB" b="1">
              <a:latin typeface="Calibri" pitchFamily="34" charset="0"/>
            </a:endParaRPr>
          </a:p>
        </p:txBody>
      </p:sp>
      <p:pic>
        <p:nvPicPr>
          <p:cNvPr id="9230" name="Grafik 35" descr="Research_0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3700" y="4796557"/>
            <a:ext cx="1584325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1" name="Grafik 36" descr="Consulting_0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625" y="4796557"/>
            <a:ext cx="1584325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2" name="Grafik 40" descr="IndustrySegment_Medicine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050" y="4796557"/>
            <a:ext cx="1584325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3" name="Grafik 41" descr="Transfer_Factory_DigitalLearning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5975" y="4796557"/>
            <a:ext cx="1584325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Freeform 23"/>
          <p:cNvSpPr>
            <a:spLocks/>
          </p:cNvSpPr>
          <p:nvPr/>
        </p:nvSpPr>
        <p:spPr bwMode="auto">
          <a:xfrm>
            <a:off x="3703638" y="3748807"/>
            <a:ext cx="377825" cy="274637"/>
          </a:xfrm>
          <a:custGeom>
            <a:avLst/>
            <a:gdLst>
              <a:gd name="T0" fmla="*/ 584 w 1336"/>
              <a:gd name="T1" fmla="*/ 0 h 928"/>
              <a:gd name="T2" fmla="*/ 936 w 1336"/>
              <a:gd name="T3" fmla="*/ 352 h 928"/>
              <a:gd name="T4" fmla="*/ 464 w 1336"/>
              <a:gd name="T5" fmla="*/ 352 h 928"/>
              <a:gd name="T6" fmla="*/ 0 w 1336"/>
              <a:gd name="T7" fmla="*/ 352 h 928"/>
              <a:gd name="T8" fmla="*/ 0 w 1336"/>
              <a:gd name="T9" fmla="*/ 568 h 928"/>
              <a:gd name="T10" fmla="*/ 464 w 1336"/>
              <a:gd name="T11" fmla="*/ 568 h 928"/>
              <a:gd name="T12" fmla="*/ 936 w 1336"/>
              <a:gd name="T13" fmla="*/ 568 h 928"/>
              <a:gd name="T14" fmla="*/ 584 w 1336"/>
              <a:gd name="T15" fmla="*/ 928 h 928"/>
              <a:gd name="T16" fmla="*/ 872 w 1336"/>
              <a:gd name="T17" fmla="*/ 928 h 928"/>
              <a:gd name="T18" fmla="*/ 1336 w 1336"/>
              <a:gd name="T19" fmla="*/ 464 h 928"/>
              <a:gd name="T20" fmla="*/ 872 w 1336"/>
              <a:gd name="T21" fmla="*/ 0 h 928"/>
              <a:gd name="T22" fmla="*/ 584 w 1336"/>
              <a:gd name="T23" fmla="*/ 0 h 92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336"/>
              <a:gd name="T37" fmla="*/ 0 h 928"/>
              <a:gd name="T38" fmla="*/ 1336 w 1336"/>
              <a:gd name="T39" fmla="*/ 928 h 92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336" h="928">
                <a:moveTo>
                  <a:pt x="584" y="0"/>
                </a:moveTo>
                <a:lnTo>
                  <a:pt x="936" y="352"/>
                </a:lnTo>
                <a:lnTo>
                  <a:pt x="464" y="352"/>
                </a:lnTo>
                <a:lnTo>
                  <a:pt x="0" y="352"/>
                </a:lnTo>
                <a:lnTo>
                  <a:pt x="0" y="568"/>
                </a:lnTo>
                <a:lnTo>
                  <a:pt x="464" y="568"/>
                </a:lnTo>
                <a:lnTo>
                  <a:pt x="936" y="568"/>
                </a:lnTo>
                <a:lnTo>
                  <a:pt x="584" y="928"/>
                </a:lnTo>
                <a:lnTo>
                  <a:pt x="872" y="928"/>
                </a:lnTo>
                <a:lnTo>
                  <a:pt x="1336" y="464"/>
                </a:lnTo>
                <a:lnTo>
                  <a:pt x="872" y="0"/>
                </a:lnTo>
                <a:lnTo>
                  <a:pt x="584" y="0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56" name="Freeform 23"/>
          <p:cNvSpPr>
            <a:spLocks/>
          </p:cNvSpPr>
          <p:nvPr/>
        </p:nvSpPr>
        <p:spPr bwMode="auto">
          <a:xfrm flipH="1" flipV="1">
            <a:off x="5076825" y="4867994"/>
            <a:ext cx="377825" cy="274638"/>
          </a:xfrm>
          <a:custGeom>
            <a:avLst/>
            <a:gdLst>
              <a:gd name="T0" fmla="*/ 584 w 1336"/>
              <a:gd name="T1" fmla="*/ 0 h 928"/>
              <a:gd name="T2" fmla="*/ 936 w 1336"/>
              <a:gd name="T3" fmla="*/ 352 h 928"/>
              <a:gd name="T4" fmla="*/ 464 w 1336"/>
              <a:gd name="T5" fmla="*/ 352 h 928"/>
              <a:gd name="T6" fmla="*/ 0 w 1336"/>
              <a:gd name="T7" fmla="*/ 352 h 928"/>
              <a:gd name="T8" fmla="*/ 0 w 1336"/>
              <a:gd name="T9" fmla="*/ 568 h 928"/>
              <a:gd name="T10" fmla="*/ 464 w 1336"/>
              <a:gd name="T11" fmla="*/ 568 h 928"/>
              <a:gd name="T12" fmla="*/ 936 w 1336"/>
              <a:gd name="T13" fmla="*/ 568 h 928"/>
              <a:gd name="T14" fmla="*/ 584 w 1336"/>
              <a:gd name="T15" fmla="*/ 928 h 928"/>
              <a:gd name="T16" fmla="*/ 872 w 1336"/>
              <a:gd name="T17" fmla="*/ 928 h 928"/>
              <a:gd name="T18" fmla="*/ 1336 w 1336"/>
              <a:gd name="T19" fmla="*/ 464 h 928"/>
              <a:gd name="T20" fmla="*/ 872 w 1336"/>
              <a:gd name="T21" fmla="*/ 0 h 928"/>
              <a:gd name="T22" fmla="*/ 584 w 1336"/>
              <a:gd name="T23" fmla="*/ 0 h 92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336"/>
              <a:gd name="T37" fmla="*/ 0 h 928"/>
              <a:gd name="T38" fmla="*/ 1336 w 1336"/>
              <a:gd name="T39" fmla="*/ 928 h 92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336" h="928">
                <a:moveTo>
                  <a:pt x="584" y="0"/>
                </a:moveTo>
                <a:lnTo>
                  <a:pt x="936" y="352"/>
                </a:lnTo>
                <a:lnTo>
                  <a:pt x="464" y="352"/>
                </a:lnTo>
                <a:lnTo>
                  <a:pt x="0" y="352"/>
                </a:lnTo>
                <a:lnTo>
                  <a:pt x="0" y="568"/>
                </a:lnTo>
                <a:lnTo>
                  <a:pt x="464" y="568"/>
                </a:lnTo>
                <a:lnTo>
                  <a:pt x="936" y="568"/>
                </a:lnTo>
                <a:lnTo>
                  <a:pt x="584" y="928"/>
                </a:lnTo>
                <a:lnTo>
                  <a:pt x="872" y="928"/>
                </a:lnTo>
                <a:lnTo>
                  <a:pt x="1336" y="464"/>
                </a:lnTo>
                <a:lnTo>
                  <a:pt x="872" y="0"/>
                </a:lnTo>
                <a:lnTo>
                  <a:pt x="584" y="0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57" name="Freeform 23"/>
          <p:cNvSpPr>
            <a:spLocks/>
          </p:cNvSpPr>
          <p:nvPr/>
        </p:nvSpPr>
        <p:spPr bwMode="auto">
          <a:xfrm rot="16200000" flipH="1" flipV="1">
            <a:off x="5001419" y="3697213"/>
            <a:ext cx="377825" cy="274637"/>
          </a:xfrm>
          <a:custGeom>
            <a:avLst/>
            <a:gdLst>
              <a:gd name="T0" fmla="*/ 584 w 1336"/>
              <a:gd name="T1" fmla="*/ 0 h 928"/>
              <a:gd name="T2" fmla="*/ 936 w 1336"/>
              <a:gd name="T3" fmla="*/ 352 h 928"/>
              <a:gd name="T4" fmla="*/ 464 w 1336"/>
              <a:gd name="T5" fmla="*/ 352 h 928"/>
              <a:gd name="T6" fmla="*/ 0 w 1336"/>
              <a:gd name="T7" fmla="*/ 352 h 928"/>
              <a:gd name="T8" fmla="*/ 0 w 1336"/>
              <a:gd name="T9" fmla="*/ 568 h 928"/>
              <a:gd name="T10" fmla="*/ 464 w 1336"/>
              <a:gd name="T11" fmla="*/ 568 h 928"/>
              <a:gd name="T12" fmla="*/ 936 w 1336"/>
              <a:gd name="T13" fmla="*/ 568 h 928"/>
              <a:gd name="T14" fmla="*/ 584 w 1336"/>
              <a:gd name="T15" fmla="*/ 928 h 928"/>
              <a:gd name="T16" fmla="*/ 872 w 1336"/>
              <a:gd name="T17" fmla="*/ 928 h 928"/>
              <a:gd name="T18" fmla="*/ 1336 w 1336"/>
              <a:gd name="T19" fmla="*/ 464 h 928"/>
              <a:gd name="T20" fmla="*/ 872 w 1336"/>
              <a:gd name="T21" fmla="*/ 0 h 928"/>
              <a:gd name="T22" fmla="*/ 584 w 1336"/>
              <a:gd name="T23" fmla="*/ 0 h 92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336"/>
              <a:gd name="T37" fmla="*/ 0 h 928"/>
              <a:gd name="T38" fmla="*/ 1336 w 1336"/>
              <a:gd name="T39" fmla="*/ 928 h 92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336" h="928">
                <a:moveTo>
                  <a:pt x="584" y="0"/>
                </a:moveTo>
                <a:lnTo>
                  <a:pt x="936" y="352"/>
                </a:lnTo>
                <a:lnTo>
                  <a:pt x="464" y="352"/>
                </a:lnTo>
                <a:lnTo>
                  <a:pt x="0" y="352"/>
                </a:lnTo>
                <a:lnTo>
                  <a:pt x="0" y="568"/>
                </a:lnTo>
                <a:lnTo>
                  <a:pt x="464" y="568"/>
                </a:lnTo>
                <a:lnTo>
                  <a:pt x="936" y="568"/>
                </a:lnTo>
                <a:lnTo>
                  <a:pt x="584" y="928"/>
                </a:lnTo>
                <a:lnTo>
                  <a:pt x="872" y="928"/>
                </a:lnTo>
                <a:lnTo>
                  <a:pt x="1336" y="464"/>
                </a:lnTo>
                <a:lnTo>
                  <a:pt x="872" y="0"/>
                </a:lnTo>
                <a:lnTo>
                  <a:pt x="584" y="0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58" name="Freeform 23"/>
          <p:cNvSpPr>
            <a:spLocks/>
          </p:cNvSpPr>
          <p:nvPr/>
        </p:nvSpPr>
        <p:spPr bwMode="auto">
          <a:xfrm rot="5400000" flipH="1">
            <a:off x="3717131" y="5352976"/>
            <a:ext cx="377825" cy="274638"/>
          </a:xfrm>
          <a:custGeom>
            <a:avLst/>
            <a:gdLst>
              <a:gd name="T0" fmla="*/ 584 w 1336"/>
              <a:gd name="T1" fmla="*/ 0 h 928"/>
              <a:gd name="T2" fmla="*/ 936 w 1336"/>
              <a:gd name="T3" fmla="*/ 352 h 928"/>
              <a:gd name="T4" fmla="*/ 464 w 1336"/>
              <a:gd name="T5" fmla="*/ 352 h 928"/>
              <a:gd name="T6" fmla="*/ 0 w 1336"/>
              <a:gd name="T7" fmla="*/ 352 h 928"/>
              <a:gd name="T8" fmla="*/ 0 w 1336"/>
              <a:gd name="T9" fmla="*/ 568 h 928"/>
              <a:gd name="T10" fmla="*/ 464 w 1336"/>
              <a:gd name="T11" fmla="*/ 568 h 928"/>
              <a:gd name="T12" fmla="*/ 936 w 1336"/>
              <a:gd name="T13" fmla="*/ 568 h 928"/>
              <a:gd name="T14" fmla="*/ 584 w 1336"/>
              <a:gd name="T15" fmla="*/ 928 h 928"/>
              <a:gd name="T16" fmla="*/ 872 w 1336"/>
              <a:gd name="T17" fmla="*/ 928 h 928"/>
              <a:gd name="T18" fmla="*/ 1336 w 1336"/>
              <a:gd name="T19" fmla="*/ 464 h 928"/>
              <a:gd name="T20" fmla="*/ 872 w 1336"/>
              <a:gd name="T21" fmla="*/ 0 h 928"/>
              <a:gd name="T22" fmla="*/ 584 w 1336"/>
              <a:gd name="T23" fmla="*/ 0 h 92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336"/>
              <a:gd name="T37" fmla="*/ 0 h 928"/>
              <a:gd name="T38" fmla="*/ 1336 w 1336"/>
              <a:gd name="T39" fmla="*/ 928 h 92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336" h="928">
                <a:moveTo>
                  <a:pt x="584" y="0"/>
                </a:moveTo>
                <a:lnTo>
                  <a:pt x="936" y="352"/>
                </a:lnTo>
                <a:lnTo>
                  <a:pt x="464" y="352"/>
                </a:lnTo>
                <a:lnTo>
                  <a:pt x="0" y="352"/>
                </a:lnTo>
                <a:lnTo>
                  <a:pt x="0" y="568"/>
                </a:lnTo>
                <a:lnTo>
                  <a:pt x="464" y="568"/>
                </a:lnTo>
                <a:lnTo>
                  <a:pt x="936" y="568"/>
                </a:lnTo>
                <a:lnTo>
                  <a:pt x="584" y="928"/>
                </a:lnTo>
                <a:lnTo>
                  <a:pt x="872" y="928"/>
                </a:lnTo>
                <a:lnTo>
                  <a:pt x="1336" y="464"/>
                </a:lnTo>
                <a:lnTo>
                  <a:pt x="872" y="0"/>
                </a:lnTo>
                <a:lnTo>
                  <a:pt x="584" y="0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25" name="Untertitel 2"/>
          <p:cNvSpPr>
            <a:spLocks noGrp="1"/>
          </p:cNvSpPr>
          <p:nvPr>
            <p:ph type="subTitle" idx="1"/>
          </p:nvPr>
        </p:nvSpPr>
        <p:spPr>
          <a:xfrm>
            <a:off x="252000" y="2246400"/>
            <a:ext cx="8636400" cy="390438"/>
          </a:xfrm>
        </p:spPr>
        <p:txBody>
          <a:bodyPr/>
          <a:lstStyle/>
          <a:p>
            <a:pPr lvl="0"/>
            <a:r>
              <a:rPr lang="en-GB" dirty="0" smtClean="0">
                <a:latin typeface="Calibri" pitchFamily="34" charset="0"/>
                <a:ea typeface="ＭＳ Ｐゴシック" pitchFamily="34" charset="-128"/>
              </a:rPr>
              <a:t>Symbiosis of industry and education</a:t>
            </a:r>
            <a:endParaRPr lang="de-DE" sz="1200" b="0" dirty="0" smtClean="0">
              <a:latin typeface="Calibri" pitchFamily="34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5508104" y="4293096"/>
            <a:ext cx="3240360" cy="432048"/>
          </a:xfrm>
          <a:prstGeom prst="rect">
            <a:avLst/>
          </a:prstGeom>
          <a:solidFill>
            <a:schemeClr val="accent1">
              <a:lumMod val="9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itchFamily="34" charset="0"/>
              </a:rPr>
              <a:t>Learning Center / </a:t>
            </a:r>
            <a:r>
              <a:rPr lang="de-DE" sz="1400" b="1" dirty="0" err="1" smtClean="0">
                <a:solidFill>
                  <a:schemeClr val="tx1"/>
                </a:solidFill>
                <a:latin typeface="Calibri" pitchFamily="34" charset="0"/>
              </a:rPr>
              <a:t>Managed</a:t>
            </a:r>
            <a:r>
              <a:rPr lang="de-DE" sz="1400" b="1" dirty="0" smtClean="0">
                <a:solidFill>
                  <a:schemeClr val="tx1"/>
                </a:solidFill>
                <a:latin typeface="Calibri" pitchFamily="34" charset="0"/>
              </a:rPr>
              <a:t> Training Services</a:t>
            </a:r>
            <a:endParaRPr lang="en-GB" sz="1400" b="1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877993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rafik 5" descr="WaterManagement_2411_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0825" y="2636838"/>
            <a:ext cx="8641080" cy="3959352"/>
          </a:xfrm>
          <a:prstGeom prst="rect">
            <a:avLst/>
          </a:prstGeom>
        </p:spPr>
      </p:pic>
      <p:sp>
        <p:nvSpPr>
          <p:cNvPr id="38" name="Rechteck 7"/>
          <p:cNvSpPr/>
          <p:nvPr/>
        </p:nvSpPr>
        <p:spPr>
          <a:xfrm>
            <a:off x="467544" y="2204864"/>
            <a:ext cx="7992888" cy="4320480"/>
          </a:xfrm>
          <a:prstGeom prst="rect">
            <a:avLst/>
          </a:prstGeom>
          <a:solidFill>
            <a:schemeClr val="bg1">
              <a:alpha val="70000"/>
            </a:schemeClr>
          </a:solidFill>
          <a:ln w="19050">
            <a:solidFill>
              <a:schemeClr val="bg1">
                <a:alpha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alibri" pitchFamily="34" charset="0"/>
            </a:endParaRPr>
          </a:p>
        </p:txBody>
      </p:sp>
      <p:sp>
        <p:nvSpPr>
          <p:cNvPr id="36" name="Textfeld 35"/>
          <p:cNvSpPr txBox="1"/>
          <p:nvPr/>
        </p:nvSpPr>
        <p:spPr>
          <a:xfrm>
            <a:off x="633695" y="4495800"/>
            <a:ext cx="1861855" cy="175432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endParaRPr lang="en-US" sz="1400" dirty="0" smtClean="0">
              <a:latin typeface="Calibri" pitchFamily="34" charset="0"/>
            </a:endParaRPr>
          </a:p>
          <a:p>
            <a:pPr algn="l"/>
            <a:endParaRPr lang="en-US" sz="1400" dirty="0" smtClean="0">
              <a:latin typeface="Calibri" pitchFamily="34" charset="0"/>
            </a:endParaRPr>
          </a:p>
          <a:p>
            <a:pPr algn="l"/>
            <a:endParaRPr lang="en-US" sz="1400" dirty="0" smtClean="0">
              <a:latin typeface="Calibri" pitchFamily="34" charset="0"/>
            </a:endParaRPr>
          </a:p>
          <a:p>
            <a:pPr algn="l"/>
            <a:r>
              <a:rPr lang="en-US" sz="2000" b="1" dirty="0" smtClean="0">
                <a:latin typeface="Calibri" pitchFamily="34" charset="0"/>
              </a:rPr>
              <a:t>Innovation and Jobs</a:t>
            </a:r>
            <a:endParaRPr lang="en-US" sz="1400" dirty="0" smtClean="0">
              <a:latin typeface="Calibri" pitchFamily="34" charset="0"/>
            </a:endParaRPr>
          </a:p>
          <a:p>
            <a:pPr algn="l"/>
            <a:endParaRPr lang="en-US" sz="1400" dirty="0" smtClean="0">
              <a:latin typeface="Calibri" pitchFamily="34" charset="0"/>
            </a:endParaRPr>
          </a:p>
          <a:p>
            <a:pPr algn="l"/>
            <a:endParaRPr lang="en-US" sz="1200" dirty="0">
              <a:latin typeface="Calibri" pitchFamily="34" charset="0"/>
            </a:endParaRPr>
          </a:p>
        </p:txBody>
      </p:sp>
      <p:sp>
        <p:nvSpPr>
          <p:cNvPr id="28" name="Textfeld 27"/>
          <p:cNvSpPr txBox="1"/>
          <p:nvPr/>
        </p:nvSpPr>
        <p:spPr>
          <a:xfrm>
            <a:off x="662270" y="2333625"/>
            <a:ext cx="1861855" cy="175432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en-US" sz="2000" b="1" dirty="0" smtClean="0">
                <a:latin typeface="Calibri" pitchFamily="34" charset="0"/>
              </a:rPr>
              <a:t>Knowledge and Skills</a:t>
            </a:r>
          </a:p>
          <a:p>
            <a:pPr algn="l"/>
            <a:r>
              <a:rPr lang="en-US" sz="2000" b="1" dirty="0" smtClean="0">
                <a:latin typeface="Calibri" pitchFamily="34" charset="0"/>
              </a:rPr>
              <a:t>Create</a:t>
            </a:r>
            <a:endParaRPr lang="en-US" b="1" dirty="0" smtClean="0">
              <a:latin typeface="Calibri" pitchFamily="34" charset="0"/>
            </a:endParaRPr>
          </a:p>
          <a:p>
            <a:pPr algn="l"/>
            <a:endParaRPr lang="en-US" sz="1200" dirty="0" smtClean="0">
              <a:latin typeface="Calibri" pitchFamily="34" charset="0"/>
            </a:endParaRPr>
          </a:p>
          <a:p>
            <a:pPr algn="l"/>
            <a:endParaRPr lang="en-US" sz="1200" dirty="0">
              <a:latin typeface="Calibri" pitchFamily="34" charset="0"/>
            </a:endParaRPr>
          </a:p>
          <a:p>
            <a:pPr algn="l"/>
            <a:endParaRPr lang="en-US" sz="1200" dirty="0" smtClean="0">
              <a:latin typeface="Calibri" pitchFamily="34" charset="0"/>
            </a:endParaRPr>
          </a:p>
          <a:p>
            <a:pPr algn="l"/>
            <a:endParaRPr lang="en-US" sz="1100" dirty="0">
              <a:latin typeface="Calibri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61125" y="2338388"/>
            <a:ext cx="1800225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4"/>
          <p:cNvPicPr>
            <a:picLocks noChangeAspect="1" noChangeArrowheads="1"/>
          </p:cNvPicPr>
          <p:nvPr/>
        </p:nvPicPr>
        <p:blipFill>
          <a:blip r:embed="rId5" cstate="print"/>
          <a:srcRect t="9802" r="6236" b="37624"/>
          <a:stretch>
            <a:fillRect/>
          </a:stretch>
        </p:blipFill>
        <p:spPr bwMode="auto">
          <a:xfrm>
            <a:off x="3205163" y="2319338"/>
            <a:ext cx="1789112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2"/>
          <p:cNvPicPr>
            <a:picLocks noChangeAspect="1" noChangeArrowheads="1"/>
          </p:cNvPicPr>
          <p:nvPr/>
        </p:nvPicPr>
        <p:blipFill>
          <a:blip r:embed="rId6" cstate="print"/>
          <a:srcRect l="2048" r="6299"/>
          <a:stretch>
            <a:fillRect/>
          </a:stretch>
        </p:blipFill>
        <p:spPr bwMode="auto">
          <a:xfrm>
            <a:off x="3154363" y="4557713"/>
            <a:ext cx="1787525" cy="167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3"/>
          <p:cNvPicPr>
            <a:picLocks noChangeAspect="1" noChangeArrowheads="1"/>
          </p:cNvPicPr>
          <p:nvPr/>
        </p:nvPicPr>
        <p:blipFill>
          <a:blip r:embed="rId7" cstate="print"/>
          <a:srcRect l="6535" t="4370" r="6319" b="3864"/>
          <a:stretch>
            <a:fillRect/>
          </a:stretch>
        </p:blipFill>
        <p:spPr bwMode="auto">
          <a:xfrm>
            <a:off x="582613" y="3609975"/>
            <a:ext cx="1373999" cy="144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Freeform 17"/>
          <p:cNvSpPr>
            <a:spLocks/>
          </p:cNvSpPr>
          <p:nvPr/>
        </p:nvSpPr>
        <p:spPr bwMode="auto">
          <a:xfrm>
            <a:off x="2174875" y="4498975"/>
            <a:ext cx="733425" cy="611188"/>
          </a:xfrm>
          <a:custGeom>
            <a:avLst/>
            <a:gdLst>
              <a:gd name="T0" fmla="*/ 2147483647 w 1336"/>
              <a:gd name="T1" fmla="*/ 0 h 928"/>
              <a:gd name="T2" fmla="*/ 2147483647 w 1336"/>
              <a:gd name="T3" fmla="*/ 2147483647 h 928"/>
              <a:gd name="T4" fmla="*/ 2147483647 w 1336"/>
              <a:gd name="T5" fmla="*/ 2147483647 h 928"/>
              <a:gd name="T6" fmla="*/ 0 w 1336"/>
              <a:gd name="T7" fmla="*/ 2147483647 h 928"/>
              <a:gd name="T8" fmla="*/ 0 w 1336"/>
              <a:gd name="T9" fmla="*/ 2147483647 h 928"/>
              <a:gd name="T10" fmla="*/ 2147483647 w 1336"/>
              <a:gd name="T11" fmla="*/ 2147483647 h 928"/>
              <a:gd name="T12" fmla="*/ 2147483647 w 1336"/>
              <a:gd name="T13" fmla="*/ 2147483647 h 928"/>
              <a:gd name="T14" fmla="*/ 2147483647 w 1336"/>
              <a:gd name="T15" fmla="*/ 2147483647 h 928"/>
              <a:gd name="T16" fmla="*/ 2147483647 w 1336"/>
              <a:gd name="T17" fmla="*/ 2147483647 h 928"/>
              <a:gd name="T18" fmla="*/ 2147483647 w 1336"/>
              <a:gd name="T19" fmla="*/ 2147483647 h 928"/>
              <a:gd name="T20" fmla="*/ 2147483647 w 1336"/>
              <a:gd name="T21" fmla="*/ 0 h 928"/>
              <a:gd name="T22" fmla="*/ 2147483647 w 1336"/>
              <a:gd name="T23" fmla="*/ 0 h 92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336"/>
              <a:gd name="T37" fmla="*/ 0 h 928"/>
              <a:gd name="T38" fmla="*/ 1336 w 1336"/>
              <a:gd name="T39" fmla="*/ 928 h 92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336" h="928">
                <a:moveTo>
                  <a:pt x="584" y="0"/>
                </a:moveTo>
                <a:lnTo>
                  <a:pt x="936" y="352"/>
                </a:lnTo>
                <a:lnTo>
                  <a:pt x="464" y="352"/>
                </a:lnTo>
                <a:lnTo>
                  <a:pt x="0" y="352"/>
                </a:lnTo>
                <a:lnTo>
                  <a:pt x="0" y="568"/>
                </a:lnTo>
                <a:lnTo>
                  <a:pt x="464" y="568"/>
                </a:lnTo>
                <a:lnTo>
                  <a:pt x="936" y="568"/>
                </a:lnTo>
                <a:lnTo>
                  <a:pt x="584" y="928"/>
                </a:lnTo>
                <a:lnTo>
                  <a:pt x="872" y="928"/>
                </a:lnTo>
                <a:lnTo>
                  <a:pt x="1336" y="464"/>
                </a:lnTo>
                <a:lnTo>
                  <a:pt x="872" y="0"/>
                </a:lnTo>
                <a:lnTo>
                  <a:pt x="584" y="0"/>
                </a:lnTo>
                <a:close/>
              </a:path>
            </a:pathLst>
          </a:cu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Calibri" pitchFamily="34" charset="0"/>
            </a:endParaRPr>
          </a:p>
        </p:txBody>
      </p:sp>
      <p:sp>
        <p:nvSpPr>
          <p:cNvPr id="19" name="Freeform 17"/>
          <p:cNvSpPr>
            <a:spLocks/>
          </p:cNvSpPr>
          <p:nvPr/>
        </p:nvSpPr>
        <p:spPr bwMode="auto">
          <a:xfrm>
            <a:off x="5094288" y="5434013"/>
            <a:ext cx="733425" cy="611187"/>
          </a:xfrm>
          <a:custGeom>
            <a:avLst/>
            <a:gdLst>
              <a:gd name="T0" fmla="*/ 2147483647 w 1336"/>
              <a:gd name="T1" fmla="*/ 0 h 928"/>
              <a:gd name="T2" fmla="*/ 2147483647 w 1336"/>
              <a:gd name="T3" fmla="*/ 2147483647 h 928"/>
              <a:gd name="T4" fmla="*/ 2147483647 w 1336"/>
              <a:gd name="T5" fmla="*/ 2147483647 h 928"/>
              <a:gd name="T6" fmla="*/ 0 w 1336"/>
              <a:gd name="T7" fmla="*/ 2147483647 h 928"/>
              <a:gd name="T8" fmla="*/ 0 w 1336"/>
              <a:gd name="T9" fmla="*/ 2147483647 h 928"/>
              <a:gd name="T10" fmla="*/ 2147483647 w 1336"/>
              <a:gd name="T11" fmla="*/ 2147483647 h 928"/>
              <a:gd name="T12" fmla="*/ 2147483647 w 1336"/>
              <a:gd name="T13" fmla="*/ 2147483647 h 928"/>
              <a:gd name="T14" fmla="*/ 2147483647 w 1336"/>
              <a:gd name="T15" fmla="*/ 2147483647 h 928"/>
              <a:gd name="T16" fmla="*/ 2147483647 w 1336"/>
              <a:gd name="T17" fmla="*/ 2147483647 h 928"/>
              <a:gd name="T18" fmla="*/ 2147483647 w 1336"/>
              <a:gd name="T19" fmla="*/ 2147483647 h 928"/>
              <a:gd name="T20" fmla="*/ 2147483647 w 1336"/>
              <a:gd name="T21" fmla="*/ 0 h 928"/>
              <a:gd name="T22" fmla="*/ 2147483647 w 1336"/>
              <a:gd name="T23" fmla="*/ 0 h 92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336"/>
              <a:gd name="T37" fmla="*/ 0 h 928"/>
              <a:gd name="T38" fmla="*/ 1336 w 1336"/>
              <a:gd name="T39" fmla="*/ 928 h 92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336" h="928">
                <a:moveTo>
                  <a:pt x="584" y="0"/>
                </a:moveTo>
                <a:lnTo>
                  <a:pt x="936" y="352"/>
                </a:lnTo>
                <a:lnTo>
                  <a:pt x="464" y="352"/>
                </a:lnTo>
                <a:lnTo>
                  <a:pt x="0" y="352"/>
                </a:lnTo>
                <a:lnTo>
                  <a:pt x="0" y="568"/>
                </a:lnTo>
                <a:lnTo>
                  <a:pt x="464" y="568"/>
                </a:lnTo>
                <a:lnTo>
                  <a:pt x="936" y="568"/>
                </a:lnTo>
                <a:lnTo>
                  <a:pt x="584" y="928"/>
                </a:lnTo>
                <a:lnTo>
                  <a:pt x="872" y="928"/>
                </a:lnTo>
                <a:lnTo>
                  <a:pt x="1336" y="464"/>
                </a:lnTo>
                <a:lnTo>
                  <a:pt x="872" y="0"/>
                </a:lnTo>
                <a:lnTo>
                  <a:pt x="584" y="0"/>
                </a:lnTo>
                <a:close/>
              </a:path>
            </a:pathLst>
          </a:cu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Calibri" pitchFamily="34" charset="0"/>
            </a:endParaRPr>
          </a:p>
        </p:txBody>
      </p:sp>
      <p:sp>
        <p:nvSpPr>
          <p:cNvPr id="24" name="Freeform 17"/>
          <p:cNvSpPr>
            <a:spLocks/>
          </p:cNvSpPr>
          <p:nvPr/>
        </p:nvSpPr>
        <p:spPr bwMode="auto">
          <a:xfrm rot="10800000">
            <a:off x="2093913" y="3500438"/>
            <a:ext cx="733425" cy="611187"/>
          </a:xfrm>
          <a:custGeom>
            <a:avLst/>
            <a:gdLst>
              <a:gd name="T0" fmla="*/ 2147483647 w 1336"/>
              <a:gd name="T1" fmla="*/ 0 h 928"/>
              <a:gd name="T2" fmla="*/ 2147483647 w 1336"/>
              <a:gd name="T3" fmla="*/ 2147483647 h 928"/>
              <a:gd name="T4" fmla="*/ 2147483647 w 1336"/>
              <a:gd name="T5" fmla="*/ 2147483647 h 928"/>
              <a:gd name="T6" fmla="*/ 0 w 1336"/>
              <a:gd name="T7" fmla="*/ 2147483647 h 928"/>
              <a:gd name="T8" fmla="*/ 0 w 1336"/>
              <a:gd name="T9" fmla="*/ 2147483647 h 928"/>
              <a:gd name="T10" fmla="*/ 2147483647 w 1336"/>
              <a:gd name="T11" fmla="*/ 2147483647 h 928"/>
              <a:gd name="T12" fmla="*/ 2147483647 w 1336"/>
              <a:gd name="T13" fmla="*/ 2147483647 h 928"/>
              <a:gd name="T14" fmla="*/ 2147483647 w 1336"/>
              <a:gd name="T15" fmla="*/ 2147483647 h 928"/>
              <a:gd name="T16" fmla="*/ 2147483647 w 1336"/>
              <a:gd name="T17" fmla="*/ 2147483647 h 928"/>
              <a:gd name="T18" fmla="*/ 2147483647 w 1336"/>
              <a:gd name="T19" fmla="*/ 2147483647 h 928"/>
              <a:gd name="T20" fmla="*/ 2147483647 w 1336"/>
              <a:gd name="T21" fmla="*/ 0 h 928"/>
              <a:gd name="T22" fmla="*/ 2147483647 w 1336"/>
              <a:gd name="T23" fmla="*/ 0 h 92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336"/>
              <a:gd name="T37" fmla="*/ 0 h 928"/>
              <a:gd name="T38" fmla="*/ 1336 w 1336"/>
              <a:gd name="T39" fmla="*/ 928 h 92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336" h="928">
                <a:moveTo>
                  <a:pt x="584" y="0"/>
                </a:moveTo>
                <a:lnTo>
                  <a:pt x="936" y="352"/>
                </a:lnTo>
                <a:lnTo>
                  <a:pt x="464" y="352"/>
                </a:lnTo>
                <a:lnTo>
                  <a:pt x="0" y="352"/>
                </a:lnTo>
                <a:lnTo>
                  <a:pt x="0" y="568"/>
                </a:lnTo>
                <a:lnTo>
                  <a:pt x="464" y="568"/>
                </a:lnTo>
                <a:lnTo>
                  <a:pt x="936" y="568"/>
                </a:lnTo>
                <a:lnTo>
                  <a:pt x="584" y="928"/>
                </a:lnTo>
                <a:lnTo>
                  <a:pt x="872" y="928"/>
                </a:lnTo>
                <a:lnTo>
                  <a:pt x="1336" y="464"/>
                </a:lnTo>
                <a:lnTo>
                  <a:pt x="872" y="0"/>
                </a:lnTo>
                <a:lnTo>
                  <a:pt x="584" y="0"/>
                </a:lnTo>
                <a:close/>
              </a:path>
            </a:pathLst>
          </a:cu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Calibri" pitchFamily="34" charset="0"/>
            </a:endParaRPr>
          </a:p>
        </p:txBody>
      </p:sp>
      <p:sp>
        <p:nvSpPr>
          <p:cNvPr id="26" name="Freeform 17"/>
          <p:cNvSpPr>
            <a:spLocks/>
          </p:cNvSpPr>
          <p:nvPr/>
        </p:nvSpPr>
        <p:spPr bwMode="auto">
          <a:xfrm rot="10800000">
            <a:off x="5338763" y="3286125"/>
            <a:ext cx="733425" cy="612775"/>
          </a:xfrm>
          <a:custGeom>
            <a:avLst/>
            <a:gdLst>
              <a:gd name="T0" fmla="*/ 2147483647 w 1336"/>
              <a:gd name="T1" fmla="*/ 0 h 928"/>
              <a:gd name="T2" fmla="*/ 2147483647 w 1336"/>
              <a:gd name="T3" fmla="*/ 2147483647 h 928"/>
              <a:gd name="T4" fmla="*/ 2147483647 w 1336"/>
              <a:gd name="T5" fmla="*/ 2147483647 h 928"/>
              <a:gd name="T6" fmla="*/ 0 w 1336"/>
              <a:gd name="T7" fmla="*/ 2147483647 h 928"/>
              <a:gd name="T8" fmla="*/ 0 w 1336"/>
              <a:gd name="T9" fmla="*/ 2147483647 h 928"/>
              <a:gd name="T10" fmla="*/ 2147483647 w 1336"/>
              <a:gd name="T11" fmla="*/ 2147483647 h 928"/>
              <a:gd name="T12" fmla="*/ 2147483647 w 1336"/>
              <a:gd name="T13" fmla="*/ 2147483647 h 928"/>
              <a:gd name="T14" fmla="*/ 2147483647 w 1336"/>
              <a:gd name="T15" fmla="*/ 2147483647 h 928"/>
              <a:gd name="T16" fmla="*/ 2147483647 w 1336"/>
              <a:gd name="T17" fmla="*/ 2147483647 h 928"/>
              <a:gd name="T18" fmla="*/ 2147483647 w 1336"/>
              <a:gd name="T19" fmla="*/ 2147483647 h 928"/>
              <a:gd name="T20" fmla="*/ 2147483647 w 1336"/>
              <a:gd name="T21" fmla="*/ 0 h 928"/>
              <a:gd name="T22" fmla="*/ 2147483647 w 1336"/>
              <a:gd name="T23" fmla="*/ 0 h 92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336"/>
              <a:gd name="T37" fmla="*/ 0 h 928"/>
              <a:gd name="T38" fmla="*/ 1336 w 1336"/>
              <a:gd name="T39" fmla="*/ 928 h 92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336" h="928">
                <a:moveTo>
                  <a:pt x="584" y="0"/>
                </a:moveTo>
                <a:lnTo>
                  <a:pt x="936" y="352"/>
                </a:lnTo>
                <a:lnTo>
                  <a:pt x="464" y="352"/>
                </a:lnTo>
                <a:lnTo>
                  <a:pt x="0" y="352"/>
                </a:lnTo>
                <a:lnTo>
                  <a:pt x="0" y="568"/>
                </a:lnTo>
                <a:lnTo>
                  <a:pt x="464" y="568"/>
                </a:lnTo>
                <a:lnTo>
                  <a:pt x="936" y="568"/>
                </a:lnTo>
                <a:lnTo>
                  <a:pt x="584" y="928"/>
                </a:lnTo>
                <a:lnTo>
                  <a:pt x="872" y="928"/>
                </a:lnTo>
                <a:lnTo>
                  <a:pt x="1336" y="464"/>
                </a:lnTo>
                <a:lnTo>
                  <a:pt x="872" y="0"/>
                </a:lnTo>
                <a:lnTo>
                  <a:pt x="584" y="0"/>
                </a:lnTo>
                <a:close/>
              </a:path>
            </a:pathLst>
          </a:cu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Calibri" pitchFamily="34" charset="0"/>
            </a:endParaRPr>
          </a:p>
        </p:txBody>
      </p:sp>
      <p:sp>
        <p:nvSpPr>
          <p:cNvPr id="27" name="Freeform 17"/>
          <p:cNvSpPr>
            <a:spLocks/>
          </p:cNvSpPr>
          <p:nvPr/>
        </p:nvSpPr>
        <p:spPr bwMode="auto">
          <a:xfrm rot="16200000">
            <a:off x="7892262" y="4556918"/>
            <a:ext cx="733425" cy="611188"/>
          </a:xfrm>
          <a:custGeom>
            <a:avLst/>
            <a:gdLst>
              <a:gd name="T0" fmla="*/ 2147483647 w 1336"/>
              <a:gd name="T1" fmla="*/ 0 h 928"/>
              <a:gd name="T2" fmla="*/ 2147483647 w 1336"/>
              <a:gd name="T3" fmla="*/ 2147483647 h 928"/>
              <a:gd name="T4" fmla="*/ 2147483647 w 1336"/>
              <a:gd name="T5" fmla="*/ 2147483647 h 928"/>
              <a:gd name="T6" fmla="*/ 0 w 1336"/>
              <a:gd name="T7" fmla="*/ 2147483647 h 928"/>
              <a:gd name="T8" fmla="*/ 0 w 1336"/>
              <a:gd name="T9" fmla="*/ 2147483647 h 928"/>
              <a:gd name="T10" fmla="*/ 2147483647 w 1336"/>
              <a:gd name="T11" fmla="*/ 2147483647 h 928"/>
              <a:gd name="T12" fmla="*/ 2147483647 w 1336"/>
              <a:gd name="T13" fmla="*/ 2147483647 h 928"/>
              <a:gd name="T14" fmla="*/ 2147483647 w 1336"/>
              <a:gd name="T15" fmla="*/ 2147483647 h 928"/>
              <a:gd name="T16" fmla="*/ 2147483647 w 1336"/>
              <a:gd name="T17" fmla="*/ 2147483647 h 928"/>
              <a:gd name="T18" fmla="*/ 2147483647 w 1336"/>
              <a:gd name="T19" fmla="*/ 2147483647 h 928"/>
              <a:gd name="T20" fmla="*/ 2147483647 w 1336"/>
              <a:gd name="T21" fmla="*/ 0 h 928"/>
              <a:gd name="T22" fmla="*/ 2147483647 w 1336"/>
              <a:gd name="T23" fmla="*/ 0 h 92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336"/>
              <a:gd name="T37" fmla="*/ 0 h 928"/>
              <a:gd name="T38" fmla="*/ 1336 w 1336"/>
              <a:gd name="T39" fmla="*/ 928 h 92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336" h="928">
                <a:moveTo>
                  <a:pt x="584" y="0"/>
                </a:moveTo>
                <a:lnTo>
                  <a:pt x="936" y="352"/>
                </a:lnTo>
                <a:lnTo>
                  <a:pt x="464" y="352"/>
                </a:lnTo>
                <a:lnTo>
                  <a:pt x="0" y="352"/>
                </a:lnTo>
                <a:lnTo>
                  <a:pt x="0" y="568"/>
                </a:lnTo>
                <a:lnTo>
                  <a:pt x="464" y="568"/>
                </a:lnTo>
                <a:lnTo>
                  <a:pt x="936" y="568"/>
                </a:lnTo>
                <a:lnTo>
                  <a:pt x="584" y="928"/>
                </a:lnTo>
                <a:lnTo>
                  <a:pt x="872" y="928"/>
                </a:lnTo>
                <a:lnTo>
                  <a:pt x="1336" y="464"/>
                </a:lnTo>
                <a:lnTo>
                  <a:pt x="872" y="0"/>
                </a:lnTo>
                <a:lnTo>
                  <a:pt x="584" y="0"/>
                </a:lnTo>
                <a:close/>
              </a:path>
            </a:pathLst>
          </a:cu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Calibri" pitchFamily="34" charset="0"/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6461125" y="3608388"/>
            <a:ext cx="1800225" cy="5762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latin typeface="Calibri" pitchFamily="34" charset="0"/>
            </a:endParaRP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6437313" y="3670300"/>
            <a:ext cx="18351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 dirty="0" smtClean="0">
                <a:latin typeface="Calibri" pitchFamily="34" charset="0"/>
              </a:rPr>
              <a:t>Qualification and HR Development</a:t>
            </a:r>
            <a:endParaRPr lang="en-US" sz="1400" b="1" dirty="0">
              <a:latin typeface="Calibri" pitchFamily="34" charset="0"/>
            </a:endParaRPr>
          </a:p>
        </p:txBody>
      </p:sp>
      <p:sp>
        <p:nvSpPr>
          <p:cNvPr id="32" name="Rechteck 31"/>
          <p:cNvSpPr/>
          <p:nvPr/>
        </p:nvSpPr>
        <p:spPr>
          <a:xfrm>
            <a:off x="3154363" y="5745163"/>
            <a:ext cx="1800225" cy="5762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latin typeface="Calibri" pitchFamily="34" charset="0"/>
            </a:endParaRPr>
          </a:p>
        </p:txBody>
      </p:sp>
      <p:sp>
        <p:nvSpPr>
          <p:cNvPr id="33" name="Text Box 5"/>
          <p:cNvSpPr txBox="1">
            <a:spLocks noChangeArrowheads="1"/>
          </p:cNvSpPr>
          <p:nvPr/>
        </p:nvSpPr>
        <p:spPr bwMode="auto">
          <a:xfrm>
            <a:off x="3130550" y="5754688"/>
            <a:ext cx="18367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 dirty="0" smtClean="0">
                <a:latin typeface="Calibri" pitchFamily="34" charset="0"/>
              </a:rPr>
              <a:t>Economic</a:t>
            </a:r>
          </a:p>
          <a:p>
            <a:pPr>
              <a:defRPr/>
            </a:pPr>
            <a:r>
              <a:rPr lang="en-US" sz="1400" b="1" dirty="0" smtClean="0">
                <a:latin typeface="Calibri" pitchFamily="34" charset="0"/>
              </a:rPr>
              <a:t>Growth/Development</a:t>
            </a:r>
            <a:endParaRPr lang="en-US" sz="1400" b="1" dirty="0">
              <a:latin typeface="Calibri" pitchFamily="34" charset="0"/>
            </a:endParaRPr>
          </a:p>
        </p:txBody>
      </p:sp>
      <p:sp>
        <p:nvSpPr>
          <p:cNvPr id="34" name="Rechteck 33"/>
          <p:cNvSpPr/>
          <p:nvPr/>
        </p:nvSpPr>
        <p:spPr>
          <a:xfrm>
            <a:off x="3201988" y="3587750"/>
            <a:ext cx="1800225" cy="5762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latin typeface="Calibri" pitchFamily="34" charset="0"/>
            </a:endParaRPr>
          </a:p>
        </p:txBody>
      </p:sp>
      <p:sp>
        <p:nvSpPr>
          <p:cNvPr id="35" name="Text Box 5"/>
          <p:cNvSpPr txBox="1">
            <a:spLocks noChangeArrowheads="1"/>
          </p:cNvSpPr>
          <p:nvPr/>
        </p:nvSpPr>
        <p:spPr bwMode="auto">
          <a:xfrm>
            <a:off x="3178175" y="3732213"/>
            <a:ext cx="18367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 smtClean="0">
                <a:latin typeface="Calibri" pitchFamily="34" charset="0"/>
              </a:rPr>
              <a:t>Didactic</a:t>
            </a:r>
            <a:endParaRPr lang="en-US" sz="1400" b="1">
              <a:latin typeface="Calibri" pitchFamily="34" charset="0"/>
            </a:endParaRPr>
          </a:p>
        </p:txBody>
      </p:sp>
      <p:sp>
        <p:nvSpPr>
          <p:cNvPr id="30" name="Rechteck 29"/>
          <p:cNvSpPr/>
          <p:nvPr/>
        </p:nvSpPr>
        <p:spPr>
          <a:xfrm>
            <a:off x="6000750" y="5737225"/>
            <a:ext cx="1817688" cy="5762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latin typeface="Calibri" pitchFamily="34" charset="0"/>
            </a:endParaRPr>
          </a:p>
        </p:txBody>
      </p:sp>
      <p:sp>
        <p:nvSpPr>
          <p:cNvPr id="31" name="Text Box 5"/>
          <p:cNvSpPr txBox="1">
            <a:spLocks noChangeArrowheads="1"/>
          </p:cNvSpPr>
          <p:nvPr/>
        </p:nvSpPr>
        <p:spPr bwMode="auto">
          <a:xfrm>
            <a:off x="6000750" y="5733256"/>
            <a:ext cx="18351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 dirty="0" smtClean="0">
                <a:latin typeface="Calibri" pitchFamily="34" charset="0"/>
              </a:rPr>
              <a:t>Trends in Labor Market</a:t>
            </a:r>
            <a:endParaRPr lang="en-US" sz="1400" b="1" dirty="0">
              <a:latin typeface="Calibri" pitchFamily="34" charset="0"/>
            </a:endParaRPr>
          </a:p>
        </p:txBody>
      </p:sp>
      <p:sp>
        <p:nvSpPr>
          <p:cNvPr id="25" name="Foliennummernplatzhalter 2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68303-B8FF-4201-8740-0B48657169B3}" type="slidenum">
              <a:rPr lang="en-GB" smtClean="0">
                <a:latin typeface="Calibri" pitchFamily="34" charset="0"/>
              </a:rPr>
              <a:pPr>
                <a:defRPr/>
              </a:pPr>
              <a:t>3</a:t>
            </a:fld>
            <a:endParaRPr lang="en-GB">
              <a:latin typeface="Calibri" pitchFamily="34" charset="0"/>
            </a:endParaRPr>
          </a:p>
        </p:txBody>
      </p:sp>
      <p:pic>
        <p:nvPicPr>
          <p:cNvPr id="40" name="Grafik 39" descr="Water_2411_0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12160" y="4581128"/>
            <a:ext cx="1800200" cy="1152128"/>
          </a:xfrm>
          <a:prstGeom prst="rect">
            <a:avLst/>
          </a:prstGeom>
        </p:spPr>
      </p:pic>
      <p:sp>
        <p:nvSpPr>
          <p:cNvPr id="39" name="Titel 1"/>
          <p:cNvSpPr txBox="1">
            <a:spLocks/>
          </p:cNvSpPr>
          <p:nvPr/>
        </p:nvSpPr>
        <p:spPr bwMode="auto">
          <a:xfrm>
            <a:off x="252000" y="1746000"/>
            <a:ext cx="86364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z="2100" b="1" dirty="0" smtClean="0">
                <a:latin typeface="Calibri" pitchFamily="34" charset="0"/>
                <a:ea typeface="+mj-ea"/>
                <a:cs typeface="+mj-cs"/>
              </a:rPr>
              <a:t>Technical Education &amp; Qualification - The Foundation Stone for Development </a:t>
            </a:r>
            <a:r>
              <a:rPr lang="en-GB" sz="2100" b="1" dirty="0" smtClean="0">
                <a:latin typeface="Calibri" pitchFamily="34" charset="0"/>
                <a:ea typeface="+mj-ea"/>
                <a:cs typeface="+mj-cs"/>
              </a:rPr>
              <a:t> </a:t>
            </a:r>
            <a:endParaRPr lang="en-GB" sz="2100" b="1" dirty="0"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5" descr="WaterManagement_2411_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6456" y="2636838"/>
            <a:ext cx="8643613" cy="3960514"/>
          </a:xfrm>
          <a:prstGeom prst="rect">
            <a:avLst/>
          </a:prstGeom>
          <a:ln>
            <a:noFill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 smtClean="0">
                <a:latin typeface="Calibri" pitchFamily="34" charset="0"/>
              </a:rPr>
              <a:t>Green</a:t>
            </a:r>
            <a:r>
              <a:rPr lang="en-GB" dirty="0" err="1" smtClean="0">
                <a:solidFill>
                  <a:srgbClr val="00B050"/>
                </a:solidFill>
                <a:latin typeface="Calibri" pitchFamily="34" charset="0"/>
              </a:rPr>
              <a:t>ING</a:t>
            </a:r>
            <a:r>
              <a:rPr lang="en-GB" dirty="0" smtClean="0">
                <a:latin typeface="Calibri" pitchFamily="34" charset="0"/>
              </a:rPr>
              <a:t> Skills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23" name="Untertitel 2"/>
          <p:cNvSpPr txBox="1">
            <a:spLocks/>
          </p:cNvSpPr>
          <p:nvPr/>
        </p:nvSpPr>
        <p:spPr bwMode="auto">
          <a:xfrm>
            <a:off x="251520" y="2242964"/>
            <a:ext cx="8064896" cy="44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>
              <a:spcBef>
                <a:spcPct val="20000"/>
              </a:spcBef>
              <a:defRPr/>
            </a:pPr>
            <a:r>
              <a:rPr lang="en-GB" sz="1600" b="1" dirty="0" smtClean="0">
                <a:solidFill>
                  <a:schemeClr val="accent5"/>
                </a:solidFill>
                <a:latin typeface="Calibri" pitchFamily="34" charset="0"/>
                <a:cs typeface="Arial" charset="0"/>
              </a:rPr>
              <a:t>Water &amp; </a:t>
            </a:r>
            <a:r>
              <a:rPr lang="en-GB" sz="1600" b="1" dirty="0" err="1" smtClean="0">
                <a:solidFill>
                  <a:schemeClr val="accent5"/>
                </a:solidFill>
                <a:latin typeface="Calibri" pitchFamily="34" charset="0"/>
                <a:cs typeface="Arial" charset="0"/>
              </a:rPr>
              <a:t>Aquatronics</a:t>
            </a:r>
            <a:r>
              <a:rPr lang="en-GB" sz="1600" b="1" dirty="0" smtClean="0">
                <a:solidFill>
                  <a:schemeClr val="accent5"/>
                </a:solidFill>
                <a:latin typeface="Calibri" pitchFamily="34" charset="0"/>
                <a:cs typeface="Arial" charset="0"/>
              </a:rPr>
              <a:t> </a:t>
            </a:r>
            <a:r>
              <a:rPr lang="de-DE" sz="1600" b="1" dirty="0" smtClean="0">
                <a:solidFill>
                  <a:schemeClr val="accent5"/>
                </a:solidFill>
                <a:latin typeface="Calibri" pitchFamily="34" charset="0"/>
                <a:cs typeface="Arial" charset="0"/>
              </a:rPr>
              <a:t>for </a:t>
            </a:r>
            <a:r>
              <a:rPr lang="de-DE" sz="1600" b="1" dirty="0">
                <a:solidFill>
                  <a:schemeClr val="accent5"/>
                </a:solidFill>
                <a:latin typeface="Calibri" pitchFamily="34" charset="0"/>
                <a:cs typeface="Arial" charset="0"/>
              </a:rPr>
              <a:t>the </a:t>
            </a:r>
            <a:r>
              <a:rPr lang="de-DE" sz="1600" b="1" dirty="0" smtClean="0">
                <a:solidFill>
                  <a:schemeClr val="accent5"/>
                </a:solidFill>
                <a:latin typeface="Calibri" pitchFamily="34" charset="0"/>
                <a:cs typeface="Arial" charset="0"/>
              </a:rPr>
              <a:t>development </a:t>
            </a:r>
            <a:r>
              <a:rPr lang="de-DE" sz="1600" b="1" dirty="0">
                <a:solidFill>
                  <a:schemeClr val="accent5"/>
                </a:solidFill>
                <a:latin typeface="Calibri" pitchFamily="34" charset="0"/>
                <a:cs typeface="Arial" charset="0"/>
              </a:rPr>
              <a:t>of </a:t>
            </a:r>
            <a:r>
              <a:rPr lang="de-DE" sz="1600" b="1" dirty="0" smtClean="0">
                <a:solidFill>
                  <a:schemeClr val="accent5"/>
                </a:solidFill>
                <a:latin typeface="Calibri" pitchFamily="34" charset="0"/>
                <a:cs typeface="Arial" charset="0"/>
              </a:rPr>
              <a:t>urban </a:t>
            </a:r>
            <a:r>
              <a:rPr lang="de-DE" sz="1600" b="1" dirty="0">
                <a:solidFill>
                  <a:schemeClr val="accent5"/>
                </a:solidFill>
                <a:latin typeface="Calibri" pitchFamily="34" charset="0"/>
                <a:cs typeface="Arial" charset="0"/>
              </a:rPr>
              <a:t>r</a:t>
            </a:r>
            <a:r>
              <a:rPr lang="de-DE" sz="1600" b="1" dirty="0" smtClean="0">
                <a:solidFill>
                  <a:schemeClr val="accent5"/>
                </a:solidFill>
                <a:latin typeface="Calibri" pitchFamily="34" charset="0"/>
                <a:cs typeface="Arial" charset="0"/>
              </a:rPr>
              <a:t>egions</a:t>
            </a:r>
            <a:endParaRPr lang="de-DE" sz="1600" dirty="0">
              <a:latin typeface="Calibri" pitchFamily="34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1115616" y="2708920"/>
            <a:ext cx="6840760" cy="3831818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de-DE" b="1" dirty="0" smtClean="0">
                <a:latin typeface="Calibri" pitchFamily="34" charset="0"/>
              </a:rPr>
              <a:t> </a:t>
            </a:r>
            <a:r>
              <a:rPr lang="de-DE" b="1" dirty="0" err="1" smtClean="0">
                <a:latin typeface="Calibri" pitchFamily="34" charset="0"/>
              </a:rPr>
              <a:t>Soon</a:t>
            </a:r>
            <a:r>
              <a:rPr lang="de-DE" b="1" dirty="0" smtClean="0">
                <a:latin typeface="Calibri" pitchFamily="34" charset="0"/>
              </a:rPr>
              <a:t> </a:t>
            </a:r>
            <a:r>
              <a:rPr lang="de-DE" b="1" dirty="0" smtClean="0">
                <a:solidFill>
                  <a:schemeClr val="accent6"/>
                </a:solidFill>
                <a:latin typeface="Calibri" pitchFamily="34" charset="0"/>
              </a:rPr>
              <a:t>8,0 </a:t>
            </a:r>
            <a:r>
              <a:rPr lang="de-DE" b="1" dirty="0" err="1" smtClean="0">
                <a:solidFill>
                  <a:schemeClr val="accent6"/>
                </a:solidFill>
                <a:latin typeface="Calibri" pitchFamily="34" charset="0"/>
              </a:rPr>
              <a:t>Bil</a:t>
            </a:r>
            <a:r>
              <a:rPr lang="de-DE" b="1" dirty="0" smtClean="0">
                <a:solidFill>
                  <a:schemeClr val="accent6"/>
                </a:solidFill>
                <a:latin typeface="Calibri" pitchFamily="34" charset="0"/>
              </a:rPr>
              <a:t>. </a:t>
            </a:r>
            <a:r>
              <a:rPr lang="de-DE" b="1" dirty="0" err="1" smtClean="0">
                <a:latin typeface="Calibri" pitchFamily="34" charset="0"/>
              </a:rPr>
              <a:t>towards</a:t>
            </a:r>
            <a:r>
              <a:rPr lang="de-DE" b="1" dirty="0" smtClean="0">
                <a:latin typeface="Calibri" pitchFamily="34" charset="0"/>
              </a:rPr>
              <a:t> </a:t>
            </a:r>
            <a:r>
              <a:rPr lang="de-DE" b="1" dirty="0" smtClean="0">
                <a:solidFill>
                  <a:schemeClr val="accent6"/>
                </a:solidFill>
                <a:latin typeface="Calibri" pitchFamily="34" charset="0"/>
              </a:rPr>
              <a:t>11,0 </a:t>
            </a:r>
            <a:r>
              <a:rPr lang="de-DE" b="1" dirty="0" err="1" smtClean="0">
                <a:solidFill>
                  <a:schemeClr val="accent6"/>
                </a:solidFill>
                <a:latin typeface="Calibri" pitchFamily="34" charset="0"/>
              </a:rPr>
              <a:t>Bil</a:t>
            </a:r>
            <a:r>
              <a:rPr lang="de-DE" b="1" dirty="0" smtClean="0">
                <a:solidFill>
                  <a:schemeClr val="accent6"/>
                </a:solidFill>
                <a:latin typeface="Calibri" pitchFamily="34" charset="0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de-DE" b="1" dirty="0" smtClean="0">
                <a:latin typeface="Calibri" pitchFamily="34" charset="0"/>
              </a:rPr>
              <a:t> Over </a:t>
            </a:r>
            <a:r>
              <a:rPr lang="de-DE" b="1" dirty="0" smtClean="0">
                <a:solidFill>
                  <a:schemeClr val="accent6"/>
                </a:solidFill>
                <a:latin typeface="Calibri" pitchFamily="34" charset="0"/>
              </a:rPr>
              <a:t>50% </a:t>
            </a:r>
            <a:r>
              <a:rPr lang="de-DE" b="1" dirty="0" err="1" smtClean="0">
                <a:solidFill>
                  <a:schemeClr val="accent6"/>
                </a:solidFill>
                <a:latin typeface="Calibri" pitchFamily="34" charset="0"/>
              </a:rPr>
              <a:t>world</a:t>
            </a:r>
            <a:r>
              <a:rPr lang="de-DE" b="1" dirty="0" smtClean="0">
                <a:solidFill>
                  <a:schemeClr val="accent6"/>
                </a:solidFill>
                <a:latin typeface="Calibri" pitchFamily="34" charset="0"/>
              </a:rPr>
              <a:t> </a:t>
            </a:r>
            <a:r>
              <a:rPr lang="de-DE" b="1" dirty="0" err="1" smtClean="0">
                <a:solidFill>
                  <a:schemeClr val="accent6"/>
                </a:solidFill>
                <a:latin typeface="Calibri" pitchFamily="34" charset="0"/>
              </a:rPr>
              <a:t>population</a:t>
            </a:r>
            <a:r>
              <a:rPr lang="de-DE" b="1" dirty="0" smtClean="0">
                <a:solidFill>
                  <a:schemeClr val="accent6"/>
                </a:solidFill>
                <a:latin typeface="Calibri" pitchFamily="34" charset="0"/>
              </a:rPr>
              <a:t> </a:t>
            </a:r>
            <a:r>
              <a:rPr lang="de-DE" b="1" dirty="0" smtClean="0">
                <a:latin typeface="Calibri" pitchFamily="34" charset="0"/>
              </a:rPr>
              <a:t>in urban </a:t>
            </a:r>
            <a:r>
              <a:rPr lang="de-DE" b="1" dirty="0" err="1" smtClean="0">
                <a:latin typeface="Calibri" pitchFamily="34" charset="0"/>
              </a:rPr>
              <a:t>regions</a:t>
            </a:r>
            <a:endParaRPr lang="de-DE" b="1" dirty="0" smtClean="0">
              <a:latin typeface="Calibri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de-DE" b="1" dirty="0" smtClean="0">
                <a:latin typeface="Calibri" pitchFamily="34" charset="0"/>
              </a:rPr>
              <a:t> </a:t>
            </a:r>
            <a:r>
              <a:rPr lang="de-DE" b="1" dirty="0" err="1" smtClean="0">
                <a:solidFill>
                  <a:schemeClr val="accent6"/>
                </a:solidFill>
                <a:latin typeface="Calibri" pitchFamily="34" charset="0"/>
              </a:rPr>
              <a:t>Increase</a:t>
            </a:r>
            <a:r>
              <a:rPr lang="de-DE" b="1" dirty="0" smtClean="0">
                <a:solidFill>
                  <a:schemeClr val="accent6"/>
                </a:solidFill>
                <a:latin typeface="Calibri" pitchFamily="34" charset="0"/>
              </a:rPr>
              <a:t> of </a:t>
            </a:r>
            <a:r>
              <a:rPr lang="de-DE" b="1" dirty="0" err="1" smtClean="0">
                <a:solidFill>
                  <a:schemeClr val="accent6"/>
                </a:solidFill>
                <a:latin typeface="Calibri" pitchFamily="34" charset="0"/>
              </a:rPr>
              <a:t>Water</a:t>
            </a:r>
            <a:r>
              <a:rPr lang="de-DE" b="1" dirty="0" smtClean="0">
                <a:solidFill>
                  <a:schemeClr val="accent6"/>
                </a:solidFill>
                <a:latin typeface="Calibri" pitchFamily="34" charset="0"/>
              </a:rPr>
              <a:t> </a:t>
            </a:r>
            <a:r>
              <a:rPr lang="de-DE" b="1" dirty="0" err="1" smtClean="0">
                <a:solidFill>
                  <a:schemeClr val="accent6"/>
                </a:solidFill>
                <a:latin typeface="Calibri" pitchFamily="34" charset="0"/>
              </a:rPr>
              <a:t>by</a:t>
            </a:r>
            <a:r>
              <a:rPr lang="de-DE" b="1" dirty="0" smtClean="0">
                <a:solidFill>
                  <a:schemeClr val="accent6"/>
                </a:solidFill>
                <a:latin typeface="Calibri" pitchFamily="34" charset="0"/>
              </a:rPr>
              <a:t> 85%</a:t>
            </a:r>
            <a:r>
              <a:rPr lang="de-DE" b="1" dirty="0" smtClean="0">
                <a:latin typeface="Calibri" pitchFamily="34" charset="0"/>
              </a:rPr>
              <a:t> in </a:t>
            </a:r>
            <a:r>
              <a:rPr lang="de-DE" b="1" dirty="0" err="1" smtClean="0">
                <a:latin typeface="Calibri" pitchFamily="34" charset="0"/>
              </a:rPr>
              <a:t>between</a:t>
            </a:r>
            <a:r>
              <a:rPr lang="de-DE" b="1" dirty="0" smtClean="0">
                <a:latin typeface="Calibri" pitchFamily="34" charset="0"/>
              </a:rPr>
              <a:t> 2010 and 2035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de-DE" b="1" dirty="0" smtClean="0">
                <a:latin typeface="Calibri" pitchFamily="34" charset="0"/>
              </a:rPr>
              <a:t> Higher </a:t>
            </a:r>
            <a:r>
              <a:rPr lang="de-DE" b="1" dirty="0" err="1" smtClean="0">
                <a:solidFill>
                  <a:schemeClr val="accent6"/>
                </a:solidFill>
                <a:latin typeface="Calibri" pitchFamily="34" charset="0"/>
              </a:rPr>
              <a:t>demand</a:t>
            </a:r>
            <a:r>
              <a:rPr lang="de-DE" b="1" dirty="0" smtClean="0">
                <a:latin typeface="Calibri" pitchFamily="34" charset="0"/>
              </a:rPr>
              <a:t> of </a:t>
            </a:r>
            <a:r>
              <a:rPr lang="de-DE" b="1" dirty="0" err="1" smtClean="0">
                <a:latin typeface="Calibri" pitchFamily="34" charset="0"/>
              </a:rPr>
              <a:t>water</a:t>
            </a:r>
            <a:r>
              <a:rPr lang="de-DE" b="1" dirty="0" smtClean="0">
                <a:latin typeface="Calibri" pitchFamily="34" charset="0"/>
              </a:rPr>
              <a:t> </a:t>
            </a:r>
            <a:r>
              <a:rPr lang="de-DE" b="1" dirty="0" err="1" smtClean="0">
                <a:latin typeface="Calibri" pitchFamily="34" charset="0"/>
              </a:rPr>
              <a:t>both</a:t>
            </a:r>
            <a:r>
              <a:rPr lang="de-DE" b="1" dirty="0" smtClean="0">
                <a:latin typeface="Calibri" pitchFamily="34" charset="0"/>
              </a:rPr>
              <a:t> in per </a:t>
            </a:r>
            <a:r>
              <a:rPr lang="de-DE" b="1" dirty="0" err="1" smtClean="0">
                <a:latin typeface="Calibri" pitchFamily="34" charset="0"/>
              </a:rPr>
              <a:t>capita</a:t>
            </a:r>
            <a:r>
              <a:rPr lang="de-DE" b="1" dirty="0" smtClean="0">
                <a:latin typeface="Calibri" pitchFamily="34" charset="0"/>
              </a:rPr>
              <a:t> and abs. in </a:t>
            </a:r>
            <a:r>
              <a:rPr lang="de-DE" b="1" dirty="0" err="1" smtClean="0">
                <a:latin typeface="Calibri" pitchFamily="34" charset="0"/>
              </a:rPr>
              <a:t>Latin</a:t>
            </a:r>
            <a:r>
              <a:rPr lang="de-DE" b="1" dirty="0" smtClean="0">
                <a:latin typeface="Calibri" pitchFamily="34" charset="0"/>
              </a:rPr>
              <a:t> </a:t>
            </a:r>
            <a:r>
              <a:rPr lang="de-DE" b="1" dirty="0" err="1" smtClean="0">
                <a:latin typeface="Calibri" pitchFamily="34" charset="0"/>
              </a:rPr>
              <a:t>America</a:t>
            </a:r>
            <a:r>
              <a:rPr lang="de-DE" b="1" dirty="0" smtClean="0">
                <a:latin typeface="Calibri" pitchFamily="34" charset="0"/>
              </a:rPr>
              <a:t> </a:t>
            </a:r>
            <a:r>
              <a:rPr lang="de-DE" sz="1200" b="1" dirty="0" smtClean="0">
                <a:latin typeface="Calibri" pitchFamily="34" charset="0"/>
              </a:rPr>
              <a:t>(+350%) </a:t>
            </a:r>
            <a:r>
              <a:rPr lang="de-DE" b="1" dirty="0" smtClean="0">
                <a:latin typeface="Calibri" pitchFamily="34" charset="0"/>
              </a:rPr>
              <a:t>&amp; </a:t>
            </a:r>
            <a:r>
              <a:rPr lang="de-DE" b="1" dirty="0" err="1" smtClean="0">
                <a:latin typeface="Calibri" pitchFamily="34" charset="0"/>
              </a:rPr>
              <a:t>Asia</a:t>
            </a:r>
            <a:r>
              <a:rPr lang="de-DE" b="1" dirty="0" smtClean="0">
                <a:latin typeface="Calibri" pitchFamily="34" charset="0"/>
              </a:rPr>
              <a:t> </a:t>
            </a:r>
            <a:r>
              <a:rPr lang="de-DE" sz="1200" b="1" dirty="0" smtClean="0">
                <a:latin typeface="Calibri" pitchFamily="34" charset="0"/>
              </a:rPr>
              <a:t>(+350%)</a:t>
            </a:r>
            <a:r>
              <a:rPr lang="de-DE" b="1" dirty="0" smtClean="0">
                <a:latin typeface="Calibri" pitchFamily="34" charset="0"/>
              </a:rPr>
              <a:t>, </a:t>
            </a:r>
            <a:r>
              <a:rPr lang="de-DE" b="1" dirty="0" err="1" smtClean="0">
                <a:latin typeface="Calibri" pitchFamily="34" charset="0"/>
              </a:rPr>
              <a:t>Africa</a:t>
            </a:r>
            <a:r>
              <a:rPr lang="de-DE" b="1" dirty="0" smtClean="0">
                <a:latin typeface="Calibri" pitchFamily="34" charset="0"/>
              </a:rPr>
              <a:t> </a:t>
            </a:r>
            <a:r>
              <a:rPr lang="de-DE" sz="1200" b="1" dirty="0" smtClean="0">
                <a:latin typeface="Calibri" pitchFamily="34" charset="0"/>
              </a:rPr>
              <a:t>(+500%) </a:t>
            </a:r>
            <a:r>
              <a:rPr lang="de-DE" b="1" dirty="0" err="1" smtClean="0">
                <a:latin typeface="Calibri" pitchFamily="34" charset="0"/>
              </a:rPr>
              <a:t>by</a:t>
            </a:r>
            <a:r>
              <a:rPr lang="de-DE" b="1" dirty="0" smtClean="0">
                <a:latin typeface="Calibri" pitchFamily="34" charset="0"/>
              </a:rPr>
              <a:t> 2050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de-DE" b="1" dirty="0" smtClean="0">
                <a:latin typeface="Calibri" pitchFamily="34" charset="0"/>
              </a:rPr>
              <a:t> </a:t>
            </a:r>
            <a:r>
              <a:rPr lang="de-DE" b="1" dirty="0" smtClean="0">
                <a:solidFill>
                  <a:schemeClr val="accent6"/>
                </a:solidFill>
                <a:latin typeface="Calibri" pitchFamily="34" charset="0"/>
              </a:rPr>
              <a:t>Finite</a:t>
            </a:r>
            <a:r>
              <a:rPr lang="de-DE" b="1" dirty="0" smtClean="0">
                <a:latin typeface="Calibri" pitchFamily="34" charset="0"/>
              </a:rPr>
              <a:t> </a:t>
            </a:r>
            <a:r>
              <a:rPr lang="de-DE" b="1" dirty="0" err="1" smtClean="0">
                <a:latin typeface="Calibri" pitchFamily="34" charset="0"/>
              </a:rPr>
              <a:t>water</a:t>
            </a:r>
            <a:r>
              <a:rPr lang="de-DE" b="1" dirty="0" smtClean="0">
                <a:latin typeface="Calibri" pitchFamily="34" charset="0"/>
              </a:rPr>
              <a:t> </a:t>
            </a:r>
            <a:r>
              <a:rPr lang="de-DE" b="1" dirty="0" err="1" smtClean="0">
                <a:latin typeface="Calibri" pitchFamily="34" charset="0"/>
              </a:rPr>
              <a:t>resources</a:t>
            </a:r>
            <a:endParaRPr lang="de-DE" b="1" dirty="0" smtClean="0">
              <a:latin typeface="Calibri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de-DE" b="1" dirty="0" smtClean="0">
                <a:latin typeface="Calibri" pitchFamily="34" charset="0"/>
              </a:rPr>
              <a:t> Strong </a:t>
            </a:r>
            <a:r>
              <a:rPr lang="de-DE" b="1" dirty="0" err="1" smtClean="0">
                <a:latin typeface="Calibri" pitchFamily="34" charset="0"/>
              </a:rPr>
              <a:t>tight</a:t>
            </a:r>
            <a:r>
              <a:rPr lang="de-DE" b="1" dirty="0" smtClean="0">
                <a:latin typeface="Calibri" pitchFamily="34" charset="0"/>
              </a:rPr>
              <a:t> in </a:t>
            </a:r>
            <a:r>
              <a:rPr lang="de-DE" b="1" dirty="0" err="1" smtClean="0">
                <a:latin typeface="Calibri" pitchFamily="34" charset="0"/>
              </a:rPr>
              <a:t>between</a:t>
            </a:r>
            <a:r>
              <a:rPr lang="de-DE" b="1" dirty="0" smtClean="0">
                <a:latin typeface="Calibri" pitchFamily="34" charset="0"/>
              </a:rPr>
              <a:t> </a:t>
            </a:r>
            <a:r>
              <a:rPr lang="de-DE" b="1" dirty="0" err="1" smtClean="0">
                <a:solidFill>
                  <a:schemeClr val="accent6"/>
                </a:solidFill>
                <a:latin typeface="Calibri" pitchFamily="34" charset="0"/>
              </a:rPr>
              <a:t>water</a:t>
            </a:r>
            <a:r>
              <a:rPr lang="de-DE" b="1" dirty="0" smtClean="0">
                <a:solidFill>
                  <a:schemeClr val="accent6"/>
                </a:solidFill>
                <a:latin typeface="Calibri" pitchFamily="34" charset="0"/>
              </a:rPr>
              <a:t> and </a:t>
            </a:r>
            <a:r>
              <a:rPr lang="de-DE" b="1" dirty="0" err="1" smtClean="0">
                <a:solidFill>
                  <a:schemeClr val="accent6"/>
                </a:solidFill>
                <a:latin typeface="Calibri" pitchFamily="34" charset="0"/>
              </a:rPr>
              <a:t>energy</a:t>
            </a:r>
            <a:r>
              <a:rPr lang="de-DE" b="1" dirty="0" smtClean="0">
                <a:solidFill>
                  <a:schemeClr val="accent6"/>
                </a:solidFill>
                <a:latin typeface="Calibri" pitchFamily="34" charset="0"/>
              </a:rPr>
              <a:t> </a:t>
            </a:r>
            <a:r>
              <a:rPr lang="de-DE" b="1" dirty="0" err="1" smtClean="0">
                <a:solidFill>
                  <a:schemeClr val="accent6"/>
                </a:solidFill>
                <a:latin typeface="Calibri" pitchFamily="34" charset="0"/>
              </a:rPr>
              <a:t>leading</a:t>
            </a:r>
            <a:r>
              <a:rPr lang="de-DE" b="1" dirty="0" smtClean="0">
                <a:solidFill>
                  <a:schemeClr val="accent6"/>
                </a:solidFill>
                <a:latin typeface="Calibri" pitchFamily="34" charset="0"/>
              </a:rPr>
              <a:t> </a:t>
            </a:r>
            <a:r>
              <a:rPr lang="de-DE" b="1" dirty="0" err="1" smtClean="0">
                <a:solidFill>
                  <a:schemeClr val="accent6"/>
                </a:solidFill>
                <a:latin typeface="Calibri" pitchFamily="34" charset="0"/>
              </a:rPr>
              <a:t>to</a:t>
            </a:r>
            <a:r>
              <a:rPr lang="de-DE" b="1" dirty="0" smtClean="0">
                <a:solidFill>
                  <a:schemeClr val="accent6"/>
                </a:solidFill>
                <a:latin typeface="Calibri" pitchFamily="34" charset="0"/>
              </a:rPr>
              <a:t> an </a:t>
            </a:r>
            <a:r>
              <a:rPr lang="de-DE" b="1" dirty="0" err="1" smtClean="0">
                <a:solidFill>
                  <a:schemeClr val="accent6"/>
                </a:solidFill>
                <a:latin typeface="Calibri" pitchFamily="34" charset="0"/>
              </a:rPr>
              <a:t>environment</a:t>
            </a:r>
            <a:r>
              <a:rPr lang="de-DE" b="1" dirty="0" smtClean="0">
                <a:solidFill>
                  <a:schemeClr val="accent6"/>
                </a:solidFill>
                <a:latin typeface="Calibri" pitchFamily="34" charset="0"/>
              </a:rPr>
              <a:t> </a:t>
            </a:r>
            <a:r>
              <a:rPr lang="de-DE" b="1" dirty="0" err="1" smtClean="0">
                <a:solidFill>
                  <a:schemeClr val="accent6"/>
                </a:solidFill>
                <a:latin typeface="Calibri" pitchFamily="34" charset="0"/>
              </a:rPr>
              <a:t>protection</a:t>
            </a:r>
            <a:endParaRPr lang="de-DE" b="1" dirty="0" smtClean="0">
              <a:solidFill>
                <a:schemeClr val="accent6"/>
              </a:solidFill>
              <a:latin typeface="Calibri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de-DE" b="1" dirty="0" smtClean="0">
                <a:latin typeface="Calibri" pitchFamily="34" charset="0"/>
              </a:rPr>
              <a:t> </a:t>
            </a:r>
            <a:r>
              <a:rPr lang="de-DE" b="1" dirty="0" err="1" smtClean="0">
                <a:latin typeface="Calibri" pitchFamily="34" charset="0"/>
              </a:rPr>
              <a:t>Water</a:t>
            </a:r>
            <a:r>
              <a:rPr lang="de-DE" b="1" dirty="0" smtClean="0">
                <a:latin typeface="Calibri" pitchFamily="34" charset="0"/>
              </a:rPr>
              <a:t> </a:t>
            </a:r>
            <a:r>
              <a:rPr lang="de-DE" b="1" dirty="0" err="1" smtClean="0">
                <a:latin typeface="Calibri" pitchFamily="34" charset="0"/>
              </a:rPr>
              <a:t>as</a:t>
            </a:r>
            <a:r>
              <a:rPr lang="de-DE" b="1" dirty="0" smtClean="0">
                <a:latin typeface="Calibri" pitchFamily="34" charset="0"/>
              </a:rPr>
              <a:t> </a:t>
            </a:r>
            <a:r>
              <a:rPr lang="de-DE" b="1" dirty="0" err="1" smtClean="0">
                <a:latin typeface="Calibri" pitchFamily="34" charset="0"/>
              </a:rPr>
              <a:t>part</a:t>
            </a:r>
            <a:r>
              <a:rPr lang="de-DE" b="1" dirty="0" smtClean="0">
                <a:latin typeface="Calibri" pitchFamily="34" charset="0"/>
              </a:rPr>
              <a:t> of </a:t>
            </a:r>
            <a:r>
              <a:rPr lang="de-DE" b="1" dirty="0" smtClean="0">
                <a:solidFill>
                  <a:schemeClr val="accent6"/>
                </a:solidFill>
                <a:latin typeface="Calibri" pitchFamily="34" charset="0"/>
              </a:rPr>
              <a:t>Post 2015 MDGs</a:t>
            </a:r>
            <a:endParaRPr lang="en-GB" b="1" dirty="0" smtClean="0">
              <a:solidFill>
                <a:schemeClr val="accent6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latin typeface="Calibri" pitchFamily="34" charset="0"/>
              </a:rPr>
              <a:t>Objectives of </a:t>
            </a:r>
            <a:r>
              <a:rPr lang="en-GB" dirty="0" err="1" smtClean="0">
                <a:latin typeface="Calibri" pitchFamily="34" charset="0"/>
              </a:rPr>
              <a:t>Aquatronics</a:t>
            </a:r>
            <a:r>
              <a:rPr lang="en-GB" dirty="0" smtClean="0">
                <a:latin typeface="Calibri" pitchFamily="34" charset="0"/>
              </a:rPr>
              <a:t> 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0" dirty="0" err="1" smtClean="0">
                <a:latin typeface="Calibri" pitchFamily="34" charset="0"/>
              </a:rPr>
              <a:t>Aquatronics</a:t>
            </a:r>
            <a:r>
              <a:rPr lang="en-GB" b="0" dirty="0" smtClean="0">
                <a:latin typeface="Calibri" pitchFamily="34" charset="0"/>
              </a:rPr>
              <a:t> aims to become the </a:t>
            </a:r>
            <a:r>
              <a:rPr lang="en-GB" dirty="0" smtClean="0">
                <a:solidFill>
                  <a:schemeClr val="accent6"/>
                </a:solidFill>
                <a:latin typeface="Calibri" pitchFamily="34" charset="0"/>
              </a:rPr>
              <a:t>universal common qualification </a:t>
            </a:r>
            <a:r>
              <a:rPr lang="en-GB" b="0" dirty="0" smtClean="0">
                <a:latin typeface="Calibri" pitchFamily="34" charset="0"/>
              </a:rPr>
              <a:t>framework for all professions related to Water and Wastewater management</a:t>
            </a:r>
            <a:endParaRPr lang="en-GB" b="0" dirty="0">
              <a:latin typeface="Calibri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645272"/>
            <a:ext cx="3698815" cy="3964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Tabelle 4"/>
          <p:cNvGraphicFramePr>
            <a:graphicFrameLocks noGrp="1"/>
          </p:cNvGraphicFramePr>
          <p:nvPr/>
        </p:nvGraphicFramePr>
        <p:xfrm>
          <a:off x="384933" y="3573016"/>
          <a:ext cx="3873279" cy="1897910"/>
        </p:xfrm>
        <a:graphic>
          <a:graphicData uri="http://schemas.openxmlformats.org/drawingml/2006/table">
            <a:tbl>
              <a:tblPr/>
              <a:tblGrid>
                <a:gridCol w="2098835"/>
                <a:gridCol w="623299"/>
                <a:gridCol w="608152"/>
                <a:gridCol w="542993"/>
              </a:tblGrid>
              <a:tr h="159311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1" i="0" u="none" strike="noStrike" dirty="0">
                          <a:solidFill>
                            <a:schemeClr val="bg1"/>
                          </a:solidFill>
                          <a:latin typeface="MetaPlusLF"/>
                        </a:rPr>
                        <a:t>Subject contents Subjects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 dirty="0">
                        <a:solidFill>
                          <a:schemeClr val="bg1"/>
                        </a:solidFill>
                        <a:latin typeface="MetaPlusLF"/>
                      </a:endParaRP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 dirty="0">
                        <a:solidFill>
                          <a:schemeClr val="bg1"/>
                        </a:solidFill>
                        <a:latin typeface="MetaPlusLF"/>
                      </a:endParaRP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 dirty="0">
                        <a:solidFill>
                          <a:schemeClr val="bg1"/>
                        </a:solidFill>
                        <a:latin typeface="MetaPlusLF"/>
                      </a:endParaRP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</a:tr>
              <a:tr h="159311"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latin typeface="MetaPlusLF"/>
                      </a:endParaRP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latin typeface="MetaPlusLF"/>
                        </a:rPr>
                        <a:t>Technician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latin typeface="MetaPlusLF"/>
                      </a:endParaRP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latin typeface="MetaPlusLF"/>
                        </a:rPr>
                        <a:t>Master Technician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latin typeface="MetaPlusLF"/>
                      </a:endParaRP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MetaPlusLF"/>
                        </a:rPr>
                        <a:t>Bachelor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311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latin typeface="MetaPlusLF"/>
                        </a:rPr>
                        <a:t>Mechanical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MetaPlusLF"/>
                        </a:rPr>
                        <a:t>20.00%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MetaPlusLF"/>
                        </a:rPr>
                        <a:t>20.00%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latin typeface="MetaPlusLF"/>
                        </a:rPr>
                        <a:t>20.00%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159311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latin typeface="MetaPlusLF"/>
                        </a:rPr>
                        <a:t>Automation &amp; IT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latin typeface="MetaPlusLF"/>
                        </a:rPr>
                        <a:t>25.00%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latin typeface="MetaPlusLF"/>
                        </a:rPr>
                        <a:t>20.00%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latin typeface="MetaPlusLF"/>
                        </a:rPr>
                        <a:t>20.00%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311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MetaPlusLF"/>
                        </a:rPr>
                        <a:t>Electrical &amp; Electronics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MetaPlusLF"/>
                        </a:rPr>
                        <a:t>20.00%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MetaPlusLF"/>
                        </a:rPr>
                        <a:t>20.00%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latin typeface="MetaPlusLF"/>
                        </a:rPr>
                        <a:t>20.00%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159311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MetaPlusLF"/>
                        </a:rPr>
                        <a:t>Chemistry &amp; Physics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MetaPlusLF"/>
                        </a:rPr>
                        <a:t>15.00%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MetaPlusLF"/>
                        </a:rPr>
                        <a:t>10.00%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latin typeface="MetaPlusLF"/>
                        </a:rPr>
                        <a:t>15.00%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59311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MetaPlusLF"/>
                        </a:rPr>
                        <a:t>Biology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MetaPlusLF"/>
                        </a:rPr>
                        <a:t>7.50%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MetaPlusLF"/>
                        </a:rPr>
                        <a:t>7.50%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latin typeface="MetaPlusLF"/>
                        </a:rPr>
                        <a:t>10.00%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159311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MetaPlusLF"/>
                        </a:rPr>
                        <a:t>Commercial &amp; Economics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MetaPlusLF"/>
                        </a:rPr>
                        <a:t>2.50%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MetaPlusLF"/>
                        </a:rPr>
                        <a:t>5.00%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MetaPlusLF"/>
                        </a:rPr>
                        <a:t>7.50%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1711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MetaPlusLF"/>
                        </a:rPr>
                        <a:t>Environmental, Health &amp; Safety Management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MetaPlusLF"/>
                        </a:rPr>
                        <a:t>10.00%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MetaPlusLF"/>
                        </a:rPr>
                        <a:t>17.50%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latin typeface="MetaPlusLF"/>
                        </a:rPr>
                        <a:t>7.50%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159311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MetaPlusLF"/>
                        </a:rPr>
                        <a:t>Total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MetaPlusLF"/>
                        </a:rPr>
                        <a:t>100.00%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latin typeface="MetaPlusLF"/>
                        </a:rPr>
                        <a:t>100.00%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latin typeface="MetaPlusLF"/>
                        </a:rPr>
                        <a:t>100.00% </a:t>
                      </a:r>
                    </a:p>
                  </a:txBody>
                  <a:tcPr marL="6516" marR="6516" marT="69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Rechteck 5"/>
          <p:cNvSpPr/>
          <p:nvPr/>
        </p:nvSpPr>
        <p:spPr>
          <a:xfrm>
            <a:off x="323528" y="2775895"/>
            <a:ext cx="3578094" cy="850330"/>
          </a:xfrm>
          <a:prstGeom prst="rect">
            <a:avLst/>
          </a:prstGeom>
        </p:spPr>
        <p:txBody>
          <a:bodyPr wrap="none" lIns="80105" tIns="40053" rIns="80105" bIns="40053">
            <a:spAutoFit/>
          </a:bodyPr>
          <a:lstStyle/>
          <a:p>
            <a:r>
              <a:rPr lang="en-US" sz="1600" b="1" dirty="0" smtClean="0">
                <a:solidFill>
                  <a:srgbClr val="000000"/>
                </a:solidFill>
                <a:latin typeface="Calibri" pitchFamily="34" charset="0"/>
              </a:rPr>
              <a:t>Curriculum Development in </a:t>
            </a:r>
            <a:r>
              <a:rPr lang="en-US" sz="1600" b="1" dirty="0" err="1" smtClean="0">
                <a:solidFill>
                  <a:srgbClr val="000000"/>
                </a:solidFill>
                <a:latin typeface="Calibri" pitchFamily="34" charset="0"/>
              </a:rPr>
              <a:t>Aquatronics</a:t>
            </a:r>
            <a:endParaRPr lang="en-US" sz="1600" b="1" dirty="0" smtClean="0">
              <a:solidFill>
                <a:srgbClr val="000000"/>
              </a:solidFill>
              <a:latin typeface="Calibri" pitchFamily="34" charset="0"/>
            </a:endParaRPr>
          </a:p>
          <a:p>
            <a:r>
              <a:rPr lang="en-US" sz="1600" b="1" dirty="0" smtClean="0">
                <a:solidFill>
                  <a:srgbClr val="000000"/>
                </a:solidFill>
                <a:latin typeface="Calibri" pitchFamily="34" charset="0"/>
              </a:rPr>
              <a:t>From Operating to Design of </a:t>
            </a:r>
          </a:p>
          <a:p>
            <a:r>
              <a:rPr lang="en-US" sz="1600" b="1" dirty="0" smtClean="0">
                <a:solidFill>
                  <a:srgbClr val="000000"/>
                </a:solidFill>
                <a:latin typeface="Calibri" pitchFamily="34" charset="0"/>
              </a:rPr>
              <a:t>Water and Wastewater Facilities</a:t>
            </a:r>
            <a:endParaRPr lang="en-GB" sz="16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323357" y="5453630"/>
            <a:ext cx="5172261" cy="1065816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1600" dirty="0" smtClean="0">
                <a:latin typeface="Calibri" pitchFamily="34" charset="0"/>
              </a:rPr>
              <a:t> Qualification spans over </a:t>
            </a:r>
            <a:r>
              <a:rPr lang="en-GB" sz="1600" dirty="0" smtClean="0">
                <a:solidFill>
                  <a:srgbClr val="0070C0"/>
                </a:solidFill>
                <a:latin typeface="Calibri" pitchFamily="34" charset="0"/>
              </a:rPr>
              <a:t>7 semesters of education</a:t>
            </a:r>
            <a:r>
              <a:rPr lang="en-GB" sz="1600" dirty="0" smtClean="0">
                <a:latin typeface="Calibri" pitchFamily="34" charset="0"/>
              </a:rPr>
              <a:t>,</a:t>
            </a:r>
          </a:p>
          <a:p>
            <a:pPr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0070C0"/>
                </a:solidFill>
                <a:latin typeface="Calibri" pitchFamily="34" charset="0"/>
              </a:rPr>
              <a:t> Pathways</a:t>
            </a:r>
            <a:r>
              <a:rPr lang="en-GB" sz="1600" dirty="0" smtClean="0">
                <a:latin typeface="Calibri" pitchFamily="34" charset="0"/>
              </a:rPr>
              <a:t> for Technicians to become Master Technicians and Master Technicians to become Engineers in the case of further education. </a:t>
            </a:r>
            <a:endParaRPr lang="en-GB" sz="1600" dirty="0">
              <a:latin typeface="Calibri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latin typeface="Calibri" pitchFamily="34" charset="0"/>
              </a:rPr>
              <a:t>EDS – Water Management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23" name="Untertitel 2"/>
          <p:cNvSpPr txBox="1">
            <a:spLocks/>
          </p:cNvSpPr>
          <p:nvPr/>
        </p:nvSpPr>
        <p:spPr bwMode="auto">
          <a:xfrm>
            <a:off x="251520" y="2242964"/>
            <a:ext cx="8064896" cy="44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>
              <a:spcBef>
                <a:spcPct val="20000"/>
              </a:spcBef>
              <a:defRPr/>
            </a:pPr>
            <a:r>
              <a:rPr lang="de-DE" sz="1600" b="1" dirty="0" smtClean="0">
                <a:solidFill>
                  <a:schemeClr val="accent5"/>
                </a:solidFill>
                <a:latin typeface="Calibri" pitchFamily="34" charset="0"/>
                <a:cs typeface="Arial" charset="0"/>
              </a:rPr>
              <a:t>Learning </a:t>
            </a:r>
            <a:r>
              <a:rPr lang="de-DE" sz="1600" b="1" dirty="0" err="1" smtClean="0">
                <a:solidFill>
                  <a:schemeClr val="accent5"/>
                </a:solidFill>
                <a:latin typeface="Calibri" pitchFamily="34" charset="0"/>
                <a:cs typeface="Arial" charset="0"/>
              </a:rPr>
              <a:t>systems</a:t>
            </a:r>
            <a:r>
              <a:rPr lang="de-DE" sz="1600" b="1" dirty="0" smtClean="0">
                <a:solidFill>
                  <a:schemeClr val="accent5"/>
                </a:solidFill>
                <a:latin typeface="Calibri" pitchFamily="34" charset="0"/>
                <a:cs typeface="Arial" charset="0"/>
              </a:rPr>
              <a:t> for basic and advanced education</a:t>
            </a:r>
            <a:endParaRPr lang="de-DE" sz="1600" dirty="0" smtClean="0"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278" b="8967"/>
          <a:stretch/>
        </p:blipFill>
        <p:spPr>
          <a:xfrm>
            <a:off x="258756" y="2636913"/>
            <a:ext cx="8641080" cy="396044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latin typeface="Calibri" pitchFamily="34" charset="0"/>
              </a:rPr>
              <a:t>Video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23" name="Untertitel 2"/>
          <p:cNvSpPr txBox="1">
            <a:spLocks/>
          </p:cNvSpPr>
          <p:nvPr/>
        </p:nvSpPr>
        <p:spPr bwMode="auto">
          <a:xfrm>
            <a:off x="251520" y="2242964"/>
            <a:ext cx="8064896" cy="44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>
              <a:spcBef>
                <a:spcPct val="20000"/>
              </a:spcBef>
              <a:defRPr/>
            </a:pPr>
            <a:r>
              <a:rPr lang="de-DE" sz="1600" b="1" dirty="0" smtClean="0">
                <a:solidFill>
                  <a:schemeClr val="accent5"/>
                </a:solidFill>
                <a:latin typeface="Calibri" pitchFamily="34" charset="0"/>
                <a:cs typeface="Arial" charset="0"/>
              </a:rPr>
              <a:t>EDS - Water Management, 30 sec. </a:t>
            </a:r>
            <a:endParaRPr lang="de-DE" sz="1600" dirty="0" smtClean="0">
              <a:latin typeface="Calibri" pitchFamily="34" charset="0"/>
            </a:endParaRPr>
          </a:p>
        </p:txBody>
      </p:sp>
      <p:pic>
        <p:nvPicPr>
          <p:cNvPr id="4" name="EDS_Short_01-opt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265272" y="2636912"/>
            <a:ext cx="7040782" cy="396044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Calibri" pitchFamily="34" charset="0"/>
                <a:cs typeface="Arial" pitchFamily="34" charset="0"/>
              </a:rPr>
              <a:t>Learning Modules:</a:t>
            </a:r>
            <a:endParaRPr lang="en-GB" dirty="0">
              <a:latin typeface="Calibri" pitchFamily="34" charset="0"/>
              <a:cs typeface="Arial" pitchFamily="34" charset="0"/>
            </a:endParaRPr>
          </a:p>
        </p:txBody>
      </p:sp>
      <p:pic>
        <p:nvPicPr>
          <p:cNvPr id="22530" name="Picture 2" descr="\\sdet3355.de.festo.net\Projects\PRO-429\05 Sales &amp; Sales Support\04 Key Account Management\03 F - O\Öffentliche Programme\Ausschreibungen GIZ\develoPPP\ProESE\Modulausarbeitung\1. Modul - Water purification\Graphics\titel M1_UF_12308ac_1.jpg">
            <a:hlinkClick r:id="rId2" action="ppaction://hlinkfile"/>
          </p:cNvPr>
          <p:cNvPicPr preferRelativeResize="0">
            <a:picLocks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323527" y="2708920"/>
            <a:ext cx="21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467544" y="2204864"/>
            <a:ext cx="18722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Batang" pitchFamily="18" charset="-127"/>
                <a:cs typeface="Arial" pitchFamily="34" charset="0"/>
              </a:rPr>
              <a:t>Module 1: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Batang" pitchFamily="18" charset="-127"/>
                <a:cs typeface="Arial" pitchFamily="34" charset="0"/>
              </a:rPr>
              <a:t>Water 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Calibri" pitchFamily="34" charset="0"/>
                <a:ea typeface="Batang" pitchFamily="18" charset="-127"/>
                <a:cs typeface="Arial" pitchFamily="34" charset="0"/>
              </a:rPr>
              <a:t>purification</a:t>
            </a:r>
            <a:endParaRPr kumimoji="0" lang="en-GB" sz="3600" b="1" i="0" u="none" strike="noStrike" cap="none" normalizeH="0" baseline="0" dirty="0" smtClean="0">
              <a:ln>
                <a:noFill/>
              </a:ln>
              <a:solidFill>
                <a:schemeClr val="accent6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940152" y="2204864"/>
            <a:ext cx="21602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Batang" pitchFamily="18" charset="-127"/>
                <a:cs typeface="Arial" pitchFamily="34" charset="0"/>
              </a:rPr>
              <a:t>Module 3: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Batang" pitchFamily="18" charset="-127"/>
                <a:cs typeface="Arial" pitchFamily="34" charset="0"/>
              </a:rPr>
              <a:t>Waste water 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Calibri" pitchFamily="34" charset="0"/>
                <a:ea typeface="Batang" pitchFamily="18" charset="-127"/>
                <a:cs typeface="Arial" pitchFamily="34" charset="0"/>
              </a:rPr>
              <a:t>transport</a:t>
            </a:r>
            <a:endParaRPr kumimoji="0" lang="en-GB" sz="3600" b="1" i="0" u="none" strike="noStrike" cap="none" normalizeH="0" baseline="0" dirty="0" smtClean="0">
              <a:ln>
                <a:noFill/>
              </a:ln>
              <a:solidFill>
                <a:schemeClr val="accent6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pic>
        <p:nvPicPr>
          <p:cNvPr id="22532" name="Picture 4" descr="\\sdet3355.de.festo.net\Projects\PRO-429\05 Sales &amp; Sales Support\04 Key Account Management\03 F - O\Öffentliche Programme\Ausschreibungen GIZ\develoPPP\ProESE\Modulausarbeitung\2. Modul - Water supply\Graphics\Titel M2_12309ac_3.jpg">
            <a:hlinkClick r:id="rId5" action="ppaction://hlinkfile"/>
          </p:cNvPr>
          <p:cNvPicPr preferRelativeResize="0">
            <a:picLocks noChangeArrowheads="1"/>
          </p:cNvPicPr>
          <p:nvPr/>
        </p:nvPicPr>
        <p:blipFill>
          <a:blip r:embed="rId6" r:link="rId7" cstate="print"/>
          <a:srcRect/>
          <a:stretch>
            <a:fillRect/>
          </a:stretch>
        </p:blipFill>
        <p:spPr bwMode="auto">
          <a:xfrm>
            <a:off x="3131840" y="2708920"/>
            <a:ext cx="21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5" descr="\\sdet3355.de.festo.net\Projects\PRO-429\05 Sales &amp; Sales Support\04 Key Account Management\03 F - O\Öffentliche Programme\Ausschreibungen GIZ\develoPPP\ProESE\Modulausarbeitung\3. Modul - Wastewater transport\Graphics\Titelbild_M3_Rohre_12311ac_10.jpg">
            <a:hlinkClick r:id="rId8" action="ppaction://hlinkfile"/>
          </p:cNvPr>
          <p:cNvPicPr preferRelativeResize="0">
            <a:picLocks noChangeArrowheads="1"/>
          </p:cNvPicPr>
          <p:nvPr/>
        </p:nvPicPr>
        <p:blipFill>
          <a:blip r:embed="rId9" r:link="rId10" cstate="print"/>
          <a:srcRect/>
          <a:stretch>
            <a:fillRect/>
          </a:stretch>
        </p:blipFill>
        <p:spPr bwMode="auto">
          <a:xfrm>
            <a:off x="5940152" y="2708920"/>
            <a:ext cx="21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275856" y="2204864"/>
            <a:ext cx="18722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Batang" pitchFamily="18" charset="-127"/>
                <a:cs typeface="Arial" pitchFamily="34" charset="0"/>
              </a:rPr>
              <a:t>Module 2: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Batang" pitchFamily="18" charset="-127"/>
                <a:cs typeface="Arial" pitchFamily="34" charset="0"/>
              </a:rPr>
              <a:t>Water 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Calibri" pitchFamily="34" charset="0"/>
                <a:ea typeface="Batang" pitchFamily="18" charset="-127"/>
                <a:cs typeface="Arial" pitchFamily="34" charset="0"/>
              </a:rPr>
              <a:t>supply</a:t>
            </a:r>
            <a:endParaRPr kumimoji="0" lang="en-GB" sz="3600" b="1" i="0" u="none" strike="noStrike" cap="none" normalizeH="0" baseline="0" dirty="0" smtClean="0">
              <a:ln>
                <a:noFill/>
              </a:ln>
              <a:solidFill>
                <a:schemeClr val="accent6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pic>
        <p:nvPicPr>
          <p:cNvPr id="22534" name="Picture 6" descr="P:\PRO-429\05 Sales &amp; Sales Support\04 Key Account Management\03 F - O\Öffentliche Programme\Ausschreibungen GIZ\develoPPP\ProESE\Modulausarbeitung\4. Modul - Wastewater treatment\Graphics\Titel M4_Belebtbecken_10097ac_13.jpg">
            <a:hlinkClick r:id="rId11" action="ppaction://hlinkfile"/>
          </p:cNvPr>
          <p:cNvPicPr preferRelativeResize="0">
            <a:picLocks noChangeArrowheads="1"/>
          </p:cNvPicPr>
          <p:nvPr/>
        </p:nvPicPr>
        <p:blipFill>
          <a:blip r:embed="rId12" r:link="rId13" cstate="print"/>
          <a:srcRect/>
          <a:stretch>
            <a:fillRect/>
          </a:stretch>
        </p:blipFill>
        <p:spPr bwMode="auto">
          <a:xfrm>
            <a:off x="323528" y="5157192"/>
            <a:ext cx="21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395536" y="4437112"/>
            <a:ext cx="20162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Batang" pitchFamily="18" charset="-127"/>
                <a:cs typeface="Arial" pitchFamily="34" charset="0"/>
              </a:rPr>
              <a:t>Module 4: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Batang" pitchFamily="18" charset="-127"/>
                <a:cs typeface="Arial" pitchFamily="34" charset="0"/>
              </a:rPr>
              <a:t>Waste water 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Calibri" pitchFamily="34" charset="0"/>
                <a:ea typeface="Batang" pitchFamily="18" charset="-127"/>
                <a:cs typeface="Arial" pitchFamily="34" charset="0"/>
              </a:rPr>
              <a:t>treatment</a:t>
            </a:r>
            <a:endParaRPr kumimoji="0" lang="en-GB" sz="3600" b="1" i="0" u="none" strike="noStrike" cap="none" normalizeH="0" baseline="0" dirty="0" smtClean="0">
              <a:ln>
                <a:noFill/>
              </a:ln>
              <a:solidFill>
                <a:schemeClr val="accent6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3131840" y="4437112"/>
            <a:ext cx="216024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Batang" pitchFamily="18" charset="-127"/>
                <a:cs typeface="Arial" pitchFamily="34" charset="0"/>
              </a:rPr>
              <a:t>Module 5: </a:t>
            </a:r>
          </a:p>
          <a:p>
            <a:pPr algn="ctr"/>
            <a:r>
              <a:rPr lang="en-GB" sz="1400" b="1" dirty="0" smtClean="0">
                <a:solidFill>
                  <a:schemeClr val="accent6"/>
                </a:solidFill>
                <a:latin typeface="Calibri" pitchFamily="34" charset="0"/>
                <a:cs typeface="Arial" pitchFamily="34" charset="0"/>
              </a:rPr>
              <a:t>Monitoring, controlling </a:t>
            </a:r>
          </a:p>
          <a:p>
            <a:pPr algn="ctr"/>
            <a:r>
              <a:rPr lang="en-GB" sz="1400" b="1" dirty="0" smtClean="0">
                <a:solidFill>
                  <a:schemeClr val="accent6"/>
                </a:solidFill>
                <a:latin typeface="Calibri" pitchFamily="34" charset="0"/>
                <a:cs typeface="Arial" pitchFamily="34" charset="0"/>
              </a:rPr>
              <a:t>and optimising</a:t>
            </a:r>
            <a:endParaRPr lang="en-GB" sz="1400" b="1" dirty="0">
              <a:solidFill>
                <a:schemeClr val="accent6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22535" name="Picture 7" descr="P:\PRO-429\05 Sales &amp; Sales Support\04 Key Account Management\03 F - O\Öffentliche Programme\Ausschreibungen GIZ\develoPPP\ProESE\Modulausarbeitung\5. Modul - Monitoring, contr &amp; opt ops\Graphics\Titel M5_Steuerung_12311ac_12.jpg">
            <a:hlinkClick r:id="rId14" action="ppaction://hlinkfile"/>
          </p:cNvPr>
          <p:cNvPicPr preferRelativeResize="0">
            <a:picLocks noChangeArrowheads="1"/>
          </p:cNvPicPr>
          <p:nvPr/>
        </p:nvPicPr>
        <p:blipFill>
          <a:blip r:embed="rId15" r:link="rId16" cstate="print"/>
          <a:srcRect/>
          <a:stretch>
            <a:fillRect/>
          </a:stretch>
        </p:blipFill>
        <p:spPr bwMode="auto">
          <a:xfrm>
            <a:off x="3131840" y="5157192"/>
            <a:ext cx="21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5580112" y="4365104"/>
            <a:ext cx="288032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Batang" pitchFamily="18" charset="-127"/>
                <a:cs typeface="Arial" pitchFamily="34" charset="0"/>
              </a:rPr>
              <a:t>Module 6: </a:t>
            </a:r>
          </a:p>
          <a:p>
            <a:pPr algn="ctr"/>
            <a:r>
              <a:rPr lang="en-GB" sz="1400" b="1" dirty="0" smtClean="0">
                <a:solidFill>
                  <a:schemeClr val="accent6"/>
                </a:solidFill>
                <a:latin typeface="Calibri" pitchFamily="34" charset="0"/>
                <a:cs typeface="Arial" pitchFamily="34" charset="0"/>
              </a:rPr>
              <a:t>Energy optimisation </a:t>
            </a:r>
            <a:r>
              <a:rPr lang="en-GB" sz="1400" dirty="0" smtClean="0">
                <a:latin typeface="Calibri" pitchFamily="34" charset="0"/>
                <a:cs typeface="Arial" pitchFamily="34" charset="0"/>
              </a:rPr>
              <a:t>in water and wastewater treatment plants</a:t>
            </a:r>
            <a:endParaRPr lang="en-GB" sz="1400" dirty="0">
              <a:latin typeface="Calibri" pitchFamily="34" charset="0"/>
              <a:cs typeface="Arial" pitchFamily="34" charset="0"/>
            </a:endParaRPr>
          </a:p>
        </p:txBody>
      </p:sp>
      <p:pic>
        <p:nvPicPr>
          <p:cNvPr id="22536" name="Picture 8" descr="\\sdet3355.de.festo.net\Projects\PRO-429\05 Sales &amp; Sales Support\04 Key Account Management\02 A - E\Ausschreibungen\Ausschreibungen GIZ\develoPPP\ProESE\Modulausarbeitung\6. Modul - Energy optimisation\Graphics\Stromzähler 10049c_1.jpg">
            <a:hlinkClick r:id="rId17" action="ppaction://hlinkfile"/>
          </p:cNvPr>
          <p:cNvPicPr preferRelativeResize="0">
            <a:picLocks noChangeArrowheads="1"/>
          </p:cNvPicPr>
          <p:nvPr/>
        </p:nvPicPr>
        <p:blipFill>
          <a:blip r:embed="rId18" r:link="rId19" cstate="print"/>
          <a:srcRect/>
          <a:stretch>
            <a:fillRect/>
          </a:stretch>
        </p:blipFill>
        <p:spPr bwMode="auto">
          <a:xfrm>
            <a:off x="6012160" y="5085184"/>
            <a:ext cx="21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765" b="5100"/>
          <a:stretch/>
        </p:blipFill>
        <p:spPr>
          <a:xfrm>
            <a:off x="274752" y="1725218"/>
            <a:ext cx="8641654" cy="487948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>
                <a:latin typeface="Calibri" pitchFamily="34" charset="0"/>
              </a:rPr>
              <a:t>Mechatronics &amp; Aquatronics</a:t>
            </a:r>
            <a:endParaRPr lang="en-US">
              <a:latin typeface="Calibri" pitchFamily="34" charset="0"/>
            </a:endParaRPr>
          </a:p>
        </p:txBody>
      </p:sp>
      <p:sp>
        <p:nvSpPr>
          <p:cNvPr id="23" name="Untertitel 2"/>
          <p:cNvSpPr txBox="1">
            <a:spLocks/>
          </p:cNvSpPr>
          <p:nvPr/>
        </p:nvSpPr>
        <p:spPr bwMode="auto">
          <a:xfrm>
            <a:off x="251520" y="2242964"/>
            <a:ext cx="7848872" cy="321940"/>
          </a:xfrm>
          <a:prstGeom prst="rect">
            <a:avLst/>
          </a:prstGeom>
          <a:solidFill>
            <a:schemeClr val="bg1">
              <a:alpha val="7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en-US" sz="1600" b="1" smtClean="0">
                <a:solidFill>
                  <a:schemeClr val="accent5"/>
                </a:solidFill>
                <a:latin typeface="Calibri" pitchFamily="34" charset="0"/>
              </a:rPr>
              <a:t>Establishment of dualistic education for essential skills</a:t>
            </a:r>
            <a:endParaRPr lang="en-US" sz="1600">
              <a:solidFill>
                <a:schemeClr val="accent5"/>
              </a:solidFill>
              <a:latin typeface="Calibri" pitchFamily="34" charset="0"/>
            </a:endParaRPr>
          </a:p>
        </p:txBody>
      </p:sp>
      <p:sp>
        <p:nvSpPr>
          <p:cNvPr id="12" name="Untertitel 2"/>
          <p:cNvSpPr txBox="1">
            <a:spLocks/>
          </p:cNvSpPr>
          <p:nvPr/>
        </p:nvSpPr>
        <p:spPr bwMode="auto">
          <a:xfrm>
            <a:off x="6588224" y="4042878"/>
            <a:ext cx="2304951" cy="682266"/>
          </a:xfrm>
          <a:prstGeom prst="rect">
            <a:avLst/>
          </a:prstGeom>
          <a:solidFill>
            <a:schemeClr val="bg1">
              <a:alpha val="7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en-US" b="1" smtClean="0">
                <a:solidFill>
                  <a:schemeClr val="accent5"/>
                </a:solidFill>
                <a:latin typeface="Calibri" pitchFamily="34" charset="0"/>
              </a:rPr>
              <a:t>Schools, Universities</a:t>
            </a:r>
          </a:p>
          <a:p>
            <a:r>
              <a:rPr lang="en-US" b="1" smtClean="0">
                <a:solidFill>
                  <a:schemeClr val="accent5"/>
                </a:solidFill>
                <a:latin typeface="Calibri" pitchFamily="34" charset="0"/>
              </a:rPr>
              <a:t>and Learning Centres</a:t>
            </a:r>
          </a:p>
          <a:p>
            <a:endParaRPr lang="en-US" smtClean="0">
              <a:solidFill>
                <a:schemeClr val="accent5"/>
              </a:solidFill>
              <a:latin typeface="Calibri" pitchFamily="34" charset="0"/>
            </a:endParaRPr>
          </a:p>
          <a:p>
            <a:endParaRPr lang="en-US" smtClean="0">
              <a:solidFill>
                <a:schemeClr val="accent5"/>
              </a:solidFill>
              <a:latin typeface="Calibri" pitchFamily="34" charset="0"/>
            </a:endParaRPr>
          </a:p>
          <a:p>
            <a:endParaRPr lang="en-US" smtClean="0">
              <a:solidFill>
                <a:schemeClr val="accent5"/>
              </a:solidFill>
              <a:latin typeface="Calibri" pitchFamily="34" charset="0"/>
            </a:endParaRPr>
          </a:p>
          <a:p>
            <a:endParaRPr lang="en-US" b="1" smtClean="0">
              <a:solidFill>
                <a:schemeClr val="accent5"/>
              </a:solidFill>
              <a:latin typeface="Calibri" pitchFamily="34" charset="0"/>
            </a:endParaRPr>
          </a:p>
          <a:p>
            <a:endParaRPr lang="en-US">
              <a:solidFill>
                <a:schemeClr val="accent5"/>
              </a:solidFill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952" t="33116" r="839" b="8931"/>
          <a:stretch/>
        </p:blipFill>
        <p:spPr>
          <a:xfrm>
            <a:off x="5255136" y="5300936"/>
            <a:ext cx="2873911" cy="1152252"/>
          </a:xfrm>
          <a:prstGeom prst="rect">
            <a:avLst/>
          </a:prstGeom>
          <a:ln w="6350">
            <a:noFill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073"/>
          <a:stretch/>
        </p:blipFill>
        <p:spPr>
          <a:xfrm>
            <a:off x="5898997" y="2060848"/>
            <a:ext cx="2993483" cy="1773057"/>
          </a:xfrm>
          <a:prstGeom prst="rect">
            <a:avLst/>
          </a:prstGeom>
          <a:ln w="9525">
            <a:noFill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25" b="3573"/>
          <a:stretch/>
        </p:blipFill>
        <p:spPr>
          <a:xfrm>
            <a:off x="250825" y="3501008"/>
            <a:ext cx="3025031" cy="1704198"/>
          </a:xfrm>
          <a:prstGeom prst="rect">
            <a:avLst/>
          </a:prstGeom>
          <a:ln w="6350">
            <a:noFill/>
          </a:ln>
        </p:spPr>
      </p:pic>
      <p:sp>
        <p:nvSpPr>
          <p:cNvPr id="13" name="Untertitel 2"/>
          <p:cNvSpPr txBox="1">
            <a:spLocks/>
          </p:cNvSpPr>
          <p:nvPr/>
        </p:nvSpPr>
        <p:spPr bwMode="auto">
          <a:xfrm>
            <a:off x="395536" y="3089729"/>
            <a:ext cx="1162794" cy="411279"/>
          </a:xfrm>
          <a:prstGeom prst="rect">
            <a:avLst/>
          </a:prstGeom>
          <a:solidFill>
            <a:schemeClr val="bg1">
              <a:alpha val="7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</a:pPr>
            <a:r>
              <a:rPr lang="en-US" sz="1600" b="1" smtClean="0">
                <a:solidFill>
                  <a:schemeClr val="accent5"/>
                </a:solidFill>
                <a:latin typeface="Calibri" pitchFamily="34" charset="0"/>
              </a:rPr>
              <a:t>Companies</a:t>
            </a:r>
            <a:endParaRPr lang="en-US" sz="1600">
              <a:solidFill>
                <a:schemeClr val="accent5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189624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Festo Colo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DCEBF6"/>
      </a:accent1>
      <a:accent2>
        <a:srgbClr val="CACCCC"/>
      </a:accent2>
      <a:accent3>
        <a:srgbClr val="969A9A"/>
      </a:accent3>
      <a:accent4>
        <a:srgbClr val="626666"/>
      </a:accent4>
      <a:accent5>
        <a:srgbClr val="000000"/>
      </a:accent5>
      <a:accent6>
        <a:srgbClr val="0091DC"/>
      </a:accent6>
      <a:hlink>
        <a:srgbClr val="000000"/>
      </a:hlink>
      <a:folHlink>
        <a:srgbClr val="969A9A"/>
      </a:folHlink>
    </a:clrScheme>
    <a:fontScheme name="MetaPlusLF">
      <a:majorFont>
        <a:latin typeface="MetaPlusLF"/>
        <a:ea typeface=""/>
        <a:cs typeface=""/>
      </a:majorFont>
      <a:minorFont>
        <a:latin typeface="MetaPlusLF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 w="3175">
          <a:noFill/>
        </a:ln>
      </a:spPr>
      <a:bodyPr rtlCol="0" anchor="ctr"/>
      <a:lstStyle>
        <a:defPPr algn="ctr">
          <a:defRPr sz="16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smtClean="0"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443</Words>
  <Application>Microsoft Office PowerPoint</Application>
  <PresentationFormat>Bildschirmpräsentation (4:3)</PresentationFormat>
  <Paragraphs>120</Paragraphs>
  <Slides>10</Slides>
  <Notes>2</Notes>
  <HiddenSlides>0</HiddenSlides>
  <MMClips>1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1" baseType="lpstr">
      <vt:lpstr>Default Theme</vt:lpstr>
      <vt:lpstr>A glimps at industries future skills and technologies</vt:lpstr>
      <vt:lpstr>Festo - We are the engineers of productivity and employability</vt:lpstr>
      <vt:lpstr>Folie 3</vt:lpstr>
      <vt:lpstr>GreenING Skills</vt:lpstr>
      <vt:lpstr>Objectives of Aquatronics </vt:lpstr>
      <vt:lpstr>EDS – Water Management</vt:lpstr>
      <vt:lpstr>Video</vt:lpstr>
      <vt:lpstr>Learning Modules:</vt:lpstr>
      <vt:lpstr>Mechatronics &amp; Aquatronics</vt:lpstr>
      <vt:lpstr>Thank you for your attention!</vt:lpstr>
    </vt:vector>
  </TitlesOfParts>
  <Company>Festo AG &amp; Co. KG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Lifelong Learning for Sustainable Cities</dc:title>
  <dc:creator>dni</dc:creator>
  <cp:lastModifiedBy>dni</cp:lastModifiedBy>
  <cp:revision>25</cp:revision>
  <dcterms:created xsi:type="dcterms:W3CDTF">2015-02-17T17:57:26Z</dcterms:created>
  <dcterms:modified xsi:type="dcterms:W3CDTF">2015-08-14T16:27:31Z</dcterms:modified>
</cp:coreProperties>
</file>