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12"/>
  </p:notesMasterIdLst>
  <p:sldIdLst>
    <p:sldId id="257" r:id="rId2"/>
    <p:sldId id="260" r:id="rId3"/>
    <p:sldId id="269" r:id="rId4"/>
    <p:sldId id="272" r:id="rId5"/>
    <p:sldId id="271" r:id="rId6"/>
    <p:sldId id="263" r:id="rId7"/>
    <p:sldId id="265" r:id="rId8"/>
    <p:sldId id="270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etaPlusLF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etaPlusLF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etaPlusLF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etaPlusLF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etaPlusLF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etaPlusLF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etaPlusLF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etaPlusLF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etaPlusLF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6" y="41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C7EBE-0329-4D32-96FE-B0E2F9FF2704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7B15E-F2CD-4146-A5C8-20B77AB3876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881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80AA9-FF45-48F9-A8B4-01A5C470B6FA}" type="slidenum">
              <a:rPr lang="en-GB" smtClean="0"/>
              <a:pPr/>
              <a:t>3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7B15E-F2CD-4146-A5C8-20B77AB387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701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2000" y="1746000"/>
            <a:ext cx="8636400" cy="360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2000" y="2246400"/>
            <a:ext cx="8636400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8BE854-7E13-4F9C-A7E7-3CB6376C6C02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8BE854-7E13-4F9C-A7E7-3CB6376C6C02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000" y="4406900"/>
            <a:ext cx="8636400" cy="360000"/>
          </a:xfrm>
        </p:spPr>
        <p:txBody>
          <a:bodyPr anchor="t"/>
          <a:lstStyle>
            <a:lvl1pPr algn="l">
              <a:defRPr sz="2100" b="1" cap="all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2000" y="2906713"/>
            <a:ext cx="8636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36EDC-6B08-425B-83A2-1EE82851AC6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000" y="2116800"/>
            <a:ext cx="4158000" cy="4489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199" y="2116800"/>
            <a:ext cx="4238625" cy="4489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3CC10-D9D2-49C5-BEAA-EFF08BBD7B1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2000" y="2105024"/>
            <a:ext cx="4237200" cy="42833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2000" y="2534400"/>
            <a:ext cx="4237200" cy="406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4" y="2114550"/>
            <a:ext cx="4237200" cy="41881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4" y="2534400"/>
            <a:ext cx="4237200" cy="406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1ABE8-C9B9-445B-86BE-36FA4293D3E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1F925-D698-40BE-AEA3-88E4BC33733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ECF07-73EF-4672-9FB7-7AA13FCB0A7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000" y="1746000"/>
            <a:ext cx="3008313" cy="3600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64000" y="1746001"/>
            <a:ext cx="5324400" cy="48708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2000" y="2105025"/>
            <a:ext cx="3008313" cy="45117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9B605-6AEF-452A-8F72-A25B4F8D2B6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000" y="5450400"/>
            <a:ext cx="8636400" cy="3600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2000" y="1746000"/>
            <a:ext cx="8636400" cy="3704400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2000" y="5810400"/>
            <a:ext cx="86364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3E224-14F1-4C75-A07D-23772BFBB0E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252413" y="1746250"/>
            <a:ext cx="8636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52413" y="2246313"/>
            <a:ext cx="8636000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smtClean="0"/>
          </a:p>
        </p:txBody>
      </p:sp>
      <p:sp>
        <p:nvSpPr>
          <p:cNvPr id="6" name="FESTO_NUMMERN" hidden="1"/>
          <p:cNvSpPr>
            <a:spLocks noGrp="1"/>
          </p:cNvSpPr>
          <p:nvPr>
            <p:ph type="sldNum" sz="quarter" idx="4"/>
          </p:nvPr>
        </p:nvSpPr>
        <p:spPr>
          <a:xfrm>
            <a:off x="8834438" y="6727825"/>
            <a:ext cx="125412" cy="9048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500" smtClean="0">
                <a:solidFill>
                  <a:schemeClr val="tx1"/>
                </a:solidFill>
                <a:latin typeface="MetaPlusLF" pitchFamily="2" charset="0"/>
              </a:defRPr>
            </a:lvl1pPr>
          </a:lstStyle>
          <a:p>
            <a:pPr>
              <a:defRPr/>
            </a:pPr>
            <a:fld id="{F68BE854-7E13-4F9C-A7E7-3CB6376C6C02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179388" y="1654175"/>
            <a:ext cx="8780462" cy="71438"/>
            <a:chOff x="95" y="865"/>
            <a:chExt cx="5569" cy="95"/>
          </a:xfrm>
        </p:grpSpPr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95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 userDrawn="1"/>
          </p:nvSpPr>
          <p:spPr bwMode="auto">
            <a:xfrm>
              <a:off x="5664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 userDrawn="1"/>
          </p:nvSpPr>
          <p:spPr bwMode="auto">
            <a:xfrm>
              <a:off x="96" y="865"/>
              <a:ext cx="556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  <p:grpSp>
        <p:nvGrpSpPr>
          <p:cNvPr id="1030" name="Group 10"/>
          <p:cNvGrpSpPr>
            <a:grpSpLocks/>
          </p:cNvGrpSpPr>
          <p:nvPr/>
        </p:nvGrpSpPr>
        <p:grpSpPr bwMode="auto">
          <a:xfrm flipV="1">
            <a:off x="179388" y="6621463"/>
            <a:ext cx="8780462" cy="71437"/>
            <a:chOff x="95" y="865"/>
            <a:chExt cx="5569" cy="95"/>
          </a:xfrm>
        </p:grpSpPr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95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5664" y="865"/>
              <a:ext cx="0" cy="9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96" y="865"/>
              <a:ext cx="556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  <p:pic>
        <p:nvPicPr>
          <p:cNvPr id="1031" name="Picture 9" descr="Logo060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0350" y="1258888"/>
            <a:ext cx="108267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ESTO_NAME"/>
          <p:cNvSpPr txBox="1"/>
          <p:nvPr/>
        </p:nvSpPr>
        <p:spPr>
          <a:xfrm>
            <a:off x="190500" y="6731000"/>
            <a:ext cx="1439863" cy="90488"/>
          </a:xfrm>
          <a:prstGeom prst="rect">
            <a:avLst/>
          </a:prstGeom>
          <a:noFill/>
        </p:spPr>
        <p:txBody>
          <a:bodyPr lIns="3600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500" dirty="0">
              <a:latin typeface="MetaPlusLF" pitchFamily="2" charset="0"/>
            </a:endParaRPr>
          </a:p>
        </p:txBody>
      </p:sp>
      <p:sp>
        <p:nvSpPr>
          <p:cNvPr id="17" name="FESTO_TITEL"/>
          <p:cNvSpPr txBox="1"/>
          <p:nvPr/>
        </p:nvSpPr>
        <p:spPr>
          <a:xfrm>
            <a:off x="2108200" y="6731000"/>
            <a:ext cx="1439863" cy="90488"/>
          </a:xfrm>
          <a:prstGeom prst="rect">
            <a:avLst/>
          </a:prstGeom>
          <a:noFill/>
        </p:spPr>
        <p:txBody>
          <a:bodyPr lIns="3600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500" dirty="0">
              <a:latin typeface="MetaPlusLF" pitchFamily="2" charset="0"/>
            </a:endParaRPr>
          </a:p>
        </p:txBody>
      </p:sp>
      <p:sp>
        <p:nvSpPr>
          <p:cNvPr id="18" name="FESTO_ERSTELLT"/>
          <p:cNvSpPr txBox="1"/>
          <p:nvPr/>
        </p:nvSpPr>
        <p:spPr>
          <a:xfrm>
            <a:off x="4737100" y="6731000"/>
            <a:ext cx="720725" cy="90488"/>
          </a:xfrm>
          <a:prstGeom prst="rect">
            <a:avLst/>
          </a:prstGeom>
          <a:noFill/>
        </p:spPr>
        <p:txBody>
          <a:bodyPr lIns="3600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00" dirty="0" smtClean="0">
                <a:latin typeface="MetaPlusLF" pitchFamily="2" charset="0"/>
              </a:rPr>
              <a:t> </a:t>
            </a:r>
            <a:endParaRPr lang="de-DE" sz="500" dirty="0">
              <a:latin typeface="MetaPlusLF" pitchFamily="2" charset="0"/>
            </a:endParaRPr>
          </a:p>
        </p:txBody>
      </p:sp>
      <p:sp>
        <p:nvSpPr>
          <p:cNvPr id="19" name="FESTO_GEAENDERT"/>
          <p:cNvSpPr txBox="1"/>
          <p:nvPr/>
        </p:nvSpPr>
        <p:spPr>
          <a:xfrm>
            <a:off x="5511800" y="6731000"/>
            <a:ext cx="1439863" cy="90488"/>
          </a:xfrm>
          <a:prstGeom prst="rect">
            <a:avLst/>
          </a:prstGeom>
          <a:noFill/>
        </p:spPr>
        <p:txBody>
          <a:bodyPr lIns="3600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500" dirty="0">
              <a:latin typeface="MetaPlusLF" pitchFamily="2" charset="0"/>
            </a:endParaRPr>
          </a:p>
        </p:txBody>
      </p:sp>
      <p:sp>
        <p:nvSpPr>
          <p:cNvPr id="20" name="FESTO_STATUS" hidden="1"/>
          <p:cNvSpPr txBox="1"/>
          <p:nvPr/>
        </p:nvSpPr>
        <p:spPr>
          <a:xfrm>
            <a:off x="7086600" y="6731000"/>
            <a:ext cx="90488" cy="904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500">
              <a:latin typeface="MetaPlusLF" pitchFamily="2" charset="0"/>
            </a:endParaRPr>
          </a:p>
        </p:txBody>
      </p:sp>
      <p:sp>
        <p:nvSpPr>
          <p:cNvPr id="21" name="FESTO_STATUS1" hidden="1"/>
          <p:cNvSpPr txBox="1"/>
          <p:nvPr/>
        </p:nvSpPr>
        <p:spPr>
          <a:xfrm>
            <a:off x="7175500" y="6731000"/>
            <a:ext cx="612775" cy="904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3600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00" dirty="0" smtClean="0">
                <a:latin typeface="MetaPlusLF" pitchFamily="2" charset="0"/>
              </a:rPr>
              <a:t> </a:t>
            </a:r>
            <a:endParaRPr lang="de-DE" sz="500" dirty="0">
              <a:latin typeface="MetaPlusLF" pitchFamily="2" charset="0"/>
            </a:endParaRPr>
          </a:p>
        </p:txBody>
      </p:sp>
      <p:sp>
        <p:nvSpPr>
          <p:cNvPr id="22" name="FESTO_VERTRAULICH" hidden="1"/>
          <p:cNvSpPr txBox="1"/>
          <p:nvPr/>
        </p:nvSpPr>
        <p:spPr>
          <a:xfrm>
            <a:off x="7886700" y="6731000"/>
            <a:ext cx="90488" cy="9048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500">
              <a:latin typeface="MetaPlusLF" pitchFamily="2" charset="0"/>
            </a:endParaRPr>
          </a:p>
        </p:txBody>
      </p:sp>
      <p:sp>
        <p:nvSpPr>
          <p:cNvPr id="23" name="FESTO_VERTRAULICH1" hidden="1"/>
          <p:cNvSpPr txBox="1"/>
          <p:nvPr/>
        </p:nvSpPr>
        <p:spPr>
          <a:xfrm>
            <a:off x="7975600" y="6731000"/>
            <a:ext cx="612775" cy="904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lIns="3600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00" dirty="0" smtClean="0">
                <a:latin typeface="MetaPlusLF" pitchFamily="2" charset="0"/>
              </a:rPr>
              <a:t> </a:t>
            </a:r>
            <a:endParaRPr lang="de-DE" sz="500" dirty="0">
              <a:latin typeface="MetaPlusLF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MetaPlusLF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MetaPlusLF" pitchFamily="2" charset="0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MetaPlusLF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MetaPlusLF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5" Type="http://schemas.openxmlformats.org/officeDocument/2006/relationships/image" Target="../media/image15.png"/><Relationship Id="rId4" Type="http://schemas.microsoft.com/office/2007/relationships/media" Target="../media/media1.wm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../00_NEP/Arbeitsb&#252;cher/Stand%20Feb%202013/03_workbook3_EDS_Wastewater_transport_V2.pdf" TargetMode="External"/><Relationship Id="rId13" Type="http://schemas.openxmlformats.org/officeDocument/2006/relationships/image" Target="file:///P:\PRO-429\05%20Sales%20&amp;%20Sales%20Support\04%20Key%20Account%20Management\03%20F%20-%20O\&#214;ffentliche%20Programme\Ausschreibungen%20GIZ\develoPPP\ProESE\Modulausarbeitung\4.%20Modul%20-%20Wastewater%20treatment\Graphics\Titel%20M4_Belebtbecken_10097ac_13.jpg" TargetMode="External"/><Relationship Id="rId1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file:///\\sdet3355.de.festo.net\Projects\PRO-429\05%20Sales%20&amp;%20Sales%20Support\04%20Key%20Account%20Management\03%20F%20-%20O\&#214;ffentliche%20Programme\Ausschreibungen%20GIZ\develoPPP\ProESE\Modulausarbeitung\2.%20Modul%20-%20Water%20supply\Graphics\Titel%20M2_12309ac_3.jpg" TargetMode="External"/><Relationship Id="rId12" Type="http://schemas.openxmlformats.org/officeDocument/2006/relationships/image" Target="../media/image19.jpeg"/><Relationship Id="rId17" Type="http://schemas.openxmlformats.org/officeDocument/2006/relationships/hyperlink" Target="../00_NEP/Arbeitsb&#252;cher/Stand%20Feb%202013/06_workbook6_EDS_Energy_optimisation_V2.pdf" TargetMode="External"/><Relationship Id="rId2" Type="http://schemas.openxmlformats.org/officeDocument/2006/relationships/hyperlink" Target="../00_NEP/Arbeitsb&#252;cher/Stand%20Feb%202013/01_workbook1_EDS_Water_purification_V5.pdf" TargetMode="External"/><Relationship Id="rId16" Type="http://schemas.openxmlformats.org/officeDocument/2006/relationships/image" Target="file:///P:\PRO-429\05%20Sales%20&amp;%20Sales%20Support\04%20Key%20Account%20Management\03%20F%20-%20O\&#214;ffentliche%20Programme\Ausschreibungen%20GIZ\develoPPP\ProESE\Modulausarbeitung\5.%20Modul%20-%20Monitoring,%20contr%20&amp;%20opt%20ops\Graphics\Titel%20M5_Steuerung_12311ac_1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hyperlink" Target="../00_NEP/Arbeitsb&#252;cher/Stand%20Feb%202013/04_workbook4_EDS_Wastewater_treatment_V3.pdf" TargetMode="External"/><Relationship Id="rId5" Type="http://schemas.openxmlformats.org/officeDocument/2006/relationships/hyperlink" Target="../00_NEP/Arbeitsb&#252;cher/Stand%20Feb%202013/02_workbook2_EDS_Water_supply_V2.pdf" TargetMode="External"/><Relationship Id="rId15" Type="http://schemas.openxmlformats.org/officeDocument/2006/relationships/image" Target="../media/image20.jpeg"/><Relationship Id="rId10" Type="http://schemas.openxmlformats.org/officeDocument/2006/relationships/image" Target="file:///\\sdet3355.de.festo.net\Projects\PRO-429\05%20Sales%20&amp;%20Sales%20Support\04%20Key%20Account%20Management\03%20F%20-%20O\&#214;ffentliche%20Programme\Ausschreibungen%20GIZ\develoPPP\ProESE\Modulausarbeitung\3.%20Modul%20-%20Wastewater%20transport\Graphics\Titelbild_M3_Rohre_12311ac_10.jpg" TargetMode="External"/><Relationship Id="rId19" Type="http://schemas.openxmlformats.org/officeDocument/2006/relationships/image" Target="file:///\\sdet3355.de.festo.net\Projects\PRO-429\05%20Sales%20&amp;%20Sales%20Support\04%20Key%20Account%20Management\02%20A%20-%20E\Ausschreibungen\Ausschreibungen%20GIZ\develoPPP\ProESE\Modulausarbeitung\6.%20Modul%20-%20Energy%20optimisation\Graphics\Stromz&#228;hler%2010049c_1.jpg" TargetMode="External"/><Relationship Id="rId4" Type="http://schemas.openxmlformats.org/officeDocument/2006/relationships/image" Target="file:///\\sdet3355.de.festo.net\Projects\PRO-429\05%20Sales%20&amp;%20Sales%20Support\04%20Key%20Account%20Management\03%20F%20-%20O\&#214;ffentliche%20Programme\Ausschreibungen%20GIZ\develoPPP\ProESE\Modulausarbeitung\1.%20Modul%20-%20Water%20purification\Graphics\titel%20M1_UF_12308ac_1.jpg" TargetMode="External"/><Relationship Id="rId9" Type="http://schemas.openxmlformats.org/officeDocument/2006/relationships/image" Target="../media/image18.jpeg"/><Relationship Id="rId14" Type="http://schemas.openxmlformats.org/officeDocument/2006/relationships/hyperlink" Target="../00_NEP/Arbeitsb&#252;cher/Stand%20Feb%202013/05_workbook5_EDS_Monitoring_controlling_V3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" t="5320" r="1" b="4304"/>
          <a:stretch/>
        </p:blipFill>
        <p:spPr>
          <a:xfrm>
            <a:off x="189571" y="2206486"/>
            <a:ext cx="8713007" cy="43831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A </a:t>
            </a:r>
            <a:r>
              <a:rPr lang="en-GB" dirty="0" err="1" smtClean="0">
                <a:latin typeface="Calibri" pitchFamily="34" charset="0"/>
              </a:rPr>
              <a:t>glimps</a:t>
            </a:r>
            <a:r>
              <a:rPr lang="en-GB" dirty="0" smtClean="0">
                <a:latin typeface="Calibri" pitchFamily="34" charset="0"/>
              </a:rPr>
              <a:t> at industries future skills and technologies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 bwMode="auto">
          <a:xfrm>
            <a:off x="251520" y="2242964"/>
            <a:ext cx="8064896" cy="39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Festo Didactic @ 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WorldSkills International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Competitions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, Sao Paulo, August 2015</a:t>
            </a:r>
            <a:endParaRPr lang="en-GB" sz="1600" b="1" dirty="0" smtClean="0">
              <a:solidFill>
                <a:schemeClr val="accent5"/>
              </a:solidFill>
              <a:latin typeface="Calibri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 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9" name="Rechteck 13"/>
          <p:cNvSpPr/>
          <p:nvPr/>
        </p:nvSpPr>
        <p:spPr>
          <a:xfrm>
            <a:off x="323528" y="5661248"/>
            <a:ext cx="8568952" cy="648072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 smtClean="0">
                <a:solidFill>
                  <a:schemeClr val="accent5"/>
                </a:solidFill>
                <a:latin typeface="Calibri" pitchFamily="34" charset="0"/>
              </a:rPr>
              <a:t>Dr. Nader Imani</a:t>
            </a:r>
            <a:r>
              <a:rPr lang="de-DE" sz="1400" dirty="0" smtClean="0">
                <a:solidFill>
                  <a:schemeClr val="accent5"/>
                </a:solidFill>
                <a:latin typeface="Calibri" pitchFamily="34" charset="0"/>
              </a:rPr>
              <a:t>	Head of Business Field Education, Festo Didactic SE, Germany</a:t>
            </a:r>
          </a:p>
          <a:p>
            <a:r>
              <a:rPr lang="de-DE" sz="1400" dirty="0" smtClean="0">
                <a:solidFill>
                  <a:schemeClr val="accent5"/>
                </a:solidFill>
                <a:latin typeface="Calibri" pitchFamily="34" charset="0"/>
              </a:rPr>
              <a:t>		CEO Festo Didactic Inc. USA, Festo Didactic </a:t>
            </a:r>
            <a:r>
              <a:rPr lang="de-DE" sz="1400" dirty="0" err="1" smtClean="0">
                <a:solidFill>
                  <a:schemeClr val="accent5"/>
                </a:solidFill>
                <a:latin typeface="Calibri" pitchFamily="34" charset="0"/>
              </a:rPr>
              <a:t>Ltée</a:t>
            </a:r>
            <a:r>
              <a:rPr lang="de-DE" sz="1400" dirty="0" smtClean="0">
                <a:solidFill>
                  <a:schemeClr val="accent5"/>
                </a:solidFill>
                <a:latin typeface="Calibri" pitchFamily="34" charset="0"/>
              </a:rPr>
              <a:t>./Ltd. Canada</a:t>
            </a:r>
            <a:endParaRPr lang="en-GB" sz="1400" dirty="0">
              <a:solidFill>
                <a:schemeClr val="accent5"/>
              </a:solidFill>
              <a:latin typeface="Calibri" pitchFamily="34" charset="0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1779103" y="3254894"/>
            <a:ext cx="180000" cy="1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1678013" y="3581319"/>
            <a:ext cx="180000" cy="1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23528" y="5373216"/>
            <a:ext cx="8712968" cy="338554"/>
          </a:xfrm>
          <a:prstGeom prst="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Aquatronics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 - Green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industrial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skills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 for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the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development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</a:rPr>
              <a:t> of urban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</a:rPr>
              <a:t>regions</a:t>
            </a:r>
            <a:endParaRPr lang="de-DE" sz="1600" b="1" dirty="0" smtClean="0">
              <a:solidFill>
                <a:schemeClr val="accent5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Untertitel 2"/>
          <p:cNvSpPr txBox="1">
            <a:spLocks/>
          </p:cNvSpPr>
          <p:nvPr/>
        </p:nvSpPr>
        <p:spPr bwMode="auto">
          <a:xfrm>
            <a:off x="251520" y="2242964"/>
            <a:ext cx="8064896" cy="44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sz="1600" b="1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Modular Learning / Green Industrial Skills</a:t>
            </a:r>
            <a:endParaRPr lang="de-DE" sz="1600" smtClean="0">
              <a:latin typeface="Calibri" pitchFamily="34" charset="0"/>
            </a:endParaRPr>
          </a:p>
        </p:txBody>
      </p:sp>
      <p:pic>
        <p:nvPicPr>
          <p:cNvPr id="7" name="Grafik 6" descr="EnergyEfficiency_2411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95" y="2636838"/>
            <a:ext cx="8641080" cy="39593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95288" y="2997200"/>
            <a:ext cx="8353425" cy="3456136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3" t="5176" r="1523" b="9825"/>
          <a:stretch/>
        </p:blipFill>
        <p:spPr>
          <a:xfrm>
            <a:off x="251520" y="1700808"/>
            <a:ext cx="8640960" cy="48965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16016" y="1988840"/>
            <a:ext cx="4176464" cy="360000"/>
          </a:xfrm>
        </p:spPr>
        <p:txBody>
          <a:bodyPr/>
          <a:lstStyle/>
          <a:p>
            <a:r>
              <a:rPr lang="en-GB" dirty="0" smtClean="0">
                <a:latin typeface="Calibri" pitchFamily="34" charset="0"/>
              </a:rPr>
              <a:t>Thank you for your attention!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5" descr="WaterManagement_2411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825" y="2636838"/>
            <a:ext cx="8641080" cy="3959352"/>
          </a:xfrm>
          <a:prstGeom prst="rect">
            <a:avLst/>
          </a:prstGeom>
        </p:spPr>
      </p:pic>
      <p:sp>
        <p:nvSpPr>
          <p:cNvPr id="30" name="Rechteck 7"/>
          <p:cNvSpPr/>
          <p:nvPr/>
        </p:nvSpPr>
        <p:spPr>
          <a:xfrm>
            <a:off x="395288" y="3027276"/>
            <a:ext cx="8353425" cy="3425912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95288" y="5744294"/>
            <a:ext cx="8353425" cy="70889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100" b="1" dirty="0">
                <a:solidFill>
                  <a:schemeClr val="tx1"/>
                </a:solidFill>
                <a:latin typeface="Calibri" pitchFamily="34" charset="0"/>
              </a:rPr>
              <a:t>Increasing the productivity of over 300.000 clients </a:t>
            </a:r>
            <a:r>
              <a:rPr lang="en-US" sz="2100" b="1" dirty="0" smtClean="0">
                <a:solidFill>
                  <a:schemeClr val="tx1"/>
                </a:solidFill>
                <a:latin typeface="Calibri" pitchFamily="34" charset="0"/>
              </a:rPr>
              <a:t>worldwide</a:t>
            </a:r>
            <a:endParaRPr lang="en-US" sz="21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219" name="Titel 1"/>
          <p:cNvSpPr>
            <a:spLocks noGrp="1"/>
          </p:cNvSpPr>
          <p:nvPr>
            <p:ph type="ctrTitle"/>
          </p:nvPr>
        </p:nvSpPr>
        <p:spPr>
          <a:xfrm>
            <a:off x="252413" y="1746250"/>
            <a:ext cx="8636000" cy="360363"/>
          </a:xfrm>
        </p:spPr>
        <p:txBody>
          <a:bodyPr/>
          <a:lstStyle/>
          <a:p>
            <a:r>
              <a:rPr lang="en-GB" dirty="0" smtClean="0">
                <a:latin typeface="Calibri" pitchFamily="34" charset="0"/>
                <a:ea typeface="ＭＳ Ｐゴシック" pitchFamily="34" charset="-128"/>
              </a:rPr>
              <a:t>Festo </a:t>
            </a:r>
            <a:r>
              <a:rPr lang="de-DE" dirty="0" smtClean="0">
                <a:latin typeface="Calibri" pitchFamily="34" charset="0"/>
              </a:rPr>
              <a:t>- </a:t>
            </a:r>
            <a:r>
              <a:rPr lang="de-DE" dirty="0" err="1" smtClean="0">
                <a:latin typeface="Calibri" pitchFamily="34" charset="0"/>
              </a:rPr>
              <a:t>We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are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the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engineers</a:t>
            </a:r>
            <a:r>
              <a:rPr lang="de-DE" dirty="0" smtClean="0">
                <a:latin typeface="Calibri" pitchFamily="34" charset="0"/>
              </a:rPr>
              <a:t> of </a:t>
            </a:r>
            <a:r>
              <a:rPr lang="de-DE" dirty="0" err="1" smtClean="0">
                <a:latin typeface="Calibri" pitchFamily="34" charset="0"/>
              </a:rPr>
              <a:t>productivity</a:t>
            </a:r>
            <a:r>
              <a:rPr lang="de-DE" dirty="0" smtClean="0">
                <a:latin typeface="Calibri" pitchFamily="34" charset="0"/>
              </a:rPr>
              <a:t> and </a:t>
            </a:r>
            <a:r>
              <a:rPr lang="de-DE" dirty="0" err="1" smtClean="0">
                <a:latin typeface="Calibri" pitchFamily="34" charset="0"/>
              </a:rPr>
              <a:t>employability</a:t>
            </a:r>
            <a:endParaRPr lang="en-GB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393700" y="2997201"/>
            <a:ext cx="3241675" cy="5753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b="1">
                <a:latin typeface="Calibri" pitchFamily="34" charset="0"/>
              </a:rPr>
              <a:t>Automation </a:t>
            </a:r>
            <a:endParaRPr lang="en-GB" b="1">
              <a:latin typeface="Calibri" pitchFamily="34" charset="0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395288" y="3645619"/>
            <a:ext cx="1584325" cy="1079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Components</a:t>
            </a:r>
            <a:endParaRPr lang="en-GB" b="1">
              <a:latin typeface="Calibri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2051050" y="3645619"/>
            <a:ext cx="1584325" cy="1079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Systems /</a:t>
            </a:r>
          </a:p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Solutions</a:t>
            </a:r>
            <a:endParaRPr lang="en-GB" b="1">
              <a:latin typeface="Calibri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508625" y="2997201"/>
            <a:ext cx="3241675" cy="575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 smtClean="0">
                <a:latin typeface="Calibri" pitchFamily="34" charset="0"/>
              </a:rPr>
              <a:t>Education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508625" y="3645619"/>
            <a:ext cx="1584325" cy="7914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>
                <a:latin typeface="Calibri" pitchFamily="34" charset="0"/>
              </a:rPr>
              <a:t>Training /</a:t>
            </a:r>
          </a:p>
          <a:p>
            <a:pPr algn="ctr">
              <a:defRPr/>
            </a:pPr>
            <a:r>
              <a:rPr lang="de-DE" sz="1400" b="1" dirty="0">
                <a:latin typeface="Calibri" pitchFamily="34" charset="0"/>
              </a:rPr>
              <a:t>Consulting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7165975" y="3645619"/>
            <a:ext cx="1584325" cy="7914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>
                <a:latin typeface="Calibri" pitchFamily="34" charset="0"/>
              </a:rPr>
              <a:t>Learning Systems</a:t>
            </a:r>
          </a:p>
        </p:txBody>
      </p:sp>
      <p:sp>
        <p:nvSpPr>
          <p:cNvPr id="32" name="Rechteck 31"/>
          <p:cNvSpPr/>
          <p:nvPr/>
        </p:nvSpPr>
        <p:spPr>
          <a:xfrm>
            <a:off x="3708400" y="2997201"/>
            <a:ext cx="1727200" cy="56428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b="1">
                <a:latin typeface="Calibri" pitchFamily="34" charset="0"/>
              </a:rPr>
              <a:t>Productivity </a:t>
            </a:r>
            <a:endParaRPr lang="en-GB" b="1">
              <a:latin typeface="Calibri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3708400" y="3645619"/>
            <a:ext cx="1727200" cy="1079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Machines/</a:t>
            </a:r>
          </a:p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Systems</a:t>
            </a:r>
            <a:endParaRPr lang="en-GB" b="1">
              <a:latin typeface="Calibri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3708400" y="4796557"/>
            <a:ext cx="1727200" cy="8715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People /</a:t>
            </a:r>
          </a:p>
          <a:p>
            <a:pPr algn="ctr">
              <a:defRPr/>
            </a:pPr>
            <a:r>
              <a:rPr lang="de-DE" sz="1400" b="1">
                <a:latin typeface="Calibri" pitchFamily="34" charset="0"/>
              </a:rPr>
              <a:t>  Organization</a:t>
            </a:r>
            <a:endParaRPr lang="en-GB" b="1">
              <a:latin typeface="Calibri" pitchFamily="34" charset="0"/>
            </a:endParaRPr>
          </a:p>
        </p:txBody>
      </p:sp>
      <p:pic>
        <p:nvPicPr>
          <p:cNvPr id="9230" name="Grafik 35" descr="Research_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4796557"/>
            <a:ext cx="158432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Grafik 36" descr="Consulting_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796557"/>
            <a:ext cx="158432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Grafik 40" descr="IndustrySegment_Medicin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4796557"/>
            <a:ext cx="158432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3" name="Grafik 41" descr="Transfer_Factory_DigitalLearnin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975" y="4796557"/>
            <a:ext cx="158432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Freeform 23"/>
          <p:cNvSpPr>
            <a:spLocks/>
          </p:cNvSpPr>
          <p:nvPr/>
        </p:nvSpPr>
        <p:spPr bwMode="auto">
          <a:xfrm>
            <a:off x="3703638" y="3748807"/>
            <a:ext cx="377825" cy="274637"/>
          </a:xfrm>
          <a:custGeom>
            <a:avLst/>
            <a:gdLst>
              <a:gd name="T0" fmla="*/ 584 w 1336"/>
              <a:gd name="T1" fmla="*/ 0 h 928"/>
              <a:gd name="T2" fmla="*/ 936 w 1336"/>
              <a:gd name="T3" fmla="*/ 352 h 928"/>
              <a:gd name="T4" fmla="*/ 464 w 1336"/>
              <a:gd name="T5" fmla="*/ 352 h 928"/>
              <a:gd name="T6" fmla="*/ 0 w 1336"/>
              <a:gd name="T7" fmla="*/ 352 h 928"/>
              <a:gd name="T8" fmla="*/ 0 w 1336"/>
              <a:gd name="T9" fmla="*/ 568 h 928"/>
              <a:gd name="T10" fmla="*/ 464 w 1336"/>
              <a:gd name="T11" fmla="*/ 568 h 928"/>
              <a:gd name="T12" fmla="*/ 936 w 1336"/>
              <a:gd name="T13" fmla="*/ 568 h 928"/>
              <a:gd name="T14" fmla="*/ 584 w 1336"/>
              <a:gd name="T15" fmla="*/ 928 h 928"/>
              <a:gd name="T16" fmla="*/ 872 w 1336"/>
              <a:gd name="T17" fmla="*/ 928 h 928"/>
              <a:gd name="T18" fmla="*/ 1336 w 1336"/>
              <a:gd name="T19" fmla="*/ 464 h 928"/>
              <a:gd name="T20" fmla="*/ 872 w 1336"/>
              <a:gd name="T21" fmla="*/ 0 h 928"/>
              <a:gd name="T22" fmla="*/ 584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6" name="Freeform 23"/>
          <p:cNvSpPr>
            <a:spLocks/>
          </p:cNvSpPr>
          <p:nvPr/>
        </p:nvSpPr>
        <p:spPr bwMode="auto">
          <a:xfrm flipH="1" flipV="1">
            <a:off x="5076825" y="4867994"/>
            <a:ext cx="377825" cy="274638"/>
          </a:xfrm>
          <a:custGeom>
            <a:avLst/>
            <a:gdLst>
              <a:gd name="T0" fmla="*/ 584 w 1336"/>
              <a:gd name="T1" fmla="*/ 0 h 928"/>
              <a:gd name="T2" fmla="*/ 936 w 1336"/>
              <a:gd name="T3" fmla="*/ 352 h 928"/>
              <a:gd name="T4" fmla="*/ 464 w 1336"/>
              <a:gd name="T5" fmla="*/ 352 h 928"/>
              <a:gd name="T6" fmla="*/ 0 w 1336"/>
              <a:gd name="T7" fmla="*/ 352 h 928"/>
              <a:gd name="T8" fmla="*/ 0 w 1336"/>
              <a:gd name="T9" fmla="*/ 568 h 928"/>
              <a:gd name="T10" fmla="*/ 464 w 1336"/>
              <a:gd name="T11" fmla="*/ 568 h 928"/>
              <a:gd name="T12" fmla="*/ 936 w 1336"/>
              <a:gd name="T13" fmla="*/ 568 h 928"/>
              <a:gd name="T14" fmla="*/ 584 w 1336"/>
              <a:gd name="T15" fmla="*/ 928 h 928"/>
              <a:gd name="T16" fmla="*/ 872 w 1336"/>
              <a:gd name="T17" fmla="*/ 928 h 928"/>
              <a:gd name="T18" fmla="*/ 1336 w 1336"/>
              <a:gd name="T19" fmla="*/ 464 h 928"/>
              <a:gd name="T20" fmla="*/ 872 w 1336"/>
              <a:gd name="T21" fmla="*/ 0 h 928"/>
              <a:gd name="T22" fmla="*/ 584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7" name="Freeform 23"/>
          <p:cNvSpPr>
            <a:spLocks/>
          </p:cNvSpPr>
          <p:nvPr/>
        </p:nvSpPr>
        <p:spPr bwMode="auto">
          <a:xfrm rot="16200000" flipH="1" flipV="1">
            <a:off x="5001419" y="3697213"/>
            <a:ext cx="377825" cy="274637"/>
          </a:xfrm>
          <a:custGeom>
            <a:avLst/>
            <a:gdLst>
              <a:gd name="T0" fmla="*/ 584 w 1336"/>
              <a:gd name="T1" fmla="*/ 0 h 928"/>
              <a:gd name="T2" fmla="*/ 936 w 1336"/>
              <a:gd name="T3" fmla="*/ 352 h 928"/>
              <a:gd name="T4" fmla="*/ 464 w 1336"/>
              <a:gd name="T5" fmla="*/ 352 h 928"/>
              <a:gd name="T6" fmla="*/ 0 w 1336"/>
              <a:gd name="T7" fmla="*/ 352 h 928"/>
              <a:gd name="T8" fmla="*/ 0 w 1336"/>
              <a:gd name="T9" fmla="*/ 568 h 928"/>
              <a:gd name="T10" fmla="*/ 464 w 1336"/>
              <a:gd name="T11" fmla="*/ 568 h 928"/>
              <a:gd name="T12" fmla="*/ 936 w 1336"/>
              <a:gd name="T13" fmla="*/ 568 h 928"/>
              <a:gd name="T14" fmla="*/ 584 w 1336"/>
              <a:gd name="T15" fmla="*/ 928 h 928"/>
              <a:gd name="T16" fmla="*/ 872 w 1336"/>
              <a:gd name="T17" fmla="*/ 928 h 928"/>
              <a:gd name="T18" fmla="*/ 1336 w 1336"/>
              <a:gd name="T19" fmla="*/ 464 h 928"/>
              <a:gd name="T20" fmla="*/ 872 w 1336"/>
              <a:gd name="T21" fmla="*/ 0 h 928"/>
              <a:gd name="T22" fmla="*/ 584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 rot="5400000" flipH="1">
            <a:off x="3717131" y="5352976"/>
            <a:ext cx="377825" cy="274638"/>
          </a:xfrm>
          <a:custGeom>
            <a:avLst/>
            <a:gdLst>
              <a:gd name="T0" fmla="*/ 584 w 1336"/>
              <a:gd name="T1" fmla="*/ 0 h 928"/>
              <a:gd name="T2" fmla="*/ 936 w 1336"/>
              <a:gd name="T3" fmla="*/ 352 h 928"/>
              <a:gd name="T4" fmla="*/ 464 w 1336"/>
              <a:gd name="T5" fmla="*/ 352 h 928"/>
              <a:gd name="T6" fmla="*/ 0 w 1336"/>
              <a:gd name="T7" fmla="*/ 352 h 928"/>
              <a:gd name="T8" fmla="*/ 0 w 1336"/>
              <a:gd name="T9" fmla="*/ 568 h 928"/>
              <a:gd name="T10" fmla="*/ 464 w 1336"/>
              <a:gd name="T11" fmla="*/ 568 h 928"/>
              <a:gd name="T12" fmla="*/ 936 w 1336"/>
              <a:gd name="T13" fmla="*/ 568 h 928"/>
              <a:gd name="T14" fmla="*/ 584 w 1336"/>
              <a:gd name="T15" fmla="*/ 928 h 928"/>
              <a:gd name="T16" fmla="*/ 872 w 1336"/>
              <a:gd name="T17" fmla="*/ 928 h 928"/>
              <a:gd name="T18" fmla="*/ 1336 w 1336"/>
              <a:gd name="T19" fmla="*/ 464 h 928"/>
              <a:gd name="T20" fmla="*/ 872 w 1336"/>
              <a:gd name="T21" fmla="*/ 0 h 928"/>
              <a:gd name="T22" fmla="*/ 584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5" name="Untertitel 2"/>
          <p:cNvSpPr>
            <a:spLocks noGrp="1"/>
          </p:cNvSpPr>
          <p:nvPr>
            <p:ph type="subTitle" idx="1"/>
          </p:nvPr>
        </p:nvSpPr>
        <p:spPr>
          <a:xfrm>
            <a:off x="252000" y="2246400"/>
            <a:ext cx="8636400" cy="390438"/>
          </a:xfrm>
        </p:spPr>
        <p:txBody>
          <a:bodyPr/>
          <a:lstStyle/>
          <a:p>
            <a:pPr lvl="0"/>
            <a:r>
              <a:rPr lang="en-GB" dirty="0" smtClean="0">
                <a:latin typeface="Calibri" pitchFamily="34" charset="0"/>
                <a:ea typeface="ＭＳ Ｐゴシック" pitchFamily="34" charset="-128"/>
              </a:rPr>
              <a:t>Symbiosis of industry and education</a:t>
            </a:r>
            <a:endParaRPr lang="de-DE" sz="1200" b="0" dirty="0" smtClean="0">
              <a:latin typeface="Calibri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508104" y="4293096"/>
            <a:ext cx="3240360" cy="43204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Calibri" pitchFamily="34" charset="0"/>
              </a:rPr>
              <a:t>Learning Center / </a:t>
            </a:r>
            <a:r>
              <a:rPr lang="de-DE" sz="1400" b="1" dirty="0" err="1" smtClean="0">
                <a:solidFill>
                  <a:schemeClr val="tx1"/>
                </a:solidFill>
                <a:latin typeface="Calibri" pitchFamily="34" charset="0"/>
              </a:rPr>
              <a:t>Managed</a:t>
            </a:r>
            <a:r>
              <a:rPr lang="de-DE" sz="1400" b="1" dirty="0" smtClean="0">
                <a:solidFill>
                  <a:schemeClr val="tx1"/>
                </a:solidFill>
                <a:latin typeface="Calibri" pitchFamily="34" charset="0"/>
              </a:rPr>
              <a:t> Training Services</a:t>
            </a:r>
            <a:endParaRPr lang="en-GB" sz="14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87799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5" descr="WaterManagement_2411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825" y="2636838"/>
            <a:ext cx="8641080" cy="3959352"/>
          </a:xfrm>
          <a:prstGeom prst="rect">
            <a:avLst/>
          </a:prstGeom>
        </p:spPr>
      </p:pic>
      <p:sp>
        <p:nvSpPr>
          <p:cNvPr id="38" name="Rechteck 7"/>
          <p:cNvSpPr/>
          <p:nvPr/>
        </p:nvSpPr>
        <p:spPr>
          <a:xfrm>
            <a:off x="467544" y="2204864"/>
            <a:ext cx="7992888" cy="4320480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33695" y="4495800"/>
            <a:ext cx="1861855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endParaRPr lang="en-US" sz="1400" dirty="0" smtClean="0">
              <a:latin typeface="Calibri" pitchFamily="34" charset="0"/>
            </a:endParaRPr>
          </a:p>
          <a:p>
            <a:pPr algn="l"/>
            <a:endParaRPr lang="en-US" sz="1400" dirty="0" smtClean="0">
              <a:latin typeface="Calibri" pitchFamily="34" charset="0"/>
            </a:endParaRPr>
          </a:p>
          <a:p>
            <a:pPr algn="l"/>
            <a:endParaRPr lang="en-US" sz="1400" dirty="0" smtClean="0">
              <a:latin typeface="Calibri" pitchFamily="34" charset="0"/>
            </a:endParaRPr>
          </a:p>
          <a:p>
            <a:pPr algn="l"/>
            <a:r>
              <a:rPr lang="en-US" sz="2000" b="1" dirty="0" smtClean="0">
                <a:latin typeface="Calibri" pitchFamily="34" charset="0"/>
              </a:rPr>
              <a:t>Innovation and Jobs</a:t>
            </a:r>
            <a:endParaRPr lang="en-US" sz="1400" dirty="0" smtClean="0">
              <a:latin typeface="Calibri" pitchFamily="34" charset="0"/>
            </a:endParaRPr>
          </a:p>
          <a:p>
            <a:pPr algn="l"/>
            <a:endParaRPr lang="en-US" sz="1400" dirty="0" smtClean="0">
              <a:latin typeface="Calibri" pitchFamily="34" charset="0"/>
            </a:endParaRPr>
          </a:p>
          <a:p>
            <a:pPr algn="l"/>
            <a:endParaRPr lang="en-US" sz="1200" dirty="0">
              <a:latin typeface="Calibri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62270" y="2333625"/>
            <a:ext cx="1861855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latin typeface="Calibri" pitchFamily="34" charset="0"/>
              </a:rPr>
              <a:t>Knowledge and Skills</a:t>
            </a:r>
          </a:p>
          <a:p>
            <a:pPr algn="l"/>
            <a:r>
              <a:rPr lang="en-US" sz="2000" b="1" dirty="0" smtClean="0">
                <a:latin typeface="Calibri" pitchFamily="34" charset="0"/>
              </a:rPr>
              <a:t>Create</a:t>
            </a:r>
            <a:endParaRPr lang="en-US" b="1" dirty="0" smtClean="0">
              <a:latin typeface="Calibri" pitchFamily="34" charset="0"/>
            </a:endParaRPr>
          </a:p>
          <a:p>
            <a:pPr algn="l"/>
            <a:endParaRPr lang="en-US" sz="1200" dirty="0" smtClean="0">
              <a:latin typeface="Calibri" pitchFamily="34" charset="0"/>
            </a:endParaRPr>
          </a:p>
          <a:p>
            <a:pPr algn="l"/>
            <a:endParaRPr lang="en-US" sz="1200" dirty="0">
              <a:latin typeface="Calibri" pitchFamily="34" charset="0"/>
            </a:endParaRPr>
          </a:p>
          <a:p>
            <a:pPr algn="l"/>
            <a:endParaRPr lang="en-US" sz="1200" dirty="0" smtClean="0">
              <a:latin typeface="Calibri" pitchFamily="34" charset="0"/>
            </a:endParaRPr>
          </a:p>
          <a:p>
            <a:pPr algn="l"/>
            <a:endParaRPr lang="en-US" sz="1100" dirty="0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125" y="2338388"/>
            <a:ext cx="18002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5" cstate="print"/>
          <a:srcRect t="9802" r="6236" b="37624"/>
          <a:stretch>
            <a:fillRect/>
          </a:stretch>
        </p:blipFill>
        <p:spPr bwMode="auto">
          <a:xfrm>
            <a:off x="3205163" y="2319338"/>
            <a:ext cx="17891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6" cstate="print"/>
          <a:srcRect l="2048" r="6299"/>
          <a:stretch>
            <a:fillRect/>
          </a:stretch>
        </p:blipFill>
        <p:spPr bwMode="auto">
          <a:xfrm>
            <a:off x="3154363" y="4557713"/>
            <a:ext cx="17875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7" cstate="print"/>
          <a:srcRect l="6535" t="4370" r="6319" b="3864"/>
          <a:stretch>
            <a:fillRect/>
          </a:stretch>
        </p:blipFill>
        <p:spPr bwMode="auto">
          <a:xfrm>
            <a:off x="582613" y="3609975"/>
            <a:ext cx="1373999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>
            <a:spLocks/>
          </p:cNvSpPr>
          <p:nvPr/>
        </p:nvSpPr>
        <p:spPr bwMode="auto">
          <a:xfrm>
            <a:off x="2174875" y="4498975"/>
            <a:ext cx="733425" cy="611188"/>
          </a:xfrm>
          <a:custGeom>
            <a:avLst/>
            <a:gdLst>
              <a:gd name="T0" fmla="*/ 2147483647 w 1336"/>
              <a:gd name="T1" fmla="*/ 0 h 928"/>
              <a:gd name="T2" fmla="*/ 2147483647 w 1336"/>
              <a:gd name="T3" fmla="*/ 2147483647 h 928"/>
              <a:gd name="T4" fmla="*/ 2147483647 w 1336"/>
              <a:gd name="T5" fmla="*/ 2147483647 h 928"/>
              <a:gd name="T6" fmla="*/ 0 w 1336"/>
              <a:gd name="T7" fmla="*/ 2147483647 h 928"/>
              <a:gd name="T8" fmla="*/ 0 w 1336"/>
              <a:gd name="T9" fmla="*/ 2147483647 h 928"/>
              <a:gd name="T10" fmla="*/ 2147483647 w 1336"/>
              <a:gd name="T11" fmla="*/ 2147483647 h 928"/>
              <a:gd name="T12" fmla="*/ 2147483647 w 1336"/>
              <a:gd name="T13" fmla="*/ 2147483647 h 928"/>
              <a:gd name="T14" fmla="*/ 2147483647 w 1336"/>
              <a:gd name="T15" fmla="*/ 2147483647 h 928"/>
              <a:gd name="T16" fmla="*/ 2147483647 w 1336"/>
              <a:gd name="T17" fmla="*/ 2147483647 h 928"/>
              <a:gd name="T18" fmla="*/ 2147483647 w 1336"/>
              <a:gd name="T19" fmla="*/ 2147483647 h 928"/>
              <a:gd name="T20" fmla="*/ 2147483647 w 1336"/>
              <a:gd name="T21" fmla="*/ 0 h 928"/>
              <a:gd name="T22" fmla="*/ 2147483647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5094288" y="5434013"/>
            <a:ext cx="733425" cy="611187"/>
          </a:xfrm>
          <a:custGeom>
            <a:avLst/>
            <a:gdLst>
              <a:gd name="T0" fmla="*/ 2147483647 w 1336"/>
              <a:gd name="T1" fmla="*/ 0 h 928"/>
              <a:gd name="T2" fmla="*/ 2147483647 w 1336"/>
              <a:gd name="T3" fmla="*/ 2147483647 h 928"/>
              <a:gd name="T4" fmla="*/ 2147483647 w 1336"/>
              <a:gd name="T5" fmla="*/ 2147483647 h 928"/>
              <a:gd name="T6" fmla="*/ 0 w 1336"/>
              <a:gd name="T7" fmla="*/ 2147483647 h 928"/>
              <a:gd name="T8" fmla="*/ 0 w 1336"/>
              <a:gd name="T9" fmla="*/ 2147483647 h 928"/>
              <a:gd name="T10" fmla="*/ 2147483647 w 1336"/>
              <a:gd name="T11" fmla="*/ 2147483647 h 928"/>
              <a:gd name="T12" fmla="*/ 2147483647 w 1336"/>
              <a:gd name="T13" fmla="*/ 2147483647 h 928"/>
              <a:gd name="T14" fmla="*/ 2147483647 w 1336"/>
              <a:gd name="T15" fmla="*/ 2147483647 h 928"/>
              <a:gd name="T16" fmla="*/ 2147483647 w 1336"/>
              <a:gd name="T17" fmla="*/ 2147483647 h 928"/>
              <a:gd name="T18" fmla="*/ 2147483647 w 1336"/>
              <a:gd name="T19" fmla="*/ 2147483647 h 928"/>
              <a:gd name="T20" fmla="*/ 2147483647 w 1336"/>
              <a:gd name="T21" fmla="*/ 0 h 928"/>
              <a:gd name="T22" fmla="*/ 2147483647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24" name="Freeform 17"/>
          <p:cNvSpPr>
            <a:spLocks/>
          </p:cNvSpPr>
          <p:nvPr/>
        </p:nvSpPr>
        <p:spPr bwMode="auto">
          <a:xfrm rot="10800000">
            <a:off x="2093913" y="3500438"/>
            <a:ext cx="733425" cy="611187"/>
          </a:xfrm>
          <a:custGeom>
            <a:avLst/>
            <a:gdLst>
              <a:gd name="T0" fmla="*/ 2147483647 w 1336"/>
              <a:gd name="T1" fmla="*/ 0 h 928"/>
              <a:gd name="T2" fmla="*/ 2147483647 w 1336"/>
              <a:gd name="T3" fmla="*/ 2147483647 h 928"/>
              <a:gd name="T4" fmla="*/ 2147483647 w 1336"/>
              <a:gd name="T5" fmla="*/ 2147483647 h 928"/>
              <a:gd name="T6" fmla="*/ 0 w 1336"/>
              <a:gd name="T7" fmla="*/ 2147483647 h 928"/>
              <a:gd name="T8" fmla="*/ 0 w 1336"/>
              <a:gd name="T9" fmla="*/ 2147483647 h 928"/>
              <a:gd name="T10" fmla="*/ 2147483647 w 1336"/>
              <a:gd name="T11" fmla="*/ 2147483647 h 928"/>
              <a:gd name="T12" fmla="*/ 2147483647 w 1336"/>
              <a:gd name="T13" fmla="*/ 2147483647 h 928"/>
              <a:gd name="T14" fmla="*/ 2147483647 w 1336"/>
              <a:gd name="T15" fmla="*/ 2147483647 h 928"/>
              <a:gd name="T16" fmla="*/ 2147483647 w 1336"/>
              <a:gd name="T17" fmla="*/ 2147483647 h 928"/>
              <a:gd name="T18" fmla="*/ 2147483647 w 1336"/>
              <a:gd name="T19" fmla="*/ 2147483647 h 928"/>
              <a:gd name="T20" fmla="*/ 2147483647 w 1336"/>
              <a:gd name="T21" fmla="*/ 0 h 928"/>
              <a:gd name="T22" fmla="*/ 2147483647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26" name="Freeform 17"/>
          <p:cNvSpPr>
            <a:spLocks/>
          </p:cNvSpPr>
          <p:nvPr/>
        </p:nvSpPr>
        <p:spPr bwMode="auto">
          <a:xfrm rot="10800000">
            <a:off x="5338763" y="3286125"/>
            <a:ext cx="733425" cy="612775"/>
          </a:xfrm>
          <a:custGeom>
            <a:avLst/>
            <a:gdLst>
              <a:gd name="T0" fmla="*/ 2147483647 w 1336"/>
              <a:gd name="T1" fmla="*/ 0 h 928"/>
              <a:gd name="T2" fmla="*/ 2147483647 w 1336"/>
              <a:gd name="T3" fmla="*/ 2147483647 h 928"/>
              <a:gd name="T4" fmla="*/ 2147483647 w 1336"/>
              <a:gd name="T5" fmla="*/ 2147483647 h 928"/>
              <a:gd name="T6" fmla="*/ 0 w 1336"/>
              <a:gd name="T7" fmla="*/ 2147483647 h 928"/>
              <a:gd name="T8" fmla="*/ 0 w 1336"/>
              <a:gd name="T9" fmla="*/ 2147483647 h 928"/>
              <a:gd name="T10" fmla="*/ 2147483647 w 1336"/>
              <a:gd name="T11" fmla="*/ 2147483647 h 928"/>
              <a:gd name="T12" fmla="*/ 2147483647 w 1336"/>
              <a:gd name="T13" fmla="*/ 2147483647 h 928"/>
              <a:gd name="T14" fmla="*/ 2147483647 w 1336"/>
              <a:gd name="T15" fmla="*/ 2147483647 h 928"/>
              <a:gd name="T16" fmla="*/ 2147483647 w 1336"/>
              <a:gd name="T17" fmla="*/ 2147483647 h 928"/>
              <a:gd name="T18" fmla="*/ 2147483647 w 1336"/>
              <a:gd name="T19" fmla="*/ 2147483647 h 928"/>
              <a:gd name="T20" fmla="*/ 2147483647 w 1336"/>
              <a:gd name="T21" fmla="*/ 0 h 928"/>
              <a:gd name="T22" fmla="*/ 2147483647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 rot="16200000">
            <a:off x="7892262" y="4556918"/>
            <a:ext cx="733425" cy="611188"/>
          </a:xfrm>
          <a:custGeom>
            <a:avLst/>
            <a:gdLst>
              <a:gd name="T0" fmla="*/ 2147483647 w 1336"/>
              <a:gd name="T1" fmla="*/ 0 h 928"/>
              <a:gd name="T2" fmla="*/ 2147483647 w 1336"/>
              <a:gd name="T3" fmla="*/ 2147483647 h 928"/>
              <a:gd name="T4" fmla="*/ 2147483647 w 1336"/>
              <a:gd name="T5" fmla="*/ 2147483647 h 928"/>
              <a:gd name="T6" fmla="*/ 0 w 1336"/>
              <a:gd name="T7" fmla="*/ 2147483647 h 928"/>
              <a:gd name="T8" fmla="*/ 0 w 1336"/>
              <a:gd name="T9" fmla="*/ 2147483647 h 928"/>
              <a:gd name="T10" fmla="*/ 2147483647 w 1336"/>
              <a:gd name="T11" fmla="*/ 2147483647 h 928"/>
              <a:gd name="T12" fmla="*/ 2147483647 w 1336"/>
              <a:gd name="T13" fmla="*/ 2147483647 h 928"/>
              <a:gd name="T14" fmla="*/ 2147483647 w 1336"/>
              <a:gd name="T15" fmla="*/ 2147483647 h 928"/>
              <a:gd name="T16" fmla="*/ 2147483647 w 1336"/>
              <a:gd name="T17" fmla="*/ 2147483647 h 928"/>
              <a:gd name="T18" fmla="*/ 2147483647 w 1336"/>
              <a:gd name="T19" fmla="*/ 2147483647 h 928"/>
              <a:gd name="T20" fmla="*/ 2147483647 w 1336"/>
              <a:gd name="T21" fmla="*/ 0 h 928"/>
              <a:gd name="T22" fmla="*/ 2147483647 w 1336"/>
              <a:gd name="T23" fmla="*/ 0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6"/>
              <a:gd name="T37" fmla="*/ 0 h 928"/>
              <a:gd name="T38" fmla="*/ 1336 w 1336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6" h="928">
                <a:moveTo>
                  <a:pt x="584" y="0"/>
                </a:moveTo>
                <a:lnTo>
                  <a:pt x="936" y="352"/>
                </a:lnTo>
                <a:lnTo>
                  <a:pt x="464" y="352"/>
                </a:lnTo>
                <a:lnTo>
                  <a:pt x="0" y="352"/>
                </a:lnTo>
                <a:lnTo>
                  <a:pt x="0" y="568"/>
                </a:lnTo>
                <a:lnTo>
                  <a:pt x="464" y="568"/>
                </a:lnTo>
                <a:lnTo>
                  <a:pt x="936" y="568"/>
                </a:lnTo>
                <a:lnTo>
                  <a:pt x="584" y="928"/>
                </a:lnTo>
                <a:lnTo>
                  <a:pt x="872" y="928"/>
                </a:lnTo>
                <a:lnTo>
                  <a:pt x="1336" y="464"/>
                </a:lnTo>
                <a:lnTo>
                  <a:pt x="872" y="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461125" y="3608388"/>
            <a:ext cx="1800225" cy="576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437313" y="3670300"/>
            <a:ext cx="1835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Calibri" pitchFamily="34" charset="0"/>
              </a:rPr>
              <a:t>Qualification and HR Development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3154363" y="5745163"/>
            <a:ext cx="1800225" cy="576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130550" y="5754688"/>
            <a:ext cx="1836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Calibri" pitchFamily="34" charset="0"/>
              </a:rPr>
              <a:t>Economic</a:t>
            </a:r>
          </a:p>
          <a:p>
            <a:pPr>
              <a:defRPr/>
            </a:pPr>
            <a:r>
              <a:rPr lang="en-US" sz="1400" b="1" dirty="0" smtClean="0">
                <a:latin typeface="Calibri" pitchFamily="34" charset="0"/>
              </a:rPr>
              <a:t>Growth/Development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3201988" y="3587750"/>
            <a:ext cx="1800225" cy="576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178175" y="3732213"/>
            <a:ext cx="1836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smtClean="0">
                <a:latin typeface="Calibri" pitchFamily="34" charset="0"/>
              </a:rPr>
              <a:t>Didactic</a:t>
            </a:r>
            <a:endParaRPr lang="en-US" sz="1400" b="1">
              <a:latin typeface="Calibri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000750" y="5737225"/>
            <a:ext cx="1817688" cy="576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000750" y="5733256"/>
            <a:ext cx="1835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Calibri" pitchFamily="34" charset="0"/>
              </a:rPr>
              <a:t>Trends in Labor Market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768303-B8FF-4201-8740-0B48657169B3}" type="slidenum">
              <a:rPr lang="en-GB" smtClean="0">
                <a:latin typeface="Calibri" pitchFamily="34" charset="0"/>
              </a:rPr>
              <a:pPr>
                <a:defRPr/>
              </a:pPr>
              <a:t>3</a:t>
            </a:fld>
            <a:endParaRPr lang="en-GB">
              <a:latin typeface="Calibri" pitchFamily="34" charset="0"/>
            </a:endParaRPr>
          </a:p>
        </p:txBody>
      </p:sp>
      <p:pic>
        <p:nvPicPr>
          <p:cNvPr id="40" name="Grafik 39" descr="Water_2411_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4581128"/>
            <a:ext cx="1800200" cy="1152128"/>
          </a:xfrm>
          <a:prstGeom prst="rect">
            <a:avLst/>
          </a:prstGeom>
        </p:spPr>
      </p:pic>
      <p:sp>
        <p:nvSpPr>
          <p:cNvPr id="39" name="Titel 1"/>
          <p:cNvSpPr txBox="1">
            <a:spLocks/>
          </p:cNvSpPr>
          <p:nvPr/>
        </p:nvSpPr>
        <p:spPr bwMode="auto">
          <a:xfrm>
            <a:off x="252000" y="1746000"/>
            <a:ext cx="86364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2100" b="1" dirty="0" smtClean="0">
                <a:latin typeface="Calibri" pitchFamily="34" charset="0"/>
                <a:ea typeface="+mj-ea"/>
                <a:cs typeface="+mj-cs"/>
              </a:rPr>
              <a:t>Technical Education &amp; Qualification - The Foundation Stone for Development </a:t>
            </a:r>
            <a:r>
              <a:rPr lang="en-GB" sz="2100" b="1" dirty="0" smtClean="0">
                <a:latin typeface="Calibri" pitchFamily="34" charset="0"/>
                <a:ea typeface="+mj-ea"/>
                <a:cs typeface="+mj-cs"/>
              </a:rPr>
              <a:t> </a:t>
            </a:r>
            <a:endParaRPr lang="en-GB" sz="2100" b="1" dirty="0"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5" descr="WaterManagement_2411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456" y="2636838"/>
            <a:ext cx="8643613" cy="3960514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>
                <a:latin typeface="Calibri" pitchFamily="34" charset="0"/>
              </a:rPr>
              <a:t>Green</a:t>
            </a:r>
            <a:r>
              <a:rPr lang="en-GB" dirty="0" err="1" smtClean="0">
                <a:solidFill>
                  <a:srgbClr val="00B050"/>
                </a:solidFill>
                <a:latin typeface="Calibri" pitchFamily="34" charset="0"/>
              </a:rPr>
              <a:t>ING</a:t>
            </a:r>
            <a:r>
              <a:rPr lang="en-GB" dirty="0" smtClean="0">
                <a:latin typeface="Calibri" pitchFamily="34" charset="0"/>
              </a:rPr>
              <a:t> Skills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 bwMode="auto">
          <a:xfrm>
            <a:off x="251520" y="2242964"/>
            <a:ext cx="8064896" cy="44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Water &amp; </a:t>
            </a:r>
            <a:r>
              <a:rPr lang="en-GB" sz="1600" b="1" dirty="0" err="1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Aquatronics</a:t>
            </a:r>
            <a:r>
              <a:rPr lang="en-GB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for </a:t>
            </a:r>
            <a:r>
              <a:rPr lang="de-DE" sz="1600" b="1" dirty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the 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development </a:t>
            </a:r>
            <a:r>
              <a:rPr lang="de-DE" sz="1600" b="1" dirty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of 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urban </a:t>
            </a:r>
            <a:r>
              <a:rPr lang="de-DE" sz="1600" b="1" dirty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r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egions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15616" y="2708920"/>
            <a:ext cx="6840760" cy="383181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Soon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8,0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Bil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. </a:t>
            </a:r>
            <a:r>
              <a:rPr lang="de-DE" b="1" dirty="0" err="1" smtClean="0">
                <a:latin typeface="Calibri" pitchFamily="34" charset="0"/>
              </a:rPr>
              <a:t>towards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11,0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Bil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Over 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50%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world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population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smtClean="0">
                <a:latin typeface="Calibri" pitchFamily="34" charset="0"/>
              </a:rPr>
              <a:t>in urban </a:t>
            </a:r>
            <a:r>
              <a:rPr lang="de-DE" b="1" dirty="0" err="1" smtClean="0">
                <a:latin typeface="Calibri" pitchFamily="34" charset="0"/>
              </a:rPr>
              <a:t>regions</a:t>
            </a:r>
            <a:endParaRPr lang="de-DE" b="1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Increase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of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Water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by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85%</a:t>
            </a:r>
            <a:r>
              <a:rPr lang="de-DE" b="1" dirty="0" smtClean="0">
                <a:latin typeface="Calibri" pitchFamily="34" charset="0"/>
              </a:rPr>
              <a:t> in </a:t>
            </a:r>
            <a:r>
              <a:rPr lang="de-DE" b="1" dirty="0" err="1" smtClean="0">
                <a:latin typeface="Calibri" pitchFamily="34" charset="0"/>
              </a:rPr>
              <a:t>between</a:t>
            </a:r>
            <a:r>
              <a:rPr lang="de-DE" b="1" dirty="0" smtClean="0">
                <a:latin typeface="Calibri" pitchFamily="34" charset="0"/>
              </a:rPr>
              <a:t> 2010 and 2035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Higher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demand</a:t>
            </a:r>
            <a:r>
              <a:rPr lang="de-DE" b="1" dirty="0" smtClean="0">
                <a:latin typeface="Calibri" pitchFamily="34" charset="0"/>
              </a:rPr>
              <a:t> of </a:t>
            </a:r>
            <a:r>
              <a:rPr lang="de-DE" b="1" dirty="0" err="1" smtClean="0">
                <a:latin typeface="Calibri" pitchFamily="34" charset="0"/>
              </a:rPr>
              <a:t>water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both</a:t>
            </a:r>
            <a:r>
              <a:rPr lang="de-DE" b="1" dirty="0" smtClean="0">
                <a:latin typeface="Calibri" pitchFamily="34" charset="0"/>
              </a:rPr>
              <a:t> in per </a:t>
            </a:r>
            <a:r>
              <a:rPr lang="de-DE" b="1" dirty="0" err="1" smtClean="0">
                <a:latin typeface="Calibri" pitchFamily="34" charset="0"/>
              </a:rPr>
              <a:t>capita</a:t>
            </a:r>
            <a:r>
              <a:rPr lang="de-DE" b="1" dirty="0" smtClean="0">
                <a:latin typeface="Calibri" pitchFamily="34" charset="0"/>
              </a:rPr>
              <a:t> and abs. in </a:t>
            </a:r>
            <a:r>
              <a:rPr lang="de-DE" b="1" dirty="0" err="1" smtClean="0">
                <a:latin typeface="Calibri" pitchFamily="34" charset="0"/>
              </a:rPr>
              <a:t>Latin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America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sz="1200" b="1" dirty="0" smtClean="0">
                <a:latin typeface="Calibri" pitchFamily="34" charset="0"/>
              </a:rPr>
              <a:t>(+350%) </a:t>
            </a:r>
            <a:r>
              <a:rPr lang="de-DE" b="1" dirty="0" smtClean="0">
                <a:latin typeface="Calibri" pitchFamily="34" charset="0"/>
              </a:rPr>
              <a:t>&amp; </a:t>
            </a:r>
            <a:r>
              <a:rPr lang="de-DE" b="1" dirty="0" err="1" smtClean="0">
                <a:latin typeface="Calibri" pitchFamily="34" charset="0"/>
              </a:rPr>
              <a:t>Asia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sz="1200" b="1" dirty="0" smtClean="0">
                <a:latin typeface="Calibri" pitchFamily="34" charset="0"/>
              </a:rPr>
              <a:t>(+350%)</a:t>
            </a:r>
            <a:r>
              <a:rPr lang="de-DE" b="1" dirty="0" smtClean="0">
                <a:latin typeface="Calibri" pitchFamily="34" charset="0"/>
              </a:rPr>
              <a:t>, </a:t>
            </a:r>
            <a:r>
              <a:rPr lang="de-DE" b="1" dirty="0" err="1" smtClean="0">
                <a:latin typeface="Calibri" pitchFamily="34" charset="0"/>
              </a:rPr>
              <a:t>Africa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sz="1200" b="1" dirty="0" smtClean="0">
                <a:latin typeface="Calibri" pitchFamily="34" charset="0"/>
              </a:rPr>
              <a:t>(+500%) </a:t>
            </a:r>
            <a:r>
              <a:rPr lang="de-DE" b="1" dirty="0" err="1" smtClean="0">
                <a:latin typeface="Calibri" pitchFamily="34" charset="0"/>
              </a:rPr>
              <a:t>by</a:t>
            </a:r>
            <a:r>
              <a:rPr lang="de-DE" b="1" dirty="0" smtClean="0">
                <a:latin typeface="Calibri" pitchFamily="34" charset="0"/>
              </a:rPr>
              <a:t> 2050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Finite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water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resources</a:t>
            </a:r>
            <a:endParaRPr lang="de-DE" b="1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Strong </a:t>
            </a:r>
            <a:r>
              <a:rPr lang="de-DE" b="1" dirty="0" err="1" smtClean="0">
                <a:latin typeface="Calibri" pitchFamily="34" charset="0"/>
              </a:rPr>
              <a:t>tight</a:t>
            </a:r>
            <a:r>
              <a:rPr lang="de-DE" b="1" dirty="0" smtClean="0">
                <a:latin typeface="Calibri" pitchFamily="34" charset="0"/>
              </a:rPr>
              <a:t> in </a:t>
            </a:r>
            <a:r>
              <a:rPr lang="de-DE" b="1" dirty="0" err="1" smtClean="0">
                <a:latin typeface="Calibri" pitchFamily="34" charset="0"/>
              </a:rPr>
              <a:t>between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water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and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energy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leading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to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an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environment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de-DE" b="1" dirty="0" err="1" smtClean="0">
                <a:solidFill>
                  <a:schemeClr val="accent6"/>
                </a:solidFill>
                <a:latin typeface="Calibri" pitchFamily="34" charset="0"/>
              </a:rPr>
              <a:t>protection</a:t>
            </a:r>
            <a:endParaRPr lang="de-DE" b="1" dirty="0" smtClean="0">
              <a:solidFill>
                <a:schemeClr val="accent6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Water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as</a:t>
            </a:r>
            <a:r>
              <a:rPr lang="de-DE" b="1" dirty="0" smtClean="0">
                <a:latin typeface="Calibri" pitchFamily="34" charset="0"/>
              </a:rPr>
              <a:t> </a:t>
            </a:r>
            <a:r>
              <a:rPr lang="de-DE" b="1" dirty="0" err="1" smtClean="0">
                <a:latin typeface="Calibri" pitchFamily="34" charset="0"/>
              </a:rPr>
              <a:t>part</a:t>
            </a:r>
            <a:r>
              <a:rPr lang="de-DE" b="1" dirty="0" smtClean="0">
                <a:latin typeface="Calibri" pitchFamily="34" charset="0"/>
              </a:rPr>
              <a:t> of </a:t>
            </a:r>
            <a:r>
              <a:rPr lang="de-DE" b="1" dirty="0" smtClean="0">
                <a:solidFill>
                  <a:schemeClr val="accent6"/>
                </a:solidFill>
                <a:latin typeface="Calibri" pitchFamily="34" charset="0"/>
              </a:rPr>
              <a:t>Post 2015 MDGs</a:t>
            </a:r>
            <a:endParaRPr lang="en-GB" b="1" dirty="0" smtClean="0">
              <a:solidFill>
                <a:schemeClr val="accent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Objectives of </a:t>
            </a:r>
            <a:r>
              <a:rPr lang="en-GB" dirty="0" err="1" smtClean="0">
                <a:latin typeface="Calibri" pitchFamily="34" charset="0"/>
              </a:rPr>
              <a:t>Aquatronics</a:t>
            </a:r>
            <a:r>
              <a:rPr lang="en-GB" dirty="0" smtClean="0">
                <a:latin typeface="Calibri" pitchFamily="34" charset="0"/>
              </a:rPr>
              <a:t> 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0" dirty="0" err="1" smtClean="0">
                <a:latin typeface="Calibri" pitchFamily="34" charset="0"/>
              </a:rPr>
              <a:t>Aquatronics</a:t>
            </a:r>
            <a:r>
              <a:rPr lang="en-GB" b="0" dirty="0" smtClean="0">
                <a:latin typeface="Calibri" pitchFamily="34" charset="0"/>
              </a:rPr>
              <a:t> aims to become the </a:t>
            </a:r>
            <a:r>
              <a:rPr lang="en-GB" dirty="0" smtClean="0">
                <a:solidFill>
                  <a:schemeClr val="accent6"/>
                </a:solidFill>
                <a:latin typeface="Calibri" pitchFamily="34" charset="0"/>
              </a:rPr>
              <a:t>universal common qualification </a:t>
            </a:r>
            <a:r>
              <a:rPr lang="en-GB" b="0" dirty="0" smtClean="0">
                <a:latin typeface="Calibri" pitchFamily="34" charset="0"/>
              </a:rPr>
              <a:t>framework for all professions related to Water and Wastewater management</a:t>
            </a:r>
            <a:endParaRPr lang="en-GB" b="0" dirty="0"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45272"/>
            <a:ext cx="3698815" cy="396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384933" y="3573016"/>
          <a:ext cx="3873279" cy="1897910"/>
        </p:xfrm>
        <a:graphic>
          <a:graphicData uri="http://schemas.openxmlformats.org/drawingml/2006/table">
            <a:tbl>
              <a:tblPr/>
              <a:tblGrid>
                <a:gridCol w="2098835"/>
                <a:gridCol w="623299"/>
                <a:gridCol w="608152"/>
                <a:gridCol w="542993"/>
              </a:tblGrid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1" i="0" u="none" strike="noStrike" dirty="0">
                          <a:solidFill>
                            <a:schemeClr val="bg1"/>
                          </a:solidFill>
                          <a:latin typeface="MetaPlusLF"/>
                        </a:rPr>
                        <a:t>Subject contents Subjects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chemeClr val="bg1"/>
                        </a:solidFill>
                        <a:latin typeface="MetaPlusLF"/>
                      </a:endParaRP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chemeClr val="bg1"/>
                        </a:solidFill>
                        <a:latin typeface="MetaPlusLF"/>
                      </a:endParaRP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chemeClr val="bg1"/>
                        </a:solidFill>
                        <a:latin typeface="MetaPlusLF"/>
                      </a:endParaRP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MetaPlusLF"/>
                      </a:endParaRP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MetaPlusLF"/>
                        </a:rPr>
                        <a:t>Technician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MetaPlusLF"/>
                      </a:endParaRP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MetaPlusLF"/>
                        </a:rPr>
                        <a:t>Master Technician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MetaPlusLF"/>
                      </a:endParaRP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Bachelor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Mechanical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Automation &amp; IT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25.00%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Electrical &amp; Electronics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20.00%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Chemistry &amp; Physics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15.00%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10.00%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15.00%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Biology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7.50%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7.50%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10.00%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Commercial &amp; Economics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2.50%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5.00%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7.50%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71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Environmental, Health &amp; Safety Management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10.00%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17.50%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7.50%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159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Total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100.00%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MetaPlusLF"/>
                        </a:rPr>
                        <a:t>100.00%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MetaPlusLF"/>
                        </a:rPr>
                        <a:t>100.00% </a:t>
                      </a:r>
                    </a:p>
                  </a:txBody>
                  <a:tcPr marL="6516" marR="6516" marT="691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323528" y="2775895"/>
            <a:ext cx="3578094" cy="850330"/>
          </a:xfrm>
          <a:prstGeom prst="rect">
            <a:avLst/>
          </a:prstGeom>
        </p:spPr>
        <p:txBody>
          <a:bodyPr wrap="none" lIns="80105" tIns="40053" rIns="80105" bIns="40053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Curriculum Development in </a:t>
            </a:r>
            <a:r>
              <a:rPr lang="en-US" sz="1600" b="1" dirty="0" err="1" smtClean="0">
                <a:solidFill>
                  <a:srgbClr val="000000"/>
                </a:solidFill>
                <a:latin typeface="Calibri" pitchFamily="34" charset="0"/>
              </a:rPr>
              <a:t>Aquatronics</a:t>
            </a:r>
            <a:endParaRPr lang="en-US" sz="16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From Operating to Design of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Water and Wastewater Facilities</a:t>
            </a:r>
            <a:endParaRPr lang="en-GB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3357" y="5453630"/>
            <a:ext cx="5172261" cy="106581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Calibri" pitchFamily="34" charset="0"/>
              </a:rPr>
              <a:t> Qualification spans over </a:t>
            </a:r>
            <a:r>
              <a:rPr lang="en-GB" sz="1600" dirty="0" smtClean="0">
                <a:solidFill>
                  <a:srgbClr val="0070C0"/>
                </a:solidFill>
                <a:latin typeface="Calibri" pitchFamily="34" charset="0"/>
              </a:rPr>
              <a:t>7 semesters of education</a:t>
            </a:r>
            <a:r>
              <a:rPr lang="en-GB" sz="1600" dirty="0" smtClean="0">
                <a:latin typeface="Calibri" pitchFamily="34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70C0"/>
                </a:solidFill>
                <a:latin typeface="Calibri" pitchFamily="34" charset="0"/>
              </a:rPr>
              <a:t> Pathways</a:t>
            </a:r>
            <a:r>
              <a:rPr lang="en-GB" sz="1600" dirty="0" smtClean="0">
                <a:latin typeface="Calibri" pitchFamily="34" charset="0"/>
              </a:rPr>
              <a:t> for Technicians to become Master Technicians and Master Technicians to become Engineers in the case of further education. </a:t>
            </a:r>
            <a:endParaRPr lang="en-GB" sz="16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EDS – Water Management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 bwMode="auto">
          <a:xfrm>
            <a:off x="251520" y="2242964"/>
            <a:ext cx="8064896" cy="44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Learning </a:t>
            </a:r>
            <a:r>
              <a:rPr lang="de-DE" sz="1600" b="1" dirty="0" err="1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systems</a:t>
            </a: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 for basic and advanced education</a:t>
            </a:r>
            <a:endParaRPr lang="de-DE" sz="1600" dirty="0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78" b="8967"/>
          <a:stretch/>
        </p:blipFill>
        <p:spPr>
          <a:xfrm>
            <a:off x="258756" y="2636913"/>
            <a:ext cx="8641080" cy="39604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alibri" pitchFamily="34" charset="0"/>
              </a:rPr>
              <a:t>Video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 bwMode="auto">
          <a:xfrm>
            <a:off x="251520" y="2242964"/>
            <a:ext cx="8064896" cy="44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sz="1600" b="1" dirty="0" smtClean="0">
                <a:solidFill>
                  <a:schemeClr val="accent5"/>
                </a:solidFill>
                <a:latin typeface="Calibri" pitchFamily="34" charset="0"/>
                <a:cs typeface="Arial" charset="0"/>
              </a:rPr>
              <a:t>EDS - Water Management, 30 sec. </a:t>
            </a:r>
            <a:endParaRPr lang="de-DE" sz="1600" dirty="0" smtClean="0">
              <a:latin typeface="Calibri" pitchFamily="34" charset="0"/>
            </a:endParaRPr>
          </a:p>
        </p:txBody>
      </p:sp>
      <p:pic>
        <p:nvPicPr>
          <p:cNvPr id="4" name="EDS_Short_01-op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5272" y="2636912"/>
            <a:ext cx="7040782" cy="39604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  <a:cs typeface="Arial" pitchFamily="34" charset="0"/>
              </a:rPr>
              <a:t>Learning Modules:</a:t>
            </a:r>
            <a:endParaRPr lang="en-GB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0" name="Picture 2" descr="\\sdet3355.de.festo.net\Projects\PRO-429\05 Sales &amp; Sales Support\04 Key Account Management\03 F - O\Öffentliche Programme\Ausschreibungen GIZ\develoPPP\ProESE\Modulausarbeitung\1. Modul - Water purification\Graphics\titel M1_UF_12308ac_1.jpg">
            <a:hlinkClick r:id="rId2" action="ppaction://hlinkfile"/>
          </p:cNvPr>
          <p:cNvPicPr preferRelativeResize="0">
            <a:picLocks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23527" y="2708920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67544" y="2204864"/>
            <a:ext cx="187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Module 1: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Water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purification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940152" y="2204864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Module 3: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Waste water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transport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2" name="Picture 4" descr="\\sdet3355.de.festo.net\Projects\PRO-429\05 Sales &amp; Sales Support\04 Key Account Management\03 F - O\Öffentliche Programme\Ausschreibungen GIZ\develoPPP\ProESE\Modulausarbeitung\2. Modul - Water supply\Graphics\Titel M2_12309ac_3.jpg">
            <a:hlinkClick r:id="rId5" action="ppaction://hlinkfile"/>
          </p:cNvPr>
          <p:cNvPicPr preferRelativeResize="0">
            <a:picLocks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3131840" y="2708920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\\sdet3355.de.festo.net\Projects\PRO-429\05 Sales &amp; Sales Support\04 Key Account Management\03 F - O\Öffentliche Programme\Ausschreibungen GIZ\develoPPP\ProESE\Modulausarbeitung\3. Modul - Wastewater transport\Graphics\Titelbild_M3_Rohre_12311ac_10.jpg">
            <a:hlinkClick r:id="rId8" action="ppaction://hlinkfile"/>
          </p:cNvPr>
          <p:cNvPicPr preferRelativeResize="0">
            <a:picLocks noChangeArrowheads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5940152" y="2708920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275856" y="2204864"/>
            <a:ext cx="1872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Module 2: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Water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supply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4" name="Picture 6" descr="P:\PRO-429\05 Sales &amp; Sales Support\04 Key Account Management\03 F - O\Öffentliche Programme\Ausschreibungen GIZ\develoPPP\ProESE\Modulausarbeitung\4. Modul - Wastewater treatment\Graphics\Titel M4_Belebtbecken_10097ac_13.jpg">
            <a:hlinkClick r:id="rId11" action="ppaction://hlinkfile"/>
          </p:cNvPr>
          <p:cNvPicPr preferRelativeResize="0">
            <a:picLocks noChangeArrowheads="1"/>
          </p:cNvPicPr>
          <p:nvPr/>
        </p:nvPicPr>
        <p:blipFill>
          <a:blip r:embed="rId12" r:link="rId13" cstate="print"/>
          <a:srcRect/>
          <a:stretch>
            <a:fillRect/>
          </a:stretch>
        </p:blipFill>
        <p:spPr bwMode="auto">
          <a:xfrm>
            <a:off x="323528" y="5157192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95536" y="4437112"/>
            <a:ext cx="2016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Module 4: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Waste water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treatment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131840" y="4437112"/>
            <a:ext cx="21602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Module 5: </a:t>
            </a:r>
          </a:p>
          <a:p>
            <a:pPr algn="ctr"/>
            <a:r>
              <a:rPr lang="en-GB" sz="1400" b="1" dirty="0" smtClean="0">
                <a:solidFill>
                  <a:schemeClr val="accent6"/>
                </a:solidFill>
                <a:latin typeface="Calibri" pitchFamily="34" charset="0"/>
                <a:cs typeface="Arial" pitchFamily="34" charset="0"/>
              </a:rPr>
              <a:t>Monitoring, controlling </a:t>
            </a:r>
          </a:p>
          <a:p>
            <a:pPr algn="ctr"/>
            <a:r>
              <a:rPr lang="en-GB" sz="1400" b="1" dirty="0" smtClean="0">
                <a:solidFill>
                  <a:schemeClr val="accent6"/>
                </a:solidFill>
                <a:latin typeface="Calibri" pitchFamily="34" charset="0"/>
                <a:cs typeface="Arial" pitchFamily="34" charset="0"/>
              </a:rPr>
              <a:t>and optimising</a:t>
            </a:r>
            <a:endParaRPr lang="en-GB" sz="1400" b="1" dirty="0">
              <a:solidFill>
                <a:schemeClr val="accent6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5" name="Picture 7" descr="P:\PRO-429\05 Sales &amp; Sales Support\04 Key Account Management\03 F - O\Öffentliche Programme\Ausschreibungen GIZ\develoPPP\ProESE\Modulausarbeitung\5. Modul - Monitoring, contr &amp; opt ops\Graphics\Titel M5_Steuerung_12311ac_12.jpg">
            <a:hlinkClick r:id="rId14" action="ppaction://hlinkfile"/>
          </p:cNvPr>
          <p:cNvPicPr preferRelativeResize="0">
            <a:picLocks noChangeArrowheads="1"/>
          </p:cNvPicPr>
          <p:nvPr/>
        </p:nvPicPr>
        <p:blipFill>
          <a:blip r:embed="rId15" r:link="rId16" cstate="print"/>
          <a:srcRect/>
          <a:stretch>
            <a:fillRect/>
          </a:stretch>
        </p:blipFill>
        <p:spPr bwMode="auto">
          <a:xfrm>
            <a:off x="3131840" y="5157192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580112" y="4365104"/>
            <a:ext cx="28803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Batang" pitchFamily="18" charset="-127"/>
                <a:cs typeface="Arial" pitchFamily="34" charset="0"/>
              </a:rPr>
              <a:t>Module 6: </a:t>
            </a:r>
          </a:p>
          <a:p>
            <a:pPr algn="ctr"/>
            <a:r>
              <a:rPr lang="en-GB" sz="1400" b="1" dirty="0" smtClean="0">
                <a:solidFill>
                  <a:schemeClr val="accent6"/>
                </a:solidFill>
                <a:latin typeface="Calibri" pitchFamily="34" charset="0"/>
                <a:cs typeface="Arial" pitchFamily="34" charset="0"/>
              </a:rPr>
              <a:t>Energy optimisation </a:t>
            </a:r>
            <a:r>
              <a:rPr lang="en-GB" sz="1400" dirty="0" smtClean="0">
                <a:latin typeface="Calibri" pitchFamily="34" charset="0"/>
                <a:cs typeface="Arial" pitchFamily="34" charset="0"/>
              </a:rPr>
              <a:t>in water and wastewater treatment plants</a:t>
            </a:r>
            <a:endParaRPr lang="en-GB" sz="14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2536" name="Picture 8" descr="\\sdet3355.de.festo.net\Projects\PRO-429\05 Sales &amp; Sales Support\04 Key Account Management\02 A - E\Ausschreibungen\Ausschreibungen GIZ\develoPPP\ProESE\Modulausarbeitung\6. Modul - Energy optimisation\Graphics\Stromzähler 10049c_1.jpg">
            <a:hlinkClick r:id="rId17" action="ppaction://hlinkfile"/>
          </p:cNvPr>
          <p:cNvPicPr preferRelativeResize="0">
            <a:picLocks noChangeArrowheads="1"/>
          </p:cNvPicPr>
          <p:nvPr/>
        </p:nvPicPr>
        <p:blipFill>
          <a:blip r:embed="rId18" r:link="rId19" cstate="print"/>
          <a:srcRect/>
          <a:stretch>
            <a:fillRect/>
          </a:stretch>
        </p:blipFill>
        <p:spPr bwMode="auto">
          <a:xfrm>
            <a:off x="6012160" y="5085184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65" b="5100"/>
          <a:stretch/>
        </p:blipFill>
        <p:spPr>
          <a:xfrm>
            <a:off x="274752" y="1725218"/>
            <a:ext cx="8641654" cy="48794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latin typeface="Calibri" pitchFamily="34" charset="0"/>
              </a:rPr>
              <a:t>Mechatronics &amp; Aquatronics</a:t>
            </a:r>
            <a:endParaRPr lang="en-US">
              <a:latin typeface="Calibri" pitchFamily="34" charset="0"/>
            </a:endParaRPr>
          </a:p>
        </p:txBody>
      </p:sp>
      <p:sp>
        <p:nvSpPr>
          <p:cNvPr id="23" name="Untertitel 2"/>
          <p:cNvSpPr txBox="1">
            <a:spLocks/>
          </p:cNvSpPr>
          <p:nvPr/>
        </p:nvSpPr>
        <p:spPr bwMode="auto">
          <a:xfrm>
            <a:off x="251520" y="2242964"/>
            <a:ext cx="7848872" cy="32194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sz="1600" b="1" smtClean="0">
                <a:solidFill>
                  <a:schemeClr val="accent5"/>
                </a:solidFill>
                <a:latin typeface="Calibri" pitchFamily="34" charset="0"/>
              </a:rPr>
              <a:t>Establishment of dualistic education for essential skills</a:t>
            </a:r>
            <a:endParaRPr lang="en-US" sz="1600">
              <a:solidFill>
                <a:schemeClr val="accent5"/>
              </a:solidFill>
              <a:latin typeface="Calibri" pitchFamily="34" charset="0"/>
            </a:endParaRPr>
          </a:p>
        </p:txBody>
      </p:sp>
      <p:sp>
        <p:nvSpPr>
          <p:cNvPr id="12" name="Untertitel 2"/>
          <p:cNvSpPr txBox="1">
            <a:spLocks/>
          </p:cNvSpPr>
          <p:nvPr/>
        </p:nvSpPr>
        <p:spPr bwMode="auto">
          <a:xfrm>
            <a:off x="6588224" y="4042878"/>
            <a:ext cx="2304951" cy="682266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5"/>
                </a:solidFill>
                <a:latin typeface="Calibri" pitchFamily="34" charset="0"/>
              </a:rPr>
              <a:t>Schools, Universities</a:t>
            </a:r>
          </a:p>
          <a:p>
            <a:r>
              <a:rPr lang="en-US" b="1" smtClean="0">
                <a:solidFill>
                  <a:schemeClr val="accent5"/>
                </a:solidFill>
                <a:latin typeface="Calibri" pitchFamily="34" charset="0"/>
              </a:rPr>
              <a:t>and Learning Centres</a:t>
            </a:r>
          </a:p>
          <a:p>
            <a:endParaRPr lang="en-US" smtClean="0">
              <a:solidFill>
                <a:schemeClr val="accent5"/>
              </a:solidFill>
              <a:latin typeface="Calibri" pitchFamily="34" charset="0"/>
            </a:endParaRPr>
          </a:p>
          <a:p>
            <a:endParaRPr lang="en-US" smtClean="0">
              <a:solidFill>
                <a:schemeClr val="accent5"/>
              </a:solidFill>
              <a:latin typeface="Calibri" pitchFamily="34" charset="0"/>
            </a:endParaRPr>
          </a:p>
          <a:p>
            <a:endParaRPr lang="en-US" smtClean="0">
              <a:solidFill>
                <a:schemeClr val="accent5"/>
              </a:solidFill>
              <a:latin typeface="Calibri" pitchFamily="34" charset="0"/>
            </a:endParaRPr>
          </a:p>
          <a:p>
            <a:endParaRPr lang="en-US" b="1" smtClean="0">
              <a:solidFill>
                <a:schemeClr val="accent5"/>
              </a:solidFill>
              <a:latin typeface="Calibri" pitchFamily="34" charset="0"/>
            </a:endParaRPr>
          </a:p>
          <a:p>
            <a:endParaRPr lang="en-US">
              <a:solidFill>
                <a:schemeClr val="accent5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52" t="33116" r="839" b="8931"/>
          <a:stretch/>
        </p:blipFill>
        <p:spPr>
          <a:xfrm>
            <a:off x="5255136" y="5300936"/>
            <a:ext cx="2873911" cy="1152252"/>
          </a:xfrm>
          <a:prstGeom prst="rect">
            <a:avLst/>
          </a:prstGeom>
          <a:ln w="635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73"/>
          <a:stretch/>
        </p:blipFill>
        <p:spPr>
          <a:xfrm>
            <a:off x="5898997" y="2060848"/>
            <a:ext cx="2993483" cy="1773057"/>
          </a:xfrm>
          <a:prstGeom prst="rect">
            <a:avLst/>
          </a:prstGeom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5" b="3573"/>
          <a:stretch/>
        </p:blipFill>
        <p:spPr>
          <a:xfrm>
            <a:off x="250825" y="3501008"/>
            <a:ext cx="3025031" cy="1704198"/>
          </a:xfrm>
          <a:prstGeom prst="rect">
            <a:avLst/>
          </a:prstGeom>
          <a:ln w="6350">
            <a:noFill/>
          </a:ln>
        </p:spPr>
      </p:pic>
      <p:sp>
        <p:nvSpPr>
          <p:cNvPr id="13" name="Untertitel 2"/>
          <p:cNvSpPr txBox="1">
            <a:spLocks/>
          </p:cNvSpPr>
          <p:nvPr/>
        </p:nvSpPr>
        <p:spPr bwMode="auto">
          <a:xfrm>
            <a:off x="395536" y="3089729"/>
            <a:ext cx="1162794" cy="411279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1600" b="1" smtClean="0">
                <a:solidFill>
                  <a:schemeClr val="accent5"/>
                </a:solidFill>
                <a:latin typeface="Calibri" pitchFamily="34" charset="0"/>
              </a:rPr>
              <a:t>Companies</a:t>
            </a:r>
            <a:endParaRPr lang="en-US" sz="1600">
              <a:solidFill>
                <a:schemeClr val="accent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8962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Festo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CEBF6"/>
      </a:accent1>
      <a:accent2>
        <a:srgbClr val="CACCCC"/>
      </a:accent2>
      <a:accent3>
        <a:srgbClr val="969A9A"/>
      </a:accent3>
      <a:accent4>
        <a:srgbClr val="626666"/>
      </a:accent4>
      <a:accent5>
        <a:srgbClr val="000000"/>
      </a:accent5>
      <a:accent6>
        <a:srgbClr val="0091DC"/>
      </a:accent6>
      <a:hlink>
        <a:srgbClr val="000000"/>
      </a:hlink>
      <a:folHlink>
        <a:srgbClr val="969A9A"/>
      </a:folHlink>
    </a:clrScheme>
    <a:fontScheme name="MetaPlusLF">
      <a:majorFont>
        <a:latin typeface="MetaPlusLF"/>
        <a:ea typeface=""/>
        <a:cs typeface=""/>
      </a:majorFont>
      <a:minorFont>
        <a:latin typeface="MetaPlusL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3175">
          <a:noFill/>
        </a:ln>
      </a:spPr>
      <a:bodyPr rtlCol="0" anchor="ctr"/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443</Words>
  <Application>Microsoft Office PowerPoint</Application>
  <PresentationFormat>Bildschirmpräsentation (4:3)</PresentationFormat>
  <Paragraphs>120</Paragraphs>
  <Slides>10</Slides>
  <Notes>2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Default Theme</vt:lpstr>
      <vt:lpstr>A glimps at industries future skills and technologies</vt:lpstr>
      <vt:lpstr>Festo - We are the engineers of productivity and employability</vt:lpstr>
      <vt:lpstr>Folie 3</vt:lpstr>
      <vt:lpstr>GreenING Skills</vt:lpstr>
      <vt:lpstr>Objectives of Aquatronics </vt:lpstr>
      <vt:lpstr>EDS – Water Management</vt:lpstr>
      <vt:lpstr>Video</vt:lpstr>
      <vt:lpstr>Learning Modules:</vt:lpstr>
      <vt:lpstr>Mechatronics &amp; Aquatronics</vt:lpstr>
      <vt:lpstr>Thank you for your attention!</vt:lpstr>
    </vt:vector>
  </TitlesOfParts>
  <Company>Festo AG &amp; Co. KG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Lifelong Learning for Sustainable Cities</dc:title>
  <dc:creator>dni</dc:creator>
  <cp:lastModifiedBy>dni</cp:lastModifiedBy>
  <cp:revision>25</cp:revision>
  <dcterms:created xsi:type="dcterms:W3CDTF">2015-02-17T17:57:26Z</dcterms:created>
  <dcterms:modified xsi:type="dcterms:W3CDTF">2015-08-14T16:27:31Z</dcterms:modified>
</cp:coreProperties>
</file>