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126" r:id="rId1"/>
  </p:sldMasterIdLst>
  <p:notesMasterIdLst>
    <p:notesMasterId r:id="rId12"/>
  </p:notesMasterIdLst>
  <p:handoutMasterIdLst>
    <p:handoutMasterId r:id="rId13"/>
  </p:handoutMasterIdLst>
  <p:sldIdLst>
    <p:sldId id="324" r:id="rId2"/>
    <p:sldId id="431" r:id="rId3"/>
    <p:sldId id="424" r:id="rId4"/>
    <p:sldId id="442" r:id="rId5"/>
    <p:sldId id="433" r:id="rId6"/>
    <p:sldId id="436" r:id="rId7"/>
    <p:sldId id="434" r:id="rId8"/>
    <p:sldId id="438" r:id="rId9"/>
    <p:sldId id="441" r:id="rId10"/>
    <p:sldId id="444" r:id="rId11"/>
  </p:sldIdLst>
  <p:sldSz cx="9906000" cy="6858000" type="A4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pos="353">
          <p15:clr>
            <a:srgbClr val="A4A3A4"/>
          </p15:clr>
        </p15:guide>
        <p15:guide id="6" pos="35">
          <p15:clr>
            <a:srgbClr val="A4A3A4"/>
          </p15:clr>
        </p15:guide>
        <p15:guide id="7" pos="6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FFFF99"/>
    <a:srgbClr val="008000"/>
    <a:srgbClr val="0099FF"/>
    <a:srgbClr val="006600"/>
    <a:srgbClr val="FF0066"/>
    <a:srgbClr val="660033"/>
    <a:srgbClr val="4BACC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7" autoAdjust="0"/>
    <p:restoredTop sz="71886" autoAdjust="0"/>
  </p:normalViewPr>
  <p:slideViewPr>
    <p:cSldViewPr snapToObjects="1">
      <p:cViewPr varScale="1">
        <p:scale>
          <a:sx n="60" d="100"/>
          <a:sy n="60" d="100"/>
        </p:scale>
        <p:origin x="1032" y="26"/>
      </p:cViewPr>
      <p:guideLst>
        <p:guide orient="horz" pos="2160"/>
        <p:guide pos="3120"/>
        <p:guide orient="horz" pos="346"/>
        <p:guide orient="horz" pos="119"/>
        <p:guide pos="353"/>
        <p:guide pos="35"/>
        <p:guide pos="6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3336" y="-102"/>
      </p:cViewPr>
      <p:guideLst>
        <p:guide orient="horz" pos="3127"/>
        <p:guide pos="214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1"/>
            <a:ext cx="2944958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8165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7356398-DC87-4ADC-8662-AB3CCAF00C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6937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1"/>
            <a:ext cx="2944958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7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8165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A1AB06F-D914-4F99-A316-74BB3C2FBB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161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AAEF-483C-4092-8BAC-E7EA4367E55D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14</a:t>
            </a:r>
            <a:endParaRPr lang="en-US" altLang="ko-KR" dirty="0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128464" y="6216222"/>
            <a:ext cx="9659203" cy="474346"/>
            <a:chOff x="2699792" y="5433888"/>
            <a:chExt cx="18306433" cy="898996"/>
          </a:xfrm>
        </p:grpSpPr>
        <p:pic>
          <p:nvPicPr>
            <p:cNvPr id="8" name="Picture 6" descr="D:\_사진, CI\W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03"/>
            <a:stretch/>
          </p:blipFill>
          <p:spPr bwMode="auto">
            <a:xfrm>
              <a:off x="19710081" y="5433888"/>
              <a:ext cx="1296144" cy="898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D:\_사진, CI\Samsung-Log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5638526"/>
              <a:ext cx="1623197" cy="53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gradFill flip="none" rotWithShape="1">
          <a:gsLst>
            <a:gs pos="0">
              <a:schemeClr val="bg1">
                <a:alpha val="0"/>
              </a:schemeClr>
            </a:gs>
            <a:gs pos="51000">
              <a:schemeClr val="bg1">
                <a:lumMod val="95000"/>
                <a:alpha val="50000"/>
              </a:schemeClr>
            </a:gs>
            <a:gs pos="100000">
              <a:schemeClr val="bg1">
                <a:lumMod val="65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7" descr="m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666" y="-277331"/>
            <a:ext cx="1528722" cy="150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>
          <a:xfrm>
            <a:off x="3886200" y="6555148"/>
            <a:ext cx="2133600" cy="260350"/>
          </a:xfrm>
        </p:spPr>
        <p:txBody>
          <a:bodyPr/>
          <a:lstStyle>
            <a:lvl1pPr algn="ctr">
              <a:defRPr sz="1500" b="0"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392F2B1E-95E5-46F1-B89D-09BAAD41FB80}" type="slidenum">
              <a:rPr lang="en-US" altLang="ko-KR" smtClean="0">
                <a:latin typeface="맑은 고딕" pitchFamily="50" charset="-127"/>
              </a:rPr>
              <a:pPr>
                <a:defRPr/>
              </a:pPr>
              <a:t>‹#›</a:t>
            </a:fld>
            <a:r>
              <a:rPr lang="en-US" altLang="ko-KR" dirty="0" smtClean="0"/>
              <a:t> / 11</a:t>
            </a:r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0" y="6324626"/>
            <a:ext cx="488504" cy="4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9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gradFill flip="none" rotWithShape="1">
          <a:gsLst>
            <a:gs pos="0">
              <a:schemeClr val="bg1">
                <a:alpha val="0"/>
              </a:schemeClr>
            </a:gs>
            <a:gs pos="51000">
              <a:schemeClr val="bg1">
                <a:lumMod val="95000"/>
                <a:alpha val="50000"/>
              </a:schemeClr>
            </a:gs>
            <a:gs pos="100000">
              <a:schemeClr val="bg1">
                <a:lumMod val="65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7" descr="m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666" y="-277331"/>
            <a:ext cx="1528722" cy="150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>
          <a:xfrm>
            <a:off x="3886200" y="6555148"/>
            <a:ext cx="2133600" cy="260350"/>
          </a:xfrm>
        </p:spPr>
        <p:txBody>
          <a:bodyPr/>
          <a:lstStyle>
            <a:lvl1pPr algn="ctr">
              <a:defRPr sz="1500" b="0"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392F2B1E-95E5-46F1-B89D-09BAAD41FB80}" type="slidenum">
              <a:rPr lang="en-US" altLang="ko-KR" smtClean="0">
                <a:latin typeface="맑은 고딕" pitchFamily="50" charset="-127"/>
              </a:rPr>
              <a:pPr>
                <a:defRPr/>
              </a:pPr>
              <a:t>‹#›</a:t>
            </a:fld>
            <a:r>
              <a:rPr lang="en-US" altLang="ko-KR" dirty="0" smtClean="0"/>
              <a:t> / 11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7148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28464" y="6267022"/>
            <a:ext cx="9659203" cy="474346"/>
            <a:chOff x="2699792" y="5433888"/>
            <a:chExt cx="18306433" cy="898996"/>
          </a:xfrm>
        </p:grpSpPr>
        <p:pic>
          <p:nvPicPr>
            <p:cNvPr id="8" name="Picture 6" descr="D:\_사진, CI\WS_Log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03"/>
            <a:stretch/>
          </p:blipFill>
          <p:spPr bwMode="auto">
            <a:xfrm>
              <a:off x="19710081" y="5433888"/>
              <a:ext cx="1296144" cy="898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D:\_사진, CI\Samsung-Log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5638526"/>
              <a:ext cx="1623197" cy="53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>
          <a:xfrm>
            <a:off x="3886200" y="6402748"/>
            <a:ext cx="2133600" cy="260350"/>
          </a:xfrm>
        </p:spPr>
        <p:txBody>
          <a:bodyPr/>
          <a:lstStyle>
            <a:lvl1pPr algn="ctr">
              <a:defRPr sz="1500" b="0"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392F2B1E-95E5-46F1-B89D-09BAAD41FB80}" type="slidenum">
              <a:rPr lang="en-US" altLang="ko-KR" smtClean="0"/>
              <a:pPr>
                <a:defRPr/>
              </a:pPr>
              <a:t>‹#›</a:t>
            </a:fld>
            <a:r>
              <a:rPr lang="en-US" altLang="ko-KR" dirty="0" smtClean="0"/>
              <a:t> / 11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1872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:\기능올림픽\1. 기능대회\국제대회\42회 독일 라이프치히\공헌자 간담회\jpg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0109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 w="38100" algn="ctr">
            <a:noFill/>
            <a:round/>
            <a:headEnd/>
            <a:tailEnd/>
          </a:ln>
        </p:spPr>
        <p:txBody>
          <a:bodyPr wrap="none" lIns="360000" tIns="118800" bIns="118800" rtlCol="0" anchor="ctr"/>
          <a:lstStyle/>
          <a:p>
            <a:pPr algn="ctr" defTabSz="684213">
              <a:spcAft>
                <a:spcPts val="1000"/>
              </a:spcAft>
            </a:pPr>
            <a:endParaRPr lang="ko-KR" altLang="en-US" sz="2000" b="1" dirty="0">
              <a:solidFill>
                <a:srgbClr val="33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749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:\기능올림픽\1. 기능대회\국제대회\42회 독일 라이프치히\공헌자 간담회\jpg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0109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/>
            </a:lvl1pPr>
          </a:lstStyle>
          <a:p>
            <a:pPr>
              <a:defRPr/>
            </a:pPr>
            <a:fld id="{76A349A1-CB81-4D67-865A-9D901EFA42D1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 / 14</a:t>
            </a:r>
          </a:p>
        </p:txBody>
      </p:sp>
      <p:sp>
        <p:nvSpPr>
          <p:cNvPr id="9" name="직사각형 8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 w="38100" algn="ctr">
            <a:noFill/>
            <a:round/>
            <a:headEnd/>
            <a:tailEnd/>
          </a:ln>
        </p:spPr>
        <p:txBody>
          <a:bodyPr wrap="none" lIns="360000" tIns="118800" bIns="118800" rtlCol="0" anchor="ctr"/>
          <a:lstStyle/>
          <a:p>
            <a:pPr algn="ctr" defTabSz="684213">
              <a:spcAft>
                <a:spcPts val="1000"/>
              </a:spcAft>
            </a:pPr>
            <a:endParaRPr lang="ko-KR" altLang="en-US" sz="2000" b="1" dirty="0">
              <a:solidFill>
                <a:srgbClr val="33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22" y="6127847"/>
            <a:ext cx="1640632" cy="613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C089-0B15-46BB-A866-F6BFB069A292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14</a:t>
            </a:r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6188" y="6454775"/>
            <a:ext cx="2133600" cy="260350"/>
          </a:xfrm>
          <a:prstGeom prst="rect">
            <a:avLst/>
          </a:prstGeom>
        </p:spPr>
        <p:txBody>
          <a:bodyPr/>
          <a:lstStyle>
            <a:lvl1pPr algn="r"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2F2B1E-95E5-46F1-B89D-09BAAD41FB80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14</a:t>
            </a:r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7" r:id="rId2"/>
    <p:sldLayoutId id="2147484349" r:id="rId3"/>
    <p:sldLayoutId id="2147484346" r:id="rId4"/>
    <p:sldLayoutId id="2147484348" r:id="rId5"/>
    <p:sldLayoutId id="2147484345" r:id="rId6"/>
    <p:sldLayoutId id="2147484344" r:id="rId7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google.co.kr/url?sa=i&amp;rct=j&amp;q=&amp;esrc=s&amp;frm=1&amp;source=images&amp;cd=&amp;cad=rja&amp;uact=8&amp;ved=0CAcQjRxqFQoTCI-lxtWxicYCFQc0vAodIkYAlA&amp;url=http://observatory.org.hu/figyelem-jelentkezesi-hatarido-a-euroskills-2014-es-worldskills-2015/&amp;ei=ZWl6Vc9eh-jwBaKMgaAJ&amp;bvm=bv.95515949,d.dGc&amp;psig=AFQjCNEP-HcO-LRod_Q-cckx4OVFpVuCyQ&amp;ust=143417209662934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google.co.kr/url?sa=i&amp;rct=j&amp;q=&amp;esrc=s&amp;frm=1&amp;source=images&amp;cd=&amp;cad=rja&amp;uact=8&amp;ved=0CAcQjRxqFQoTCI-lxtWxicYCFQc0vAodIkYAlA&amp;url=http://observatory.org.hu/figyelem-jelentkezesi-hatarido-a-euroskills-2014-es-worldskills-2015/&amp;ei=ZWl6Vc9eh-jwBaKMgaAJ&amp;bvm=bv.95515949,d.dGc&amp;psig=AFQjCNEP-HcO-LRod_Q-cckx4OVFpVuCyQ&amp;ust=1434172096629347" TargetMode="Externa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2059032" y="4437112"/>
            <a:ext cx="5760640" cy="1493583"/>
          </a:xfrm>
          <a:prstGeom prst="rect">
            <a:avLst/>
          </a:prstGeom>
        </p:spPr>
        <p:txBody>
          <a:bodyPr wrap="none" fromWordArt="1" anchor="ctr"/>
          <a:lstStyle/>
          <a:p>
            <a:r>
              <a:rPr lang="en-US" altLang="ko-KR" sz="2800" b="1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34E98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Ji</a:t>
            </a:r>
            <a:r>
              <a:rPr lang="en-US" altLang="ko-KR" sz="2800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34E98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Oh Song</a:t>
            </a:r>
          </a:p>
          <a:p>
            <a:pPr>
              <a:lnSpc>
                <a:spcPct val="150000"/>
              </a:lnSpc>
            </a:pPr>
            <a:r>
              <a:rPr lang="en-US" altLang="ko-KR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34E98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Secretary General, Samsung Skills</a:t>
            </a:r>
          </a:p>
          <a:p>
            <a:r>
              <a:rPr lang="en-US" altLang="ko-KR" kern="10" dirty="0" smtClean="0">
                <a:ln w="9525">
                  <a:noFill/>
                  <a:round/>
                  <a:headEnd/>
                  <a:tailEnd/>
                </a:ln>
                <a:solidFill>
                  <a:srgbClr val="034E98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14 August, 2015</a:t>
            </a:r>
            <a:endParaRPr lang="ko-KR" altLang="en-US" kern="10" dirty="0">
              <a:ln w="9525">
                <a:noFill/>
                <a:round/>
                <a:headEnd/>
                <a:tailEnd/>
              </a:ln>
              <a:solidFill>
                <a:srgbClr val="034E98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382356" y="1988840"/>
            <a:ext cx="7141289" cy="2016224"/>
          </a:xfrm>
          <a:prstGeom prst="rect">
            <a:avLst/>
          </a:prstGeom>
        </p:spPr>
        <p:txBody>
          <a:bodyPr wrap="none" fromWordArt="1" anchor="ctr" anchorCtr="0"/>
          <a:lstStyle/>
          <a:p>
            <a:r>
              <a:rPr lang="en-US" altLang="ko-KR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SAMSUNG’s </a:t>
            </a:r>
          </a:p>
          <a:p>
            <a:r>
              <a:rPr lang="en-US" altLang="ko-KR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Skills-related Activities</a:t>
            </a:r>
          </a:p>
          <a:p>
            <a:r>
              <a:rPr lang="en-US" altLang="ko-KR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for Youngsters</a:t>
            </a:r>
            <a:endParaRPr lang="ko-KR" altLang="en-US" sz="48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00472" y="548680"/>
            <a:ext cx="9505056" cy="720080"/>
          </a:xfrm>
          <a:prstGeom prst="roundRect">
            <a:avLst/>
          </a:prstGeom>
          <a:noFill/>
        </p:spPr>
        <p:txBody>
          <a:bodyPr wrap="none" fromWordArt="1" anchor="ctr" anchorCtr="0"/>
          <a:lstStyle/>
          <a:p>
            <a:r>
              <a:rPr lang="en-US" altLang="ko-KR" sz="2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 Glimpse at Industries Future Skills and Technologies</a:t>
            </a:r>
            <a:endParaRPr lang="ko-KR" altLang="en-US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888" y="701080"/>
            <a:ext cx="8621712" cy="5112568"/>
          </a:xfrm>
          <a:prstGeom prst="rect">
            <a:avLst/>
          </a:prstGeom>
          <a:noFill/>
        </p:spPr>
        <p:txBody>
          <a:bodyPr wrap="square" lIns="72000" tIns="46800" rIns="36000" rtlCol="0" anchor="t">
            <a:noAutofit/>
          </a:bodyPr>
          <a:lstStyle/>
          <a:p>
            <a:pPr algn="l">
              <a:spcAft>
                <a:spcPts val="1200"/>
              </a:spcAft>
            </a:pPr>
            <a:endParaRPr lang="en-US" altLang="ko-KR" sz="2000" b="1" kern="10" dirty="0">
              <a:ln w="19050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32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We have more things to do               for our skilled youngsters.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1600" b="1" kern="10" dirty="0" smtClean="0">
              <a:ln w="19050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32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SAMSUNG </a:t>
            </a:r>
            <a:r>
              <a:rPr lang="en-US" altLang="ko-KR" sz="3200" b="1" kern="10" dirty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will </a:t>
            </a:r>
            <a:r>
              <a:rPr lang="en-US" altLang="ko-KR" sz="32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continuously cooperate </a:t>
            </a:r>
            <a:r>
              <a:rPr lang="en-US" altLang="ko-KR" sz="3200" b="1" kern="10" dirty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with </a:t>
            </a:r>
            <a:r>
              <a:rPr lang="en-US" altLang="ko-KR" sz="3200" b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WorldSkills</a:t>
            </a:r>
            <a:r>
              <a:rPr lang="en-US" altLang="ko-KR" sz="32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members </a:t>
            </a:r>
            <a:r>
              <a:rPr lang="en-US" altLang="ko-KR" sz="3200" b="1" kern="10" dirty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and </a:t>
            </a:r>
            <a:r>
              <a:rPr lang="en-US" altLang="ko-KR" sz="32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partners.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3200" b="1" kern="10" dirty="0">
              <a:ln w="19050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ko-KR" sz="32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</a:rPr>
              <a:t>Thank you</a:t>
            </a:r>
          </a:p>
          <a:p>
            <a:pPr>
              <a:spcAft>
                <a:spcPts val="1200"/>
              </a:spcAft>
            </a:pPr>
            <a:r>
              <a:rPr lang="en-US" altLang="ko-KR" sz="2000" b="1" kern="10" dirty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</a:rPr>
              <a:t>Samsung </a:t>
            </a:r>
            <a:r>
              <a:rPr lang="en-US" altLang="ko-KR" sz="20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</a:rPr>
              <a:t>Skills</a:t>
            </a:r>
            <a:endParaRPr lang="ko-KR" altLang="en-US" sz="1600" b="1" kern="10" dirty="0">
              <a:ln w="19050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3886200" y="6555148"/>
            <a:ext cx="2133600" cy="260350"/>
          </a:xfrm>
        </p:spPr>
        <p:txBody>
          <a:bodyPr/>
          <a:lstStyle/>
          <a:p>
            <a:pPr>
              <a:defRPr/>
            </a:pPr>
            <a:fld id="{392F2B1E-95E5-46F1-B89D-09BAAD41FB80}" type="slidenum">
              <a:rPr lang="en-US" altLang="ko-KR" smtClean="0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9</a:t>
            </a:fld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/ 9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15" y="5589300"/>
            <a:ext cx="792110" cy="7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F2B1E-95E5-46F1-B89D-09BAAD41FB80}" type="slidenum">
              <a:rPr lang="en-US" altLang="ko-KR" smtClean="0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1</a:t>
            </a:fld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/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144" y="548680"/>
            <a:ext cx="8621712" cy="511256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4625">
              <a:spcAft>
                <a:spcPts val="2400"/>
              </a:spcAft>
            </a:pPr>
            <a:r>
              <a:rPr lang="en-US" altLang="ko-KR" sz="6600" b="1" kern="10" dirty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SAMSUNG Skills</a:t>
            </a:r>
            <a:endParaRPr lang="en-US" altLang="ko-KR" sz="6000" b="1" kern="10" dirty="0">
              <a:ln w="19050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4" name="타원 3"/>
          <p:cNvSpPr/>
          <p:nvPr/>
        </p:nvSpPr>
        <p:spPr bwMode="auto">
          <a:xfrm>
            <a:off x="966180" y="1988840"/>
            <a:ext cx="7947260" cy="3456384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wrap="none" lIns="72000" tIns="108000" rIns="72000" bIns="108000" rtlCol="0" anchor="ctr"/>
          <a:lstStyle/>
          <a:p>
            <a:pPr marL="174625">
              <a:lnSpc>
                <a:spcPct val="150000"/>
              </a:lnSpc>
              <a:spcAft>
                <a:spcPts val="600"/>
              </a:spcAft>
            </a:pPr>
            <a:r>
              <a:rPr lang="en-US" altLang="ko-KR" sz="2800" b="1" kern="10" spc="-100" dirty="0">
                <a:ln w="19050">
                  <a:noFill/>
                  <a:round/>
                  <a:headEnd/>
                  <a:tailEnd/>
                </a:ln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Supporting SKILLED YOUNGSTERS </a:t>
            </a:r>
          </a:p>
          <a:p>
            <a:pPr marL="174625">
              <a:lnSpc>
                <a:spcPct val="150000"/>
              </a:lnSpc>
              <a:spcAft>
                <a:spcPts val="600"/>
              </a:spcAft>
            </a:pPr>
            <a:r>
              <a:rPr lang="en-US" altLang="ko-KR" sz="2800" b="1" kern="10" spc="-100" dirty="0">
                <a:ln w="19050">
                  <a:noFill/>
                  <a:round/>
                  <a:headEnd/>
                  <a:tailEnd/>
                </a:ln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to make their DREAMS and HOPES come true</a:t>
            </a:r>
          </a:p>
          <a:p>
            <a:pPr marL="174625">
              <a:lnSpc>
                <a:spcPct val="150000"/>
              </a:lnSpc>
              <a:spcAft>
                <a:spcPts val="600"/>
              </a:spcAft>
            </a:pPr>
            <a:r>
              <a:rPr lang="en-US" altLang="ko-KR" sz="2800" b="1" kern="10" spc="-100" dirty="0">
                <a:ln w="19050">
                  <a:noFill/>
                  <a:round/>
                  <a:headEnd/>
                  <a:tailEnd/>
                </a:ln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through SKILLS </a:t>
            </a:r>
            <a:r>
              <a:rPr lang="en-US" altLang="ko-KR" sz="2800" b="1" kern="10" spc="-100" dirty="0" smtClean="0">
                <a:ln w="19050">
                  <a:noFill/>
                  <a:round/>
                  <a:headEnd/>
                  <a:tailEnd/>
                </a:ln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EXCELLENCE</a:t>
            </a:r>
            <a:endParaRPr lang="en-US" altLang="ko-KR" sz="2800" b="1" kern="10" spc="-100" dirty="0">
              <a:ln w="19050">
                <a:noFill/>
                <a:round/>
                <a:headEnd/>
                <a:tailEnd/>
              </a:ln>
              <a:solidFill>
                <a:srgbClr val="003366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144" y="548680"/>
            <a:ext cx="8621712" cy="511256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4625">
              <a:spcAft>
                <a:spcPts val="2400"/>
              </a:spcAft>
            </a:pPr>
            <a:r>
              <a:rPr lang="en-US" altLang="ko-KR" sz="60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How to do it?</a:t>
            </a:r>
          </a:p>
        </p:txBody>
      </p:sp>
      <p:sp>
        <p:nvSpPr>
          <p:cNvPr id="9" name="이등변 삼각형 8"/>
          <p:cNvSpPr/>
          <p:nvPr/>
        </p:nvSpPr>
        <p:spPr bwMode="auto">
          <a:xfrm>
            <a:off x="642144" y="2060848"/>
            <a:ext cx="8631336" cy="4248472"/>
          </a:xfrm>
          <a:prstGeom prst="triangle">
            <a:avLst>
              <a:gd name="adj" fmla="val 49754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  <a:lumMod val="35000"/>
                  <a:lumOff val="65000"/>
                </a:schemeClr>
              </a:gs>
              <a:gs pos="61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/>
        </p:spPr>
        <p:txBody>
          <a:bodyPr wrap="none" lIns="72000" tIns="108000" rIns="72000" bIns="108000" rtlCol="0" anchor="ctr"/>
          <a:lstStyle/>
          <a:p>
            <a:pPr algn="ctr" defTabSz="684213">
              <a:spcAft>
                <a:spcPts val="0"/>
              </a:spcAft>
            </a:pPr>
            <a:endParaRPr lang="en-US" altLang="ko-KR" sz="3200" b="1" dirty="0" smtClean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684213">
              <a:spcAft>
                <a:spcPts val="0"/>
              </a:spcAft>
            </a:pPr>
            <a:endParaRPr lang="en-US" altLang="ko-KR" sz="3200" b="1" dirty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684213">
              <a:spcAft>
                <a:spcPts val="0"/>
              </a:spcAft>
            </a:pPr>
            <a:endParaRPr lang="en-US" altLang="ko-KR" sz="3200" b="1" dirty="0" smtClean="0">
              <a:solidFill>
                <a:srgbClr val="0033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F2B1E-95E5-46F1-B89D-09BAAD41FB80}" type="slidenum">
              <a:rPr lang="en-US" altLang="ko-KR" smtClean="0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2</a:t>
            </a:fld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/ 9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803" y1="44000" x2="88977" y2="45600"/>
                        <a14:foregroundMark x1="17795" y1="37600" x2="17530" y2="66400"/>
                        <a14:foregroundMark x1="13679" y1="63200" x2="84462" y2="54000"/>
                        <a14:foregroundMark x1="89243" y1="39200" x2="43692" y2="39200"/>
                        <a14:foregroundMark x1="21912" y1="37600" x2="12218" y2="44000"/>
                        <a14:foregroundMark x1="86720" y1="55600" x2="78752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5591056"/>
            <a:ext cx="1728192" cy="574248"/>
          </a:xfrm>
          <a:prstGeom prst="rect">
            <a:avLst/>
          </a:prstGeom>
          <a:noFill/>
        </p:spPr>
      </p:pic>
      <p:sp>
        <p:nvSpPr>
          <p:cNvPr id="16" name="타원 15"/>
          <p:cNvSpPr/>
          <p:nvPr/>
        </p:nvSpPr>
        <p:spPr bwMode="auto">
          <a:xfrm>
            <a:off x="2144688" y="1556792"/>
            <a:ext cx="5244249" cy="1728192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wrap="none" lIns="72000" tIns="108000" rIns="72000" bIns="108000" rtlCol="0" anchor="ctr"/>
          <a:lstStyle/>
          <a:p>
            <a:pPr marL="174625">
              <a:spcAft>
                <a:spcPts val="600"/>
              </a:spcAft>
            </a:pPr>
            <a:r>
              <a:rPr lang="en-US" altLang="ko-KR" sz="3600" b="1" kern="10" spc="-10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Successful</a:t>
            </a:r>
          </a:p>
          <a:p>
            <a:pPr marL="174625">
              <a:spcAft>
                <a:spcPts val="600"/>
              </a:spcAft>
            </a:pPr>
            <a:r>
              <a:rPr lang="en-US" altLang="ko-KR" sz="3600" b="1" kern="10" spc="-10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Role Model</a:t>
            </a:r>
            <a:endParaRPr lang="en-US" altLang="ko-KR" sz="3600" b="1" kern="10" spc="-100" dirty="0">
              <a:ln w="19050">
                <a:noFill/>
                <a:round/>
                <a:headEnd/>
                <a:tailEnd/>
              </a:ln>
              <a:solidFill>
                <a:srgbClr val="0000CC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607995" y="4041068"/>
            <a:ext cx="4200989" cy="1260140"/>
          </a:xfrm>
          <a:prstGeom prst="roundRect">
            <a:avLst/>
          </a:prstGeom>
          <a:solidFill>
            <a:srgbClr val="0070C0"/>
          </a:solidFill>
          <a:ln w="38100" algn="ctr">
            <a:noFill/>
            <a:round/>
            <a:headEnd/>
            <a:tailEnd/>
          </a:ln>
        </p:spPr>
        <p:txBody>
          <a:bodyPr wrap="none" lIns="72000" tIns="108000" rIns="72000" bIns="108000" rtlCol="0" anchor="ctr"/>
          <a:lstStyle/>
          <a:p>
            <a:pPr algn="ctr" defTabSz="684213">
              <a:spcAft>
                <a:spcPts val="600"/>
              </a:spcAft>
            </a:pPr>
            <a:r>
              <a:rPr lang="en-US" altLang="ko-KR" sz="2800" b="1" dirty="0" smtClean="0">
                <a:solidFill>
                  <a:srgbClr val="FFFFCC"/>
                </a:solidFill>
                <a:latin typeface="맑은 고딕" pitchFamily="50" charset="-127"/>
                <a:ea typeface="맑은 고딕" pitchFamily="50" charset="-127"/>
              </a:rPr>
              <a:t>Providing</a:t>
            </a:r>
          </a:p>
          <a:p>
            <a:pPr algn="ctr" defTabSz="684213">
              <a:spcAft>
                <a:spcPts val="600"/>
              </a:spcAft>
            </a:pPr>
            <a:r>
              <a:rPr lang="en-US" altLang="ko-KR" sz="2800" b="1" spc="-100" dirty="0" smtClean="0">
                <a:solidFill>
                  <a:srgbClr val="FFFFCC"/>
                </a:solidFill>
                <a:latin typeface="맑은 고딕" pitchFamily="50" charset="-127"/>
                <a:ea typeface="맑은 고딕" pitchFamily="50" charset="-127"/>
              </a:rPr>
              <a:t>Quality Job Opportunity</a:t>
            </a:r>
            <a:endParaRPr lang="ko-KR" altLang="en-US" sz="2800" b="1" spc="-100" dirty="0" smtClean="0">
              <a:solidFill>
                <a:srgbClr val="FFFF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144354" y="4041069"/>
            <a:ext cx="4129125" cy="1260139"/>
          </a:xfrm>
          <a:prstGeom prst="roundRect">
            <a:avLst/>
          </a:prstGeom>
          <a:solidFill>
            <a:srgbClr val="008000"/>
          </a:solidFill>
          <a:ln w="38100" algn="ctr">
            <a:noFill/>
            <a:round/>
            <a:headEnd/>
            <a:tailEnd/>
          </a:ln>
        </p:spPr>
        <p:txBody>
          <a:bodyPr wrap="none" lIns="72000" tIns="108000" rIns="72000" bIns="108000" rtlCol="0" anchor="ctr"/>
          <a:lstStyle/>
          <a:p>
            <a:pPr algn="ctr" defTabSz="684213">
              <a:spcAft>
                <a:spcPts val="600"/>
              </a:spcAft>
            </a:pPr>
            <a:r>
              <a:rPr lang="en-US" altLang="ko-KR" sz="2800" b="1" dirty="0" smtClean="0">
                <a:solidFill>
                  <a:srgbClr val="FFFFCC"/>
                </a:solidFill>
                <a:latin typeface="맑은 고딕" pitchFamily="50" charset="-127"/>
                <a:ea typeface="맑은 고딕" pitchFamily="50" charset="-127"/>
              </a:rPr>
              <a:t>Promoting</a:t>
            </a:r>
          </a:p>
          <a:p>
            <a:pPr algn="ctr" defTabSz="684213">
              <a:spcAft>
                <a:spcPts val="600"/>
              </a:spcAft>
            </a:pPr>
            <a:r>
              <a:rPr lang="en-US" altLang="ko-KR" sz="2800" b="1" dirty="0" smtClean="0">
                <a:solidFill>
                  <a:srgbClr val="FFFFCC"/>
                </a:solidFill>
                <a:latin typeface="맑은 고딕" pitchFamily="50" charset="-127"/>
                <a:ea typeface="맑은 고딕" pitchFamily="50" charset="-127"/>
              </a:rPr>
              <a:t>Skills Excellence</a:t>
            </a:r>
            <a:endParaRPr lang="ko-KR" altLang="en-US" sz="2800" b="1" dirty="0" smtClean="0">
              <a:solidFill>
                <a:srgbClr val="FFFFCC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42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F2B1E-95E5-46F1-B89D-09BAAD41FB80}" type="slidenum">
              <a:rPr lang="en-US" altLang="ko-KR" smtClean="0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3</a:t>
            </a:fld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/ 9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803" y1="44000" x2="88977" y2="45600"/>
                        <a14:foregroundMark x1="17795" y1="37600" x2="17530" y2="66400"/>
                        <a14:foregroundMark x1="13679" y1="63200" x2="84462" y2="54000"/>
                        <a14:foregroundMark x1="89243" y1="39200" x2="43692" y2="39200"/>
                        <a14:foregroundMark x1="21912" y1="37600" x2="12218" y2="44000"/>
                        <a14:foregroundMark x1="86720" y1="55600" x2="78752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4" y="548680"/>
            <a:ext cx="3156017" cy="104868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143" y="3271623"/>
            <a:ext cx="4166841" cy="209288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177800" indent="-1778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Hiring skilled youngsters through Korea National Skills Competition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 algn="l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Hired 842 persons</a:t>
            </a:r>
          </a:p>
          <a:p>
            <a:pPr algn="l">
              <a:spcAft>
                <a:spcPts val="0"/>
              </a:spcAft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since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4356" y="3251879"/>
            <a:ext cx="4201132" cy="298543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177800" indent="-1778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2400" b="1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Sponsoring Korea National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Skills Competition &amp;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WorldSkills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Competition</a:t>
            </a:r>
          </a:p>
          <a:p>
            <a:pPr marL="177800" indent="-1778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Training Competitors for WSC (e.g. Sao Paulo 2015)</a:t>
            </a:r>
          </a:p>
          <a:p>
            <a:pPr marL="177800" indent="-177800" algn="l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Hosting SAMSUNG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Skills</a:t>
            </a:r>
          </a:p>
          <a:p>
            <a:pPr algn="l">
              <a:spcAft>
                <a:spcPts val="600"/>
              </a:spcAft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Competition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607995" y="1842786"/>
            <a:ext cx="4200989" cy="1260140"/>
          </a:xfrm>
          <a:prstGeom prst="roundRect">
            <a:avLst/>
          </a:prstGeom>
          <a:solidFill>
            <a:srgbClr val="0070C0"/>
          </a:solidFill>
          <a:ln w="38100" algn="ctr">
            <a:noFill/>
            <a:round/>
            <a:headEnd/>
            <a:tailEnd/>
          </a:ln>
        </p:spPr>
        <p:txBody>
          <a:bodyPr wrap="none" lIns="72000" tIns="108000" rIns="72000" bIns="108000" rtlCol="0" anchor="ctr"/>
          <a:lstStyle/>
          <a:p>
            <a:pPr algn="ctr" defTabSz="684213">
              <a:spcAft>
                <a:spcPts val="600"/>
              </a:spcAft>
            </a:pPr>
            <a:r>
              <a:rPr lang="en-US" altLang="ko-KR" sz="2800" b="1" dirty="0" smtClean="0">
                <a:solidFill>
                  <a:srgbClr val="FFFFCC"/>
                </a:solidFill>
                <a:latin typeface="맑은 고딕" pitchFamily="50" charset="-127"/>
                <a:ea typeface="맑은 고딕" pitchFamily="50" charset="-127"/>
              </a:rPr>
              <a:t>Providing</a:t>
            </a:r>
          </a:p>
          <a:p>
            <a:pPr algn="ctr" defTabSz="684213">
              <a:spcAft>
                <a:spcPts val="600"/>
              </a:spcAft>
            </a:pPr>
            <a:r>
              <a:rPr lang="en-US" altLang="ko-KR" sz="2800" b="1" spc="-100" dirty="0" smtClean="0">
                <a:solidFill>
                  <a:srgbClr val="FFFFCC"/>
                </a:solidFill>
                <a:latin typeface="맑은 고딕" pitchFamily="50" charset="-127"/>
                <a:ea typeface="맑은 고딕" pitchFamily="50" charset="-127"/>
              </a:rPr>
              <a:t>Quality Job Opportunity</a:t>
            </a:r>
            <a:endParaRPr lang="ko-KR" altLang="en-US" sz="2800" b="1" spc="-100" dirty="0" smtClean="0">
              <a:solidFill>
                <a:srgbClr val="FFFF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5144354" y="1842787"/>
            <a:ext cx="4201134" cy="1260139"/>
          </a:xfrm>
          <a:prstGeom prst="roundRect">
            <a:avLst/>
          </a:prstGeom>
          <a:solidFill>
            <a:srgbClr val="008000"/>
          </a:solidFill>
          <a:ln w="38100" algn="ctr">
            <a:noFill/>
            <a:round/>
            <a:headEnd/>
            <a:tailEnd/>
          </a:ln>
        </p:spPr>
        <p:txBody>
          <a:bodyPr wrap="none" lIns="72000" tIns="108000" rIns="72000" bIns="108000" rtlCol="0" anchor="ctr"/>
          <a:lstStyle/>
          <a:p>
            <a:pPr algn="ctr" defTabSz="684213">
              <a:spcAft>
                <a:spcPts val="600"/>
              </a:spcAft>
            </a:pPr>
            <a:r>
              <a:rPr lang="en-US" altLang="ko-KR" sz="2800" b="1" dirty="0" smtClean="0">
                <a:solidFill>
                  <a:srgbClr val="FFFFCC"/>
                </a:solidFill>
                <a:latin typeface="맑은 고딕" pitchFamily="50" charset="-127"/>
                <a:ea typeface="맑은 고딕" pitchFamily="50" charset="-127"/>
              </a:rPr>
              <a:t>Promoting</a:t>
            </a:r>
          </a:p>
          <a:p>
            <a:pPr algn="ctr" defTabSz="684213">
              <a:spcAft>
                <a:spcPts val="600"/>
              </a:spcAft>
            </a:pPr>
            <a:r>
              <a:rPr lang="en-US" altLang="ko-KR" sz="2800" b="1" dirty="0" smtClean="0">
                <a:solidFill>
                  <a:srgbClr val="FFFFCC"/>
                </a:solidFill>
                <a:latin typeface="맑은 고딕" pitchFamily="50" charset="-127"/>
                <a:ea typeface="맑은 고딕" pitchFamily="50" charset="-127"/>
              </a:rPr>
              <a:t>Skills Excellence</a:t>
            </a:r>
            <a:endParaRPr lang="ko-KR" altLang="en-US" sz="2800" b="1" dirty="0" smtClean="0">
              <a:solidFill>
                <a:srgbClr val="FFFFCC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08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타원 19"/>
          <p:cNvSpPr/>
          <p:nvPr/>
        </p:nvSpPr>
        <p:spPr bwMode="auto">
          <a:xfrm>
            <a:off x="1280591" y="2132856"/>
            <a:ext cx="7416825" cy="3390217"/>
          </a:xfrm>
          <a:prstGeom prst="ellipse">
            <a:avLst/>
          </a:prstGeom>
          <a:noFill/>
          <a:ln w="19050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lIns="72000" tIns="108000" rIns="72000" bIns="108000" rtlCol="0" anchor="ctr"/>
          <a:lstStyle/>
          <a:p>
            <a:pPr marL="174625">
              <a:lnSpc>
                <a:spcPct val="150000"/>
              </a:lnSpc>
              <a:spcAft>
                <a:spcPts val="600"/>
              </a:spcAft>
            </a:pPr>
            <a:endParaRPr lang="en-US" altLang="ko-KR" sz="2800" b="1" kern="10" spc="-100" dirty="0">
              <a:ln w="19050">
                <a:noFill/>
                <a:round/>
                <a:headEnd/>
                <a:tailEnd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322" y="563198"/>
            <a:ext cx="8621712" cy="5112568"/>
          </a:xfrm>
          <a:prstGeom prst="rect">
            <a:avLst/>
          </a:prstGeom>
          <a:noFill/>
        </p:spPr>
        <p:txBody>
          <a:bodyPr wrap="square" lIns="36000" rIns="36000" rtlCol="0" anchor="t">
            <a:noAutofit/>
          </a:bodyPr>
          <a:lstStyle/>
          <a:p>
            <a:pPr>
              <a:spcAft>
                <a:spcPts val="2400"/>
              </a:spcAft>
            </a:pPr>
            <a:r>
              <a:rPr lang="en-US" altLang="ko-KR" sz="6000" b="1" kern="10" spc="-40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Skills-related CSV activities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F2B1E-95E5-46F1-B89D-09BAAD41FB80}" type="slidenum">
              <a:rPr lang="en-US" altLang="ko-KR" smtClean="0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4</a:t>
            </a:fld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/ 9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0792" y="374897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en-US" altLang="ko-KR" sz="4000" b="1" dirty="0" smtClean="0">
                <a:latin typeface="맑은 고딕" pitchFamily="50" charset="-127"/>
                <a:ea typeface="맑은 고딕" pitchFamily="50" charset="-127"/>
              </a:rPr>
              <a:t>CSV Activities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7256" y="409855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Member countries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803" y1="44000" x2="88977" y2="45600"/>
                        <a14:foregroundMark x1="17795" y1="37600" x2="17530" y2="66400"/>
                        <a14:foregroundMark x1="13679" y1="63200" x2="84462" y2="54000"/>
                        <a14:foregroundMark x1="89243" y1="39200" x2="43692" y2="39200"/>
                        <a14:foregroundMark x1="21912" y1="37600" x2="12218" y2="44000"/>
                        <a14:foregroundMark x1="86720" y1="55600" x2="78752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20" y="5085230"/>
            <a:ext cx="1440160" cy="478540"/>
          </a:xfrm>
          <a:prstGeom prst="rect">
            <a:avLst/>
          </a:prstGeom>
          <a:noFill/>
        </p:spPr>
      </p:pic>
      <p:pic>
        <p:nvPicPr>
          <p:cNvPr id="1030" name="Picture 6" descr="http://observatory.org.hu/wp-content/uploads/2013/11/worldskills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7" b="16816"/>
          <a:stretch/>
        </p:blipFill>
        <p:spPr bwMode="auto">
          <a:xfrm>
            <a:off x="7189487" y="2747021"/>
            <a:ext cx="2257485" cy="14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72880" y="222635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Samsung Skills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4560" y="5506865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Overseas</a:t>
            </a:r>
          </a:p>
          <a:p>
            <a:pPr>
              <a:tabLst>
                <a:tab pos="180975" algn="l"/>
              </a:tabLst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Operations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803" y1="44000" x2="88977" y2="45600"/>
                        <a14:foregroundMark x1="17795" y1="37600" x2="17530" y2="66400"/>
                        <a14:foregroundMark x1="13679" y1="63200" x2="84462" y2="54000"/>
                        <a14:foregroundMark x1="89243" y1="39200" x2="43692" y2="39200"/>
                        <a14:foregroundMark x1="21912" y1="37600" x2="12218" y2="44000"/>
                        <a14:foregroundMark x1="86720" y1="55600" x2="78752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62" y="1819256"/>
            <a:ext cx="1440160" cy="478540"/>
          </a:xfrm>
          <a:prstGeom prst="rect">
            <a:avLst/>
          </a:prstGeom>
          <a:noFill/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1" y="3212976"/>
            <a:ext cx="3728864" cy="57051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6" y="2588141"/>
            <a:ext cx="1925753" cy="186280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4" b="18722"/>
          <a:stretch/>
        </p:blipFill>
        <p:spPr>
          <a:xfrm>
            <a:off x="478726" y="4343973"/>
            <a:ext cx="1499616" cy="59723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803" y1="44000" x2="88977" y2="45600"/>
                        <a14:foregroundMark x1="17795" y1="37600" x2="17530" y2="66400"/>
                        <a14:foregroundMark x1="13679" y1="63200" x2="84462" y2="54000"/>
                        <a14:foregroundMark x1="89243" y1="39200" x2="43692" y2="39200"/>
                        <a14:foregroundMark x1="21912" y1="37600" x2="12218" y2="44000"/>
                        <a14:foregroundMark x1="86720" y1="55600" x2="78752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20" y="5110760"/>
            <a:ext cx="1440160" cy="47854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961140" y="5477230"/>
            <a:ext cx="216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Corporate Citizenship(CC)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85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144" y="548680"/>
            <a:ext cx="8621712" cy="5112568"/>
          </a:xfrm>
          <a:prstGeom prst="rect">
            <a:avLst/>
          </a:prstGeom>
          <a:noFill/>
        </p:spPr>
        <p:txBody>
          <a:bodyPr wrap="square" lIns="36000" tIns="46800" rIns="36000" rtlCol="0" anchor="t">
            <a:noAutofit/>
          </a:bodyPr>
          <a:lstStyle/>
          <a:p>
            <a:pPr>
              <a:spcAft>
                <a:spcPts val="2400"/>
              </a:spcAft>
            </a:pPr>
            <a:r>
              <a:rPr lang="en-US" altLang="ko-KR" sz="5400" b="1" kern="10" spc="-40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Global Skills Training Program</a:t>
            </a:r>
          </a:p>
          <a:p>
            <a:pPr marL="542925" indent="-3619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2400" b="1" kern="10" spc="-10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SAMSUNG - </a:t>
            </a:r>
            <a:r>
              <a:rPr lang="en-US" altLang="ko-KR" sz="2400" b="1" kern="10" spc="-10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WorldSkills</a:t>
            </a:r>
            <a:r>
              <a:rPr lang="en-US" altLang="ko-KR" sz="2400" b="1" kern="10" spc="-10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Korea - 6 WSI member countries</a:t>
            </a:r>
          </a:p>
          <a:p>
            <a:pPr marL="542925" indent="-3619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24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Training 21 Competitors and Experts in 3 ICT Skills</a:t>
            </a:r>
          </a:p>
          <a:p>
            <a:pPr marL="542925" indent="-361950" algn="l">
              <a:spcAft>
                <a:spcPts val="2400"/>
              </a:spcAft>
              <a:buFont typeface="Arial" pitchFamily="34" charset="0"/>
              <a:buChar char="•"/>
            </a:pPr>
            <a:endParaRPr lang="en-US" altLang="ko-KR" sz="2000" b="1" kern="10" dirty="0" smtClean="0">
              <a:ln w="19050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F2B1E-95E5-46F1-B89D-09BAAD41FB80}" type="slidenum">
              <a:rPr lang="en-US" altLang="ko-KR" smtClean="0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5</a:t>
            </a:fld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/ 9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3140968"/>
            <a:ext cx="4166840" cy="306743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803" y1="44000" x2="88977" y2="45600"/>
                        <a14:foregroundMark x1="17795" y1="37600" x2="17530" y2="66400"/>
                        <a14:foregroundMark x1="13679" y1="63200" x2="84462" y2="54000"/>
                        <a14:foregroundMark x1="89243" y1="39200" x2="43692" y2="39200"/>
                        <a14:foregroundMark x1="21912" y1="37600" x2="12218" y2="44000"/>
                        <a14:foregroundMark x1="86720" y1="55600" x2="78752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3241690"/>
            <a:ext cx="1430536" cy="4753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6696" y="2996952"/>
            <a:ext cx="2964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buFont typeface="Wingdings" pitchFamily="2" charset="2"/>
              <a:buChar char="§"/>
            </a:pPr>
            <a:r>
              <a:rPr lang="en-US" altLang="ko-KR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Corporate Citizenship</a:t>
            </a:r>
          </a:p>
          <a:p>
            <a:pPr marL="180975" indent="-180975"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6 </a:t>
            </a:r>
            <a:r>
              <a:rPr lang="en-US" altLang="ko-KR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Overseas Operations</a:t>
            </a:r>
          </a:p>
          <a:p>
            <a:pPr marL="180975" indent="-180975"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Samsung Skills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6696" y="4110312"/>
            <a:ext cx="29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buFont typeface="Wingdings" pitchFamily="2" charset="2"/>
              <a:buChar char="§"/>
            </a:pP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WorldSkills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Korea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6696" y="4653136"/>
            <a:ext cx="2964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Brazil (6)</a:t>
            </a:r>
          </a:p>
          <a:p>
            <a:pPr marL="180975" indent="-180975"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Guatemala (1)</a:t>
            </a:r>
          </a:p>
          <a:p>
            <a:pPr marL="180975" indent="-180975"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Mexico (2)</a:t>
            </a:r>
          </a:p>
          <a:p>
            <a:pPr marL="180975" indent="-180975"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Morocco (3)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 algn="l">
              <a:buFont typeface="Wingdings" pitchFamily="2" charset="2"/>
              <a:buChar char="§"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Russia (6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80975" indent="-180975" algn="l"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South Africa (3)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Picture 6" descr="http://observatory.org.hu/wp-content/uploads/2013/11/worldskills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2" b="14432"/>
          <a:stretch/>
        </p:blipFill>
        <p:spPr bwMode="auto">
          <a:xfrm>
            <a:off x="832213" y="4919902"/>
            <a:ext cx="1363217" cy="92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4005064"/>
            <a:ext cx="1008112" cy="67207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16496" y="188640"/>
            <a:ext cx="254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80975" algn="l"/>
              </a:tabLst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CASE Ⅰ.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43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144" y="548680"/>
            <a:ext cx="8621712" cy="5112568"/>
          </a:xfrm>
          <a:prstGeom prst="rect">
            <a:avLst/>
          </a:prstGeom>
          <a:noFill/>
        </p:spPr>
        <p:txBody>
          <a:bodyPr wrap="square" lIns="36000" tIns="46800" rIns="36000" rtlCol="0" anchor="t">
            <a:noAutofit/>
          </a:bodyPr>
          <a:lstStyle/>
          <a:p>
            <a:pPr>
              <a:spcAft>
                <a:spcPts val="2400"/>
              </a:spcAft>
            </a:pPr>
            <a:r>
              <a:rPr lang="en-US" altLang="ko-KR" sz="54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Samsung Vietnam Project</a:t>
            </a:r>
          </a:p>
          <a:p>
            <a:pPr marL="542925" indent="-3619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2400" b="1" kern="10" spc="-10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WS Vietnam(GDVT) - Samsung Vietnam - Samsung Skills</a:t>
            </a:r>
          </a:p>
          <a:p>
            <a:pPr marL="542925" indent="-361950" algn="l">
              <a:spcAft>
                <a:spcPts val="2400"/>
              </a:spcAft>
              <a:buFont typeface="Arial" pitchFamily="34" charset="0"/>
              <a:buChar char="•"/>
            </a:pPr>
            <a:r>
              <a:rPr lang="en-US" altLang="ko-KR" sz="2400" b="1" kern="10" spc="-10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Training Vietnamese Competitors for WSC Sao Paulo 2015</a:t>
            </a:r>
            <a:endParaRPr lang="en-US" altLang="ko-KR" sz="2000" b="1" kern="10" spc="-100" dirty="0" smtClean="0">
              <a:ln w="19050">
                <a:noFill/>
                <a:round/>
                <a:headEnd/>
                <a:tailEnd/>
              </a:ln>
              <a:solidFill>
                <a:srgbClr val="000066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F2B1E-95E5-46F1-B89D-09BAAD41FB80}" type="slidenum">
              <a:rPr lang="en-US" altLang="ko-KR" smtClean="0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6</a:t>
            </a:fld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/ 9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552" y="2998970"/>
            <a:ext cx="4010483" cy="302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98" y="2996952"/>
            <a:ext cx="3992889" cy="3024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496" y="188640"/>
            <a:ext cx="254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80975" algn="l"/>
              </a:tabLst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CASE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Ⅱ.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41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144" y="548680"/>
            <a:ext cx="8621712" cy="5112568"/>
          </a:xfrm>
          <a:prstGeom prst="rect">
            <a:avLst/>
          </a:prstGeom>
          <a:noFill/>
        </p:spPr>
        <p:txBody>
          <a:bodyPr wrap="square" lIns="36000" tIns="46800" rIns="36000" rtlCol="0" anchor="t">
            <a:noAutofit/>
          </a:bodyPr>
          <a:lstStyle/>
          <a:p>
            <a:pPr>
              <a:spcAft>
                <a:spcPts val="2400"/>
              </a:spcAft>
            </a:pPr>
            <a:r>
              <a:rPr lang="en-US" altLang="ko-KR" sz="54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Solve for Tomorrow</a:t>
            </a:r>
          </a:p>
          <a:p>
            <a:pPr marL="542925" indent="-3619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2400" b="1" kern="10" spc="-7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Samsung HQ(CC) </a:t>
            </a:r>
            <a:r>
              <a:rPr lang="en-US" altLang="ko-KR" sz="2400" b="1" kern="10" spc="-70" dirty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-</a:t>
            </a:r>
            <a:r>
              <a:rPr lang="en-US" altLang="ko-KR" sz="2400" b="1" kern="10" spc="-7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Overseas Operations </a:t>
            </a:r>
            <a:r>
              <a:rPr lang="en-US" altLang="ko-KR" sz="2400" b="1" kern="10" spc="-7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in 14 </a:t>
            </a:r>
            <a:r>
              <a:rPr lang="en-US" altLang="ko-KR" sz="2400" b="1" kern="10" spc="-7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countries</a:t>
            </a:r>
          </a:p>
          <a:p>
            <a:pPr marL="542925" indent="-3619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24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Innovative solutions for their community using STEM</a:t>
            </a:r>
          </a:p>
          <a:p>
            <a:pPr marL="542925" indent="-361950" algn="l">
              <a:spcAft>
                <a:spcPts val="2400"/>
              </a:spcAft>
              <a:buFont typeface="Arial" pitchFamily="34" charset="0"/>
              <a:buChar char="•"/>
            </a:pPr>
            <a:endParaRPr lang="en-US" altLang="ko-KR" sz="2000" b="1" kern="10" dirty="0" smtClean="0">
              <a:ln w="19050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F2B1E-95E5-46F1-B89D-09BAAD41FB80}" type="slidenum">
              <a:rPr lang="en-US" altLang="ko-KR" smtClean="0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7</a:t>
            </a:fld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/ 9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896" y="341040"/>
            <a:ext cx="254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80975" algn="l"/>
              </a:tabLst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CASE Ⅲ.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3009162"/>
            <a:ext cx="3997257" cy="302433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5" t="9893" r="18227" b="9975"/>
          <a:stretch/>
        </p:blipFill>
        <p:spPr>
          <a:xfrm>
            <a:off x="5241345" y="3009162"/>
            <a:ext cx="4018607" cy="301984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0" t="10978" r="22718" b="19947"/>
          <a:stretch/>
        </p:blipFill>
        <p:spPr>
          <a:xfrm>
            <a:off x="5222596" y="2996800"/>
            <a:ext cx="4051004" cy="3032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5213" y="6093370"/>
            <a:ext cx="7056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STEM :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cience,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echnology,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ngineering,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athematics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13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5" b="19374"/>
          <a:stretch/>
        </p:blipFill>
        <p:spPr>
          <a:xfrm>
            <a:off x="4166499" y="3029686"/>
            <a:ext cx="5107101" cy="2999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144" y="548680"/>
            <a:ext cx="8621712" cy="5112568"/>
          </a:xfrm>
          <a:prstGeom prst="rect">
            <a:avLst/>
          </a:prstGeom>
          <a:noFill/>
        </p:spPr>
        <p:txBody>
          <a:bodyPr wrap="square" lIns="36000" tIns="46800" rIns="36000" rtlCol="0" anchor="t">
            <a:noAutofit/>
          </a:bodyPr>
          <a:lstStyle/>
          <a:p>
            <a:pPr>
              <a:spcAft>
                <a:spcPts val="2400"/>
              </a:spcAft>
            </a:pPr>
            <a:r>
              <a:rPr lang="en-US" altLang="ko-KR" sz="5400" b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Samsung Tech Institute</a:t>
            </a:r>
          </a:p>
          <a:p>
            <a:pPr marL="542925" indent="-361950" algn="l">
              <a:spcAft>
                <a:spcPts val="2400"/>
              </a:spcAft>
              <a:buFont typeface="Arial" pitchFamily="34" charset="0"/>
              <a:buChar char="•"/>
            </a:pPr>
            <a:r>
              <a:rPr lang="en-US" altLang="ko-KR" sz="2400" b="1" kern="10" spc="-50" dirty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Samsung HQ(CC) - Overseas Operations in </a:t>
            </a:r>
            <a:r>
              <a:rPr lang="en-US" altLang="ko-KR" sz="2400" b="1" kern="10" spc="-5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49 </a:t>
            </a:r>
            <a:r>
              <a:rPr lang="en-US" altLang="ko-KR" sz="2400" b="1" kern="10" spc="-50" dirty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countries</a:t>
            </a:r>
          </a:p>
          <a:p>
            <a:pPr marL="542925" indent="-361950" algn="l">
              <a:spcAft>
                <a:spcPts val="2400"/>
              </a:spcAft>
              <a:buFont typeface="Arial" pitchFamily="34" charset="0"/>
              <a:buChar char="•"/>
            </a:pPr>
            <a:r>
              <a:rPr lang="en-US" altLang="ko-KR" sz="2400" b="1" kern="10" spc="-100" dirty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123 S-TIs </a:t>
            </a:r>
            <a:r>
              <a:rPr lang="en-US" altLang="ko-KR" sz="2400" b="1" kern="10" spc="-100" dirty="0" smtClean="0">
                <a:ln w="19050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cooperating with colleges &amp; government for VET</a:t>
            </a:r>
          </a:p>
          <a:p>
            <a:pPr marL="542925" indent="-361950" algn="l">
              <a:spcAft>
                <a:spcPts val="2400"/>
              </a:spcAft>
              <a:buFont typeface="Arial" pitchFamily="34" charset="0"/>
              <a:buChar char="•"/>
            </a:pPr>
            <a:endParaRPr lang="en-US" altLang="ko-KR" sz="2000" b="1" kern="10" dirty="0" smtClean="0">
              <a:ln w="19050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F2B1E-95E5-46F1-B89D-09BAAD41FB80}" type="slidenum">
              <a:rPr lang="en-US" altLang="ko-KR" smtClean="0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8</a:t>
            </a:fld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/ 9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96" y="188640"/>
            <a:ext cx="254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80975" algn="l"/>
              </a:tabLst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CASE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Ⅳ.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213" y="3028531"/>
            <a:ext cx="1295427" cy="30008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Argentina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Austria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Bangladesh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Belgium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Brazil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Bulgaria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Cambodia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Chile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China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Colombia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Croatia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Czech Republic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Estonia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France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Germany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Greece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Hungary</a:t>
            </a:r>
            <a:endParaRPr lang="en-US" altLang="ko-KR" sz="105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2831" y="3030850"/>
            <a:ext cx="1295427" cy="30008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India</a:t>
            </a:r>
            <a:endParaRPr lang="en-US" altLang="ko-KR" sz="1050" b="1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Indonesia</a:t>
            </a:r>
            <a:endParaRPr lang="en-US" altLang="ko-KR" sz="1050" b="1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Iran </a:t>
            </a:r>
            <a:endParaRPr lang="en-US" altLang="ko-KR" sz="1050" b="1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Italy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Japan </a:t>
            </a:r>
            <a:endParaRPr lang="en-US" altLang="ko-KR" sz="1050" b="1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Jordan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Kazakhstan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Lao People Democratic Republic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Malaysia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Mexico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Myanmar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Netherland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Nigeria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Philippines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Poland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Portugal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0218" y="3030801"/>
            <a:ext cx="1295427" cy="30008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Romania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Russia </a:t>
            </a:r>
            <a:endParaRPr lang="en-US" altLang="ko-KR" sz="1050" b="1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Saudi </a:t>
            </a: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Arabia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Serbia </a:t>
            </a:r>
            <a:endParaRPr lang="en-US" altLang="ko-KR" sz="1050" b="1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Singapore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Slovakia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South Africa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Spain </a:t>
            </a:r>
            <a:endParaRPr lang="en-US" altLang="ko-KR" sz="1050" b="1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Sweden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Switzerland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Taiwan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Tunisia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Turkey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Ukraine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United Kingdom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altLang="ko-KR" sz="1050" b="1" dirty="0">
                <a:latin typeface="맑은 고딕" pitchFamily="50" charset="-127"/>
                <a:ea typeface="맑은 고딕" pitchFamily="50" charset="-127"/>
              </a:rPr>
              <a:t>United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States</a:t>
            </a:r>
          </a:p>
          <a:p>
            <a:pPr algn="l"/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5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68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/>
        </a:solidFill>
        <a:ln w="38100" algn="ctr">
          <a:solidFill>
            <a:srgbClr val="FFC000"/>
          </a:solidFill>
          <a:round/>
          <a:headEnd/>
          <a:tailEnd/>
        </a:ln>
      </a:spPr>
      <a:bodyPr wrap="none" lIns="72000" tIns="108000" rIns="72000" bIns="108000" rtlCol="0" anchor="ctr"/>
      <a:lstStyle>
        <a:defPPr algn="ctr" defTabSz="684213">
          <a:spcAft>
            <a:spcPts val="0"/>
          </a:spcAft>
          <a:defRPr sz="3200" b="1" dirty="0" smtClean="0">
            <a:solidFill>
              <a:srgbClr val="333399"/>
            </a:solidFill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21251</TotalTime>
  <Words>364</Words>
  <Application>Microsoft Office PowerPoint</Application>
  <PresentationFormat>A4 Paper (210x297 mm)</PresentationFormat>
  <Paragraphs>130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굴림</vt:lpstr>
      <vt:lpstr>맑은 고딕</vt:lpstr>
      <vt:lpstr>Arial</vt:lpstr>
      <vt:lpstr>HY견고딕</vt:lpstr>
      <vt:lpstr>HY헤드라인M</vt:lpstr>
      <vt:lpstr>Times New Roman</vt:lpstr>
      <vt:lpstr>Wingdings</vt:lpstr>
      <vt:lpstr>1_디자인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samsung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조필주</dc:creator>
  <cp:lastModifiedBy>Alex Musial</cp:lastModifiedBy>
  <cp:revision>1392</cp:revision>
  <cp:lastPrinted>2015-07-31T01:13:57Z</cp:lastPrinted>
  <dcterms:created xsi:type="dcterms:W3CDTF">2007-11-21T09:20:04Z</dcterms:created>
  <dcterms:modified xsi:type="dcterms:W3CDTF">2015-08-06T19:44:08Z</dcterms:modified>
</cp:coreProperties>
</file>