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31.xml" ContentType="application/vnd.openxmlformats-officedocument.presentationml.tags+xml"/>
  <Override PartName="/ppt/notesSlides/notesSlide1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3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4.xml" ContentType="application/vnd.openxmlformats-officedocument.presentationml.notesSlide+xml"/>
  <Override PartName="/ppt/tags/tag152.xml" ContentType="application/vnd.openxmlformats-officedocument.presentationml.tags+xml"/>
  <Override PartName="/ppt/notesSlides/notesSlide5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6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7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8.xml" ContentType="application/vnd.openxmlformats-officedocument.presentationml.notesSlide+xml"/>
  <Override PartName="/ppt/tags/tag17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24"/>
  </p:sldMasterIdLst>
  <p:notesMasterIdLst>
    <p:notesMasterId r:id="rId37"/>
  </p:notesMasterIdLst>
  <p:handoutMasterIdLst>
    <p:handoutMasterId r:id="rId38"/>
  </p:handoutMasterIdLst>
  <p:sldIdLst>
    <p:sldId id="901" r:id="rId25"/>
    <p:sldId id="1012" r:id="rId26"/>
    <p:sldId id="1013" r:id="rId27"/>
    <p:sldId id="1015" r:id="rId28"/>
    <p:sldId id="1016" r:id="rId29"/>
    <p:sldId id="1017" r:id="rId30"/>
    <p:sldId id="1018" r:id="rId31"/>
    <p:sldId id="1019" r:id="rId32"/>
    <p:sldId id="1020" r:id="rId33"/>
    <p:sldId id="1022" r:id="rId34"/>
    <p:sldId id="1058" r:id="rId35"/>
    <p:sldId id="1008" r:id="rId36"/>
  </p:sldIdLst>
  <p:sldSz cx="12198350" cy="6858000"/>
  <p:notesSz cx="6797675" cy="9874250"/>
  <p:custDataLst>
    <p:custData r:id="rId1"/>
    <p:tags r:id="rId39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orient="horz" pos="890">
          <p15:clr>
            <a:srgbClr val="A4A3A4"/>
          </p15:clr>
        </p15:guide>
        <p15:guide id="4" orient="horz" pos="2341">
          <p15:clr>
            <a:srgbClr val="A4A3A4"/>
          </p15:clr>
        </p15:guide>
        <p15:guide id="5" orient="horz" pos="2432">
          <p15:clr>
            <a:srgbClr val="A4A3A4"/>
          </p15:clr>
        </p15:guide>
        <p15:guide id="6" orient="horz" pos="3880">
          <p15:clr>
            <a:srgbClr val="A4A3A4"/>
          </p15:clr>
        </p15:guide>
        <p15:guide id="7" pos="213">
          <p15:clr>
            <a:srgbClr val="A4A3A4"/>
          </p15:clr>
        </p15:guide>
        <p15:guide id="8" pos="395">
          <p15:clr>
            <a:srgbClr val="A4A3A4"/>
          </p15:clr>
        </p15:guide>
        <p15:guide id="9" pos="2663">
          <p15:clr>
            <a:srgbClr val="A4A3A4"/>
          </p15:clr>
        </p15:guide>
        <p15:guide id="10" pos="2753">
          <p15:clr>
            <a:srgbClr val="A4A3A4"/>
          </p15:clr>
        </p15:guide>
        <p15:guide id="11" pos="3842">
          <p15:clr>
            <a:srgbClr val="A4A3A4"/>
          </p15:clr>
        </p15:guide>
        <p15:guide id="12" pos="3933">
          <p15:clr>
            <a:srgbClr val="A4A3A4"/>
          </p15:clr>
        </p15:guide>
        <p15:guide id="13" pos="5566">
          <p15:clr>
            <a:srgbClr val="A4A3A4"/>
          </p15:clr>
        </p15:guide>
        <p15:guide id="14" pos="73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505A64"/>
    <a:srgbClr val="D7D7CD"/>
    <a:srgbClr val="879BAA"/>
    <a:srgbClr val="BECDD7"/>
    <a:srgbClr val="FFB900"/>
    <a:srgbClr val="AF235F"/>
    <a:srgbClr val="55A0B9"/>
    <a:srgbClr val="AAB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09" autoAdjust="0"/>
    <p:restoredTop sz="86330" autoAdjust="0"/>
  </p:normalViewPr>
  <p:slideViewPr>
    <p:cSldViewPr snapToGrid="0" showGuides="1">
      <p:cViewPr varScale="1">
        <p:scale>
          <a:sx n="52" d="100"/>
          <a:sy n="52" d="100"/>
        </p:scale>
        <p:origin x="1145" y="36"/>
      </p:cViewPr>
      <p:guideLst>
        <p:guide orient="horz" pos="618"/>
        <p:guide orient="horz" pos="799"/>
        <p:guide orient="horz" pos="890"/>
        <p:guide orient="horz" pos="2341"/>
        <p:guide orient="horz" pos="2432"/>
        <p:guide orient="horz" pos="3880"/>
        <p:guide pos="213"/>
        <p:guide pos="395"/>
        <p:guide pos="2663"/>
        <p:guide pos="2753"/>
        <p:guide pos="3842"/>
        <p:guide pos="3933"/>
        <p:guide pos="5566"/>
        <p:guide pos="73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-3720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2.xml"/><Relationship Id="rId39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slide" Target="slides/slide10.xml"/><Relationship Id="rId42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1.xml"/><Relationship Id="rId32" Type="http://schemas.openxmlformats.org/officeDocument/2006/relationships/slide" Target="slides/slide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7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407378389455"/>
          <c:y val="5.6110489063819505E-2"/>
          <c:w val="0.59185243221090045"/>
          <c:h val="0.88777902187236057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 w="14732">
              <a:solidFill>
                <a:srgbClr val="EAEAE5"/>
              </a:solidFill>
            </a:ln>
          </c:spPr>
          <c:dPt>
            <c:idx val="0"/>
            <c:bubble3D val="0"/>
            <c:spPr>
              <a:solidFill>
                <a:srgbClr val="006487"/>
              </a:solidFill>
              <a:ln w="14732">
                <a:solidFill>
                  <a:srgbClr val="EAEAE5"/>
                </a:solidFill>
              </a:ln>
            </c:spPr>
          </c:dPt>
          <c:dPt>
            <c:idx val="1"/>
            <c:bubble3D val="0"/>
            <c:spPr>
              <a:solidFill>
                <a:srgbClr val="505A64">
                  <a:alpha val="55000"/>
                </a:srgbClr>
              </a:solidFill>
              <a:ln w="14732">
                <a:solidFill>
                  <a:srgbClr val="EAEAE5"/>
                </a:solidFill>
              </a:ln>
            </c:spPr>
          </c:dPt>
          <c:dPt>
            <c:idx val="2"/>
            <c:bubble3D val="0"/>
            <c:spPr>
              <a:solidFill>
                <a:srgbClr val="505A64">
                  <a:alpha val="90000"/>
                </a:srgbClr>
              </a:solidFill>
              <a:ln w="14732">
                <a:solidFill>
                  <a:srgbClr val="EAEAE5"/>
                </a:solidFill>
              </a:ln>
            </c:spPr>
          </c:dPt>
          <c:dPt>
            <c:idx val="3"/>
            <c:bubble3D val="0"/>
            <c:spPr>
              <a:solidFill>
                <a:srgbClr val="505A64"/>
              </a:solidFill>
              <a:ln w="14732">
                <a:solidFill>
                  <a:srgbClr val="EAEAE5"/>
                </a:solidFill>
              </a:ln>
            </c:spPr>
          </c:dPt>
          <c:dPt>
            <c:idx val="4"/>
            <c:bubble3D val="0"/>
            <c:spPr>
              <a:solidFill>
                <a:srgbClr val="55A0B9"/>
              </a:solidFill>
              <a:ln w="14732">
                <a:solidFill>
                  <a:srgbClr val="EAEAE5"/>
                </a:solidFill>
              </a:ln>
            </c:spPr>
          </c:dPt>
          <c:dPt>
            <c:idx val="5"/>
            <c:bubble3D val="0"/>
            <c:spPr>
              <a:solidFill>
                <a:srgbClr val="AAAA96">
                  <a:alpha val="80000"/>
                </a:srgbClr>
              </a:solidFill>
              <a:ln w="14732">
                <a:solidFill>
                  <a:srgbClr val="EAEAE5"/>
                </a:solidFill>
              </a:ln>
            </c:spPr>
          </c:dPt>
          <c:dPt>
            <c:idx val="6"/>
            <c:bubble3D val="0"/>
            <c:spPr>
              <a:solidFill>
                <a:srgbClr val="AAAA96">
                  <a:alpha val="60000"/>
                </a:srgbClr>
              </a:solidFill>
              <a:ln w="14732">
                <a:solidFill>
                  <a:srgbClr val="EAEAE5"/>
                </a:solidFill>
              </a:ln>
            </c:spPr>
          </c:dPt>
          <c:dPt>
            <c:idx val="7"/>
            <c:bubble3D val="0"/>
            <c:spPr>
              <a:solidFill>
                <a:srgbClr val="AAAA96"/>
              </a:solidFill>
              <a:ln w="14732">
                <a:solidFill>
                  <a:srgbClr val="EAEAE5"/>
                </a:solidFill>
              </a:ln>
            </c:spPr>
          </c:dPt>
          <c:cat>
            <c:strRef>
              <c:f>Tabelle1!$A$2:$A$9</c:f>
              <c:strCache>
                <c:ptCount val="8"/>
                <c:pt idx="0">
                  <c:v>Power &amp; Gas</c:v>
                </c:pt>
                <c:pt idx="1">
                  <c:v>Wind Power</c:v>
                </c:pt>
                <c:pt idx="2">
                  <c:v>Energy Management</c:v>
                </c:pt>
                <c:pt idx="3">
                  <c:v>Building Technology</c:v>
                </c:pt>
                <c:pt idx="4">
                  <c:v>Mobility</c:v>
                </c:pt>
                <c:pt idx="5">
                  <c:v>Digital Factory</c:v>
                </c:pt>
                <c:pt idx="6">
                  <c:v>Process Industries</c:v>
                </c:pt>
                <c:pt idx="7">
                  <c:v>Healthcare</c:v>
                </c:pt>
              </c:strCache>
            </c:strRef>
          </c:cat>
          <c:val>
            <c:numRef>
              <c:f>Tabelle1!$B$2:$B$9</c:f>
              <c:numCache>
                <c:formatCode>0%</c:formatCode>
                <c:ptCount val="8"/>
                <c:pt idx="0">
                  <c:v>0.18000000000000024</c:v>
                </c:pt>
                <c:pt idx="1">
                  <c:v>8.0000000000000224E-2</c:v>
                </c:pt>
                <c:pt idx="2">
                  <c:v>0.15000000000000024</c:v>
                </c:pt>
                <c:pt idx="3">
                  <c:v>8.0000000000000224E-2</c:v>
                </c:pt>
                <c:pt idx="4">
                  <c:v>0.1</c:v>
                </c:pt>
                <c:pt idx="5">
                  <c:v>0.13</c:v>
                </c:pt>
                <c:pt idx="6">
                  <c:v>0.13</c:v>
                </c:pt>
                <c:pt idx="7">
                  <c:v>0.16000000000000011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407378389455"/>
          <c:y val="5.6110489063819505E-2"/>
          <c:w val="0.5918524322109"/>
          <c:h val="0.88777902187236057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 w="14732">
              <a:solidFill>
                <a:srgbClr val="EAEAE5"/>
              </a:solidFill>
            </a:ln>
          </c:spPr>
          <c:dPt>
            <c:idx val="0"/>
            <c:bubble3D val="0"/>
            <c:spPr>
              <a:solidFill>
                <a:srgbClr val="006487"/>
              </a:solidFill>
              <a:ln w="14732">
                <a:solidFill>
                  <a:srgbClr val="EAEAE5"/>
                </a:solidFill>
              </a:ln>
            </c:spPr>
          </c:dPt>
          <c:dPt>
            <c:idx val="1"/>
            <c:bubble3D val="0"/>
            <c:spPr>
              <a:solidFill>
                <a:srgbClr val="505A64">
                  <a:alpha val="55000"/>
                </a:srgbClr>
              </a:solidFill>
              <a:ln w="14732">
                <a:solidFill>
                  <a:srgbClr val="EAEAE5"/>
                </a:solidFill>
              </a:ln>
            </c:spPr>
          </c:dPt>
          <c:dPt>
            <c:idx val="2"/>
            <c:bubble3D val="0"/>
            <c:spPr>
              <a:solidFill>
                <a:srgbClr val="505A64">
                  <a:alpha val="90000"/>
                </a:srgbClr>
              </a:solidFill>
              <a:ln w="14732">
                <a:solidFill>
                  <a:srgbClr val="EAEAE5"/>
                </a:solidFill>
              </a:ln>
            </c:spPr>
          </c:dPt>
          <c:dPt>
            <c:idx val="3"/>
            <c:bubble3D val="0"/>
            <c:spPr>
              <a:solidFill>
                <a:srgbClr val="55A0B9"/>
              </a:solidFill>
              <a:ln w="14732">
                <a:solidFill>
                  <a:srgbClr val="EAEAE5"/>
                </a:solidFill>
              </a:ln>
            </c:spPr>
          </c:dPt>
          <c:dPt>
            <c:idx val="4"/>
            <c:bubble3D val="0"/>
            <c:spPr>
              <a:solidFill>
                <a:srgbClr val="55A0B9"/>
              </a:solidFill>
              <a:ln w="14732">
                <a:solidFill>
                  <a:srgbClr val="EAEAE5"/>
                </a:solidFill>
              </a:ln>
            </c:spPr>
          </c:dPt>
          <c:dPt>
            <c:idx val="5"/>
            <c:bubble3D val="0"/>
            <c:spPr>
              <a:solidFill>
                <a:srgbClr val="AAAA96">
                  <a:alpha val="80000"/>
                </a:srgbClr>
              </a:solidFill>
              <a:ln w="14732">
                <a:solidFill>
                  <a:srgbClr val="EAEAE5"/>
                </a:solidFill>
              </a:ln>
            </c:spPr>
          </c:dPt>
          <c:dPt>
            <c:idx val="6"/>
            <c:bubble3D val="0"/>
            <c:spPr>
              <a:solidFill>
                <a:srgbClr val="AAAA96">
                  <a:alpha val="60000"/>
                </a:srgbClr>
              </a:solidFill>
              <a:ln w="14732">
                <a:solidFill>
                  <a:srgbClr val="EAEAE5"/>
                </a:solidFill>
              </a:ln>
            </c:spPr>
          </c:dPt>
          <c:dPt>
            <c:idx val="7"/>
            <c:bubble3D val="0"/>
            <c:spPr>
              <a:solidFill>
                <a:srgbClr val="AAAA96"/>
              </a:solidFill>
              <a:ln w="14732">
                <a:solidFill>
                  <a:srgbClr val="EAEAE5"/>
                </a:solidFill>
              </a:ln>
            </c:spPr>
          </c:dPt>
          <c:cat>
            <c:strRef>
              <c:f>Tabelle1!$A$2:$A$5</c:f>
              <c:strCache>
                <c:ptCount val="4"/>
                <c:pt idx="0">
                  <c:v>Europe</c:v>
                </c:pt>
                <c:pt idx="1">
                  <c:v>Germany</c:v>
                </c:pt>
                <c:pt idx="2">
                  <c:v>Americas</c:v>
                </c:pt>
                <c:pt idx="3">
                  <c:v>Asia, Australia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0.39000000000000112</c:v>
                </c:pt>
                <c:pt idx="1">
                  <c:v>0.15000000000000024</c:v>
                </c:pt>
                <c:pt idx="2">
                  <c:v>0.26</c:v>
                </c:pt>
                <c:pt idx="3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6797675" cy="673906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de-DE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11548" cy="53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875" tIns="142875" rIns="142875" bIns="142875" numCol="1" anchor="t" anchorCtr="0" compatLnSpc="1">
            <a:prstTxWarp prst="textNoShape">
              <a:avLst/>
            </a:prstTxWarp>
          </a:bodyPr>
          <a:lstStyle>
            <a:lvl1pPr defTabSz="906953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86128" y="0"/>
            <a:ext cx="3111547" cy="53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875" tIns="142875" rIns="142875" bIns="142875" numCol="1" anchor="t" anchorCtr="0" compatLnSpc="1">
            <a:prstTxWarp prst="textNoShape">
              <a:avLst/>
            </a:prstTxWarp>
          </a:bodyPr>
          <a:lstStyle>
            <a:lvl1pPr algn="r" defTabSz="906953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41252"/>
            <a:ext cx="3111548" cy="53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875" tIns="142875" rIns="142875" bIns="142875" numCol="1" anchor="b" anchorCtr="0" compatLnSpc="1">
            <a:prstTxWarp prst="textNoShape">
              <a:avLst/>
            </a:prstTxWarp>
          </a:bodyPr>
          <a:lstStyle>
            <a:lvl1pPr defTabSz="906953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86128" y="9341252"/>
            <a:ext cx="3111547" cy="53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875" tIns="142875" rIns="142875" bIns="142875" numCol="1" anchor="b" anchorCtr="0" compatLnSpc="1">
            <a:prstTxWarp prst="textNoShape">
              <a:avLst/>
            </a:prstTxWarp>
          </a:bodyPr>
          <a:lstStyle>
            <a:lvl1pPr algn="r" defTabSz="906953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>
                <a:latin typeface="Arial" pitchFamily="34" charset="0"/>
              </a:rPr>
              <a:t>Handzettel </a:t>
            </a:r>
            <a:fld id="{BFC713D8-7968-482B-A79F-9C586FE5053A}" type="slidenum">
              <a:rPr lang="de-DE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11548" cy="53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875" tIns="142875" rIns="142875" bIns="142875" numCol="1" anchor="t" anchorCtr="0" compatLnSpc="1">
            <a:prstTxWarp prst="textNoShape">
              <a:avLst/>
            </a:prstTxWarp>
          </a:bodyPr>
          <a:lstStyle>
            <a:lvl1pPr defTabSz="906953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86128" y="0"/>
            <a:ext cx="3110028" cy="53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875" tIns="142875" rIns="142875" bIns="142875" numCol="1" anchor="t" anchorCtr="0" compatLnSpc="1">
            <a:prstTxWarp prst="textNoShape">
              <a:avLst/>
            </a:prstTxWarp>
          </a:bodyPr>
          <a:lstStyle>
            <a:lvl1pPr algn="r" defTabSz="906953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950" y="741363"/>
            <a:ext cx="6583363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28008" y="4653012"/>
            <a:ext cx="6341659" cy="440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41252"/>
            <a:ext cx="3111548" cy="53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875" tIns="142875" rIns="142875" bIns="142875" numCol="1" anchor="b" anchorCtr="0" compatLnSpc="1">
            <a:prstTxWarp prst="textNoShape">
              <a:avLst/>
            </a:prstTxWarp>
          </a:bodyPr>
          <a:lstStyle>
            <a:lvl1pPr defTabSz="906953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86128" y="9341252"/>
            <a:ext cx="3110028" cy="53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875" tIns="142875" rIns="142875" bIns="142875" numCol="1" anchor="b" anchorCtr="0" compatLnSpc="1">
            <a:prstTxWarp prst="textNoShape">
              <a:avLst/>
            </a:prstTxWarp>
          </a:bodyPr>
          <a:lstStyle>
            <a:lvl1pPr algn="r" defTabSz="906953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41363"/>
            <a:ext cx="6583363" cy="3702050"/>
          </a:xfrm>
          <a:noFill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708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711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1pPr>
            <a:lvl2pPr marL="743009" indent="-285773" defTabSz="909711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2pPr>
            <a:lvl3pPr marL="1143091" indent="-228618" defTabSz="909711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3pPr>
            <a:lvl4pPr marL="1600327" indent="-228618" defTabSz="909711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4pPr>
            <a:lvl5pPr marL="2057564" indent="-228618" defTabSz="909711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5pPr>
            <a:lvl6pPr marL="2514800" indent="-228618" defTabSz="909711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6pPr>
            <a:lvl7pPr marL="2972037" indent="-228618" defTabSz="909711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7pPr>
            <a:lvl8pPr marL="3429273" indent="-228618" defTabSz="909711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8pPr>
            <a:lvl9pPr marL="3886510" indent="-228618" defTabSz="909711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>
                <a:solidFill>
                  <a:prstClr val="black"/>
                </a:solidFill>
                <a:latin typeface="Siemens Sans" pitchFamily="2" charset="0"/>
              </a:rPr>
              <a:t>Memo </a:t>
            </a:r>
            <a:fld id="{75FCD34D-F288-45D0-9C6C-68DED7C31B12}" type="slidenum">
              <a:rPr lang="en-US" altLang="de-DE">
                <a:solidFill>
                  <a:prstClr val="black"/>
                </a:solidFill>
                <a:latin typeface="Siemens Sans" pitchFamily="2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de-DE">
              <a:solidFill>
                <a:prstClr val="black"/>
              </a:solidFill>
              <a:latin typeface="Siemens Sans" pitchFamily="2" charset="0"/>
            </a:endParaRPr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51276" y="9381565"/>
            <a:ext cx="2944813" cy="49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52" tIns="46929" rIns="93852" bIns="46929" anchor="b"/>
          <a:lstStyle>
            <a:lvl1pPr defTabSz="938213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8213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8213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8213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8213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82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82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82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82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7CB7B482-3517-4CF7-BCF4-97FAC7BF7C36}" type="slidenum">
              <a:rPr lang="de-DE" altLang="de-DE" sz="1200">
                <a:solidFill>
                  <a:srgbClr val="EEECE1"/>
                </a:solidFill>
                <a:cs typeface="Arial" charset="0"/>
              </a:rPr>
              <a:pPr algn="r" eaLnBrk="1" hangingPunct="1"/>
              <a:t>3</a:t>
            </a:fld>
            <a:endParaRPr lang="de-DE" altLang="de-DE" sz="1200" dirty="0">
              <a:solidFill>
                <a:srgbClr val="EEECE1"/>
              </a:solidFill>
              <a:cs typeface="Arial" charset="0"/>
            </a:endParaRPr>
          </a:p>
        </p:txBody>
      </p:sp>
      <p:sp>
        <p:nvSpPr>
          <p:cNvPr id="17412" name="Rectangle 7"/>
          <p:cNvSpPr txBox="1">
            <a:spLocks noGrp="1" noChangeArrowheads="1"/>
          </p:cNvSpPr>
          <p:nvPr/>
        </p:nvSpPr>
        <p:spPr bwMode="auto">
          <a:xfrm>
            <a:off x="3851276" y="9381565"/>
            <a:ext cx="2944813" cy="49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33" tIns="44917" rIns="89833" bIns="44917" anchor="b"/>
          <a:lstStyle>
            <a:lvl1pPr defTabSz="900113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00113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00113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00113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00113" eaLnBrk="0" hangingPunct="0">
              <a:spcBef>
                <a:spcPct val="50000"/>
              </a:spcBef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001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001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001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001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7D6A4992-8051-48BC-AA19-17DD436D4403}" type="slidenum">
              <a:rPr lang="de-DE" altLang="de-DE" sz="1200">
                <a:solidFill>
                  <a:srgbClr val="EEECE1"/>
                </a:solidFill>
                <a:cs typeface="Arial" charset="0"/>
              </a:rPr>
              <a:pPr algn="r" eaLnBrk="1" hangingPunct="1"/>
              <a:t>3</a:t>
            </a:fld>
            <a:endParaRPr lang="de-DE" altLang="de-DE" sz="1200" dirty="0">
              <a:solidFill>
                <a:srgbClr val="EEECE1"/>
              </a:solidFill>
              <a:cs typeface="Arial" charset="0"/>
            </a:endParaRPr>
          </a:p>
        </p:txBody>
      </p:sp>
      <p:sp>
        <p:nvSpPr>
          <p:cNvPr id="174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96850" y="739775"/>
            <a:ext cx="7180263" cy="4037013"/>
          </a:xfrm>
          <a:ln/>
        </p:spPr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5255317"/>
            <a:ext cx="5435600" cy="38783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33" tIns="44917" rIns="89833" bIns="44917"/>
          <a:lstStyle/>
          <a:p>
            <a:pPr marL="190515" indent="-190515" eaLnBrk="1" hangingPunct="1"/>
            <a:endParaRPr lang="de-DE" altLang="de-DE" dirty="0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780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851276" y="9376827"/>
            <a:ext cx="2944813" cy="4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39" tIns="46268" rIns="92539" bIns="46268" anchor="b"/>
          <a:lstStyle/>
          <a:p>
            <a:pPr algn="r" defTabSz="922323"/>
            <a:fld id="{92F9B813-AF7B-407F-8447-15D81B8CB484}" type="slidenum">
              <a:rPr lang="de-DE" sz="1300">
                <a:latin typeface="Arial"/>
              </a:rPr>
              <a:pPr algn="r" defTabSz="922323"/>
              <a:t>4</a:t>
            </a:fld>
            <a:endParaRPr lang="de-DE" sz="1300">
              <a:latin typeface="Arial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41363"/>
            <a:ext cx="6583363" cy="370205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6593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41363"/>
            <a:ext cx="6583363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Notizen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6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7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Notizen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7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6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41363"/>
            <a:ext cx="6583363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Notizen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8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74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Dauer des Praxissemesters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Das Praxissemester umfasst mind. 20 Wochen (höchstens 26 Wochen). Die Mindestdauer des Praxissemesters beinhaltet keine Urlaubszeiten. Das Praxissemester ist grundsätzlich zeitlich zusammenhängend bei einem Unternehmen oder einer Institution durchzuführen.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Im 7. Semester wird begleitend zur Vorlesung gearbeitet</a:t>
            </a:r>
          </a:p>
          <a:p>
            <a:pPr lvl="0"/>
            <a:r>
              <a:rPr lang="de-DE" dirty="0"/>
              <a:t>Man hat 4 Monate und auf extra Antrag auf 6 Monate verlängert werden</a:t>
            </a:r>
          </a:p>
          <a:p>
            <a:pPr lvl="0"/>
            <a:r>
              <a:rPr lang="de-DE" dirty="0"/>
              <a:t>Kann auch extern erstellt werden</a:t>
            </a:r>
          </a:p>
          <a:p>
            <a:pPr lvl="0"/>
            <a:r>
              <a:rPr lang="de-DE" dirty="0"/>
              <a:t>Leistungsschwachen Stundeten wird nahegelegt, ein extra 8. Semester anzustarren!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Notizen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9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3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04850"/>
            <a:ext cx="6581775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r>
              <a:rPr lang="en-US" b="0" i="0" u="none" baseline="0">
                <a:latin typeface="Arial" pitchFamily="34" charset="0"/>
              </a:rPr>
              <a:t>Notes </a:t>
            </a:r>
            <a:fld id="{AD141568-5488-4AC9-B82D-9F5CE1225E2A}" type="slidenum">
              <a:rPr>
                <a:latin typeface="Arial" pitchFamily="34" charset="0"/>
              </a:rPr>
              <a:pPr algn="l" rtl="0"/>
              <a:t>11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793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41363"/>
            <a:ext cx="6583363" cy="3702050"/>
          </a:xfrm>
          <a:noFill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701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2" Type="http://schemas.openxmlformats.org/officeDocument/2006/relationships/tags" Target="../tags/tag35.xml"/><Relationship Id="rId1" Type="http://schemas.openxmlformats.org/officeDocument/2006/relationships/customXml" Target="../../customXml/item11.xml"/><Relationship Id="rId6" Type="http://schemas.openxmlformats.org/officeDocument/2006/relationships/tags" Target="../tags/tag39.xml"/><Relationship Id="rId11" Type="http://schemas.openxmlformats.org/officeDocument/2006/relationships/image" Target="../media/image2.wmf"/><Relationship Id="rId5" Type="http://schemas.openxmlformats.org/officeDocument/2006/relationships/tags" Target="../tags/tag38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7.xml"/><Relationship Id="rId9" Type="http://schemas.openxmlformats.org/officeDocument/2006/relationships/tags" Target="../tags/tag4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customXml" Target="../../customXml/item23.xml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customXml" Target="../../customXml/item8.xml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customXml" Target="../../customXml/item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customXml" Target="../../customXml/item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customXml" Target="../../customXml/item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9.xml"/><Relationship Id="rId1" Type="http://schemas.openxmlformats.org/officeDocument/2006/relationships/customXml" Target="../../customXml/item13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customXml" Target="../../customXml/item14.xml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customXml" Target="../../customXml/item2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customXml" Target="../../customXml/item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customXml" Target="../../customXml/item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2.wmf"/><Relationship Id="rId2" Type="http://schemas.openxmlformats.org/officeDocument/2006/relationships/tags" Target="../tags/tag43.xml"/><Relationship Id="rId1" Type="http://schemas.openxmlformats.org/officeDocument/2006/relationships/customXml" Target="../../customXml/item2.xml"/><Relationship Id="rId6" Type="http://schemas.openxmlformats.org/officeDocument/2006/relationships/tags" Target="../tags/tag47.xml"/><Relationship Id="rId11" Type="http://schemas.openxmlformats.org/officeDocument/2006/relationships/image" Target="../media/image3.jpeg"/><Relationship Id="rId5" Type="http://schemas.openxmlformats.org/officeDocument/2006/relationships/tags" Target="../tags/tag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5.xml"/><Relationship Id="rId9" Type="http://schemas.openxmlformats.org/officeDocument/2006/relationships/tags" Target="../tags/tag50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6.xml"/><Relationship Id="rId1" Type="http://schemas.openxmlformats.org/officeDocument/2006/relationships/customXml" Target="../../customXml/item12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customXml" Target="../../customXml/item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2" Type="http://schemas.openxmlformats.org/officeDocument/2006/relationships/tags" Target="../tags/tag125.xml"/><Relationship Id="rId1" Type="http://schemas.openxmlformats.org/officeDocument/2006/relationships/customXml" Target="../../customXml/item6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2" Type="http://schemas.openxmlformats.org/officeDocument/2006/relationships/tags" Target="../tags/tag51.xml"/><Relationship Id="rId1" Type="http://schemas.openxmlformats.org/officeDocument/2006/relationships/customXml" Target="../../customXml/item15.xml"/><Relationship Id="rId6" Type="http://schemas.openxmlformats.org/officeDocument/2006/relationships/tags" Target="../tags/tag55.xml"/><Relationship Id="rId11" Type="http://schemas.openxmlformats.org/officeDocument/2006/relationships/image" Target="../media/image2.wmf"/><Relationship Id="rId5" Type="http://schemas.openxmlformats.org/officeDocument/2006/relationships/tags" Target="../tags/tag5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3.xml"/><Relationship Id="rId9" Type="http://schemas.openxmlformats.org/officeDocument/2006/relationships/tags" Target="../tags/tag5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customXml" Target="../../customXml/item16.xml"/><Relationship Id="rId6" Type="http://schemas.openxmlformats.org/officeDocument/2006/relationships/tags" Target="../tags/tag63.xml"/><Relationship Id="rId11" Type="http://schemas.openxmlformats.org/officeDocument/2006/relationships/image" Target="../media/image2.wmf"/><Relationship Id="rId5" Type="http://schemas.openxmlformats.org/officeDocument/2006/relationships/tags" Target="../tags/tag62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61.xml"/><Relationship Id="rId9" Type="http://schemas.openxmlformats.org/officeDocument/2006/relationships/tags" Target="../tags/tag6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customXml" Target="../../customXml/item10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7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2.xml"/><Relationship Id="rId1" Type="http://schemas.openxmlformats.org/officeDocument/2006/relationships/customXml" Target="../../customXml/item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7" Type="http://schemas.openxmlformats.org/officeDocument/2006/relationships/image" Target="../media/image5.jpeg"/><Relationship Id="rId2" Type="http://schemas.openxmlformats.org/officeDocument/2006/relationships/tags" Target="../tags/tag77.xml"/><Relationship Id="rId1" Type="http://schemas.openxmlformats.org/officeDocument/2006/relationships/customXml" Target="../../customXml/item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customXml" Target="../../customXml/item2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4.xml"/><Relationship Id="rId1" Type="http://schemas.openxmlformats.org/officeDocument/2006/relationships/customXml" Target="../../customXml/item1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(big bar down)" type="title" preserve="1">
  <p:cSld name="Title (big bar dow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dtRectangle 15 Id15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198350" cy="4149090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de-DE"/>
          </a:p>
        </p:txBody>
      </p:sp>
      <p:sp>
        <p:nvSpPr>
          <p:cNvPr id="11" name="cdtRectangle 2 Id1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2198350" cy="41490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smtClean="0">
              <a:solidFill>
                <a:schemeClr val="tx1"/>
              </a:solidFill>
            </a:endParaRPr>
          </a:p>
        </p:txBody>
      </p:sp>
      <p:sp>
        <p:nvSpPr>
          <p:cNvPr id="14" name="cdtText Box 133 Id14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de-DE" sz="1000" b="1" smtClean="0">
                <a:solidFill>
                  <a:srgbClr val="879BAA"/>
                </a:solidFill>
              </a:rPr>
              <a:t>Frei verwendbar © Siemens AG 2015 Alle Rechte vorbehalten.</a:t>
            </a:r>
            <a:endParaRPr lang="de-DE" sz="1000" b="1" dirty="0">
              <a:solidFill>
                <a:srgbClr val="879BAA"/>
              </a:solidFill>
            </a:endParaRPr>
          </a:p>
        </p:txBody>
      </p:sp>
      <p:sp>
        <p:nvSpPr>
          <p:cNvPr id="10" name="cdtText Box 133 Id10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8836025" y="6165850"/>
            <a:ext cx="3362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pPr algn="r"/>
            <a:r>
              <a:rPr lang="de-DE" sz="1000" b="1" smtClean="0">
                <a:solidFill>
                  <a:srgbClr val="000000"/>
                </a:solidFill>
              </a:rPr>
              <a:t>siemens.com/sce</a:t>
            </a:r>
            <a:endParaRPr lang="de-DE" sz="1000" b="1" dirty="0">
              <a:solidFill>
                <a:srgbClr val="000000"/>
              </a:solidFill>
            </a:endParaRPr>
          </a:p>
        </p:txBody>
      </p:sp>
      <p:sp>
        <p:nvSpPr>
          <p:cNvPr id="12" name="cdtText Box 101 Id12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100" b="1" dirty="0">
              <a:solidFill>
                <a:srgbClr val="990000"/>
              </a:solidFill>
            </a:endParaRPr>
          </a:p>
        </p:txBody>
      </p:sp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7"/>
            </p:custDataLst>
          </p:nvPr>
        </p:nvSpPr>
        <p:spPr bwMode="gray">
          <a:xfrm>
            <a:off x="338137" y="4149090"/>
            <a:ext cx="11860212" cy="870014"/>
          </a:xfrm>
          <a:solidFill>
            <a:srgbClr val="879BAA"/>
          </a:solidFill>
        </p:spPr>
        <p:txBody>
          <a:bodyPr wrap="square" lIns="270000" tIns="144000" rIns="482400" bIns="108000" anchor="t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8"/>
            </p:custDataLst>
          </p:nvPr>
        </p:nvSpPr>
        <p:spPr bwMode="gray">
          <a:xfrm>
            <a:off x="338137" y="3756008"/>
            <a:ext cx="11860212" cy="393082"/>
          </a:xfrm>
          <a:solidFill>
            <a:srgbClr val="233746">
              <a:alpha val="65000"/>
            </a:srgbClr>
          </a:solidFill>
        </p:spPr>
        <p:txBody>
          <a:bodyPr wrap="square" lIns="270000" tIns="18000" rIns="482400" bIns="36000" anchor="b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</a:p>
        </p:txBody>
      </p:sp>
      <p:pic>
        <p:nvPicPr>
          <p:cNvPr id="13" name="cdtPicture 10 Id13" descr="SIE_Logo_Layer_Petrol_RGB_A3_76mm.wmf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3" y="0"/>
            <a:ext cx="1728000" cy="967833"/>
          </a:xfrm>
          <a:prstGeom prst="rect">
            <a:avLst/>
          </a:prstGeom>
        </p:spPr>
      </p:pic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4752975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676800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7063" y="1412875"/>
            <a:ext cx="5472112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 bearbeiten</a:t>
            </a:r>
          </a:p>
          <a:p>
            <a:pPr marL="179388" marR="0" lvl="1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 Ebene</a:t>
            </a:r>
          </a:p>
          <a:p>
            <a:pPr marL="358775" marR="0" lvl="2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 Ebene</a:t>
            </a:r>
          </a:p>
          <a:p>
            <a:pPr marL="538163" marR="0" lvl="3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 Ebene</a:t>
            </a:r>
          </a:p>
          <a:p>
            <a:pPr marL="717550" marR="0" lvl="4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 Ebene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3638" y="1412875"/>
            <a:ext cx="5472112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 bearbeiten</a:t>
            </a:r>
          </a:p>
          <a:p>
            <a:pPr marL="179388" marR="0" lvl="1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 Ebene</a:t>
            </a:r>
          </a:p>
          <a:p>
            <a:pPr marL="358775" marR="0" lvl="2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 Ebene</a:t>
            </a:r>
          </a:p>
          <a:p>
            <a:pPr marL="538163" marR="0" lvl="3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 Ebene</a:t>
            </a:r>
          </a:p>
          <a:p>
            <a:pPr marL="717550" marR="0" lvl="4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 Ebene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607085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8208962" cy="23034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0"/>
            <a:ext cx="8208962" cy="230505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360045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370388" y="1412875"/>
            <a:ext cx="360000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8115750" y="1412875"/>
            <a:ext cx="360000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type="fourObj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627063" y="1412876"/>
            <a:ext cx="5472112" cy="23034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 bearbeiten</a:t>
            </a:r>
          </a:p>
          <a:p>
            <a:pPr marL="179388" marR="0" lvl="1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 Ebene</a:t>
            </a:r>
          </a:p>
          <a:p>
            <a:pPr marL="358775" marR="0" lvl="2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 Ebene</a:t>
            </a:r>
          </a:p>
          <a:p>
            <a:pPr marL="538163" marR="0" lvl="3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 Ebene</a:t>
            </a:r>
          </a:p>
          <a:p>
            <a:pPr marL="717550" marR="0" lvl="4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 Ebene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6243638" y="1412875"/>
            <a:ext cx="5472112" cy="23034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 bearbeiten</a:t>
            </a:r>
          </a:p>
          <a:p>
            <a:pPr marL="179388" marR="0" lvl="1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 Ebene</a:t>
            </a:r>
          </a:p>
          <a:p>
            <a:pPr marL="358775" marR="0" lvl="2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 Ebene</a:t>
            </a:r>
          </a:p>
          <a:p>
            <a:pPr marL="538163" marR="0" lvl="3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 Ebene</a:t>
            </a:r>
          </a:p>
          <a:p>
            <a:pPr marL="717550" marR="0" lvl="4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 Ebene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627063" y="3860800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 bearbeiten</a:t>
            </a:r>
          </a:p>
          <a:p>
            <a:pPr marL="179388" marR="0" lvl="1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 Ebene</a:t>
            </a:r>
          </a:p>
          <a:p>
            <a:pPr marL="358775" marR="0" lvl="2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 Ebene</a:t>
            </a:r>
          </a:p>
          <a:p>
            <a:pPr marL="538163" marR="0" lvl="3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 Ebene</a:t>
            </a:r>
          </a:p>
          <a:p>
            <a:pPr marL="717550" marR="0" lvl="4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 Ebene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43638" y="3860800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 bearbeiten</a:t>
            </a:r>
          </a:p>
          <a:p>
            <a:pPr marL="179388" marR="0" lvl="1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 Ebene</a:t>
            </a:r>
          </a:p>
          <a:p>
            <a:pPr marL="358775" marR="0" lvl="2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 Ebene</a:t>
            </a:r>
          </a:p>
          <a:p>
            <a:pPr marL="538163" marR="0" lvl="3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 Ebene</a:t>
            </a:r>
          </a:p>
          <a:p>
            <a:pPr marL="717550" marR="0" lvl="4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 Ebene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557672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676800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403200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5" y="1412875"/>
            <a:ext cx="403200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(big bar up)" type="title" preserve="1">
  <p:cSld name="Title (big bar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dtRectangle 15 Id16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198350" cy="5157216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de-DE"/>
          </a:p>
        </p:txBody>
      </p:sp>
      <p:sp>
        <p:nvSpPr>
          <p:cNvPr id="13" name="cdtRectangle 1 Id13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2198350" cy="5157216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smtClean="0">
              <a:solidFill>
                <a:schemeClr val="tx1"/>
              </a:solidFill>
            </a:endParaRPr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 bwMode="gray">
          <a:xfrm>
            <a:off x="338137" y="5157216"/>
            <a:ext cx="11860212" cy="393082"/>
          </a:xfrm>
          <a:solidFill>
            <a:srgbClr val="879BAA"/>
          </a:solidFill>
        </p:spPr>
        <p:txBody>
          <a:bodyPr wrap="square" lIns="270000" tIns="18000" rIns="482400" bIns="36000" anchor="t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</a:p>
        </p:txBody>
      </p:sp>
      <p:sp>
        <p:nvSpPr>
          <p:cNvPr id="11" name="cdtText Box 101 Id1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100" b="1" dirty="0">
              <a:solidFill>
                <a:srgbClr val="990000"/>
              </a:solidFill>
            </a:endParaRPr>
          </a:p>
        </p:txBody>
      </p:sp>
      <p:sp>
        <p:nvSpPr>
          <p:cNvPr id="15" name="cdtText Box 133 Id15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smtClean="0">
                <a:solidFill>
                  <a:srgbClr val="879BAA"/>
                </a:solidFill>
              </a:rPr>
              <a:t>Non</a:t>
            </a:r>
            <a:r>
              <a:rPr lang="en-US" sz="1000" b="1" baseline="0" smtClean="0">
                <a:solidFill>
                  <a:srgbClr val="879BAA"/>
                </a:solidFill>
              </a:rPr>
              <a:t> r</a:t>
            </a:r>
            <a:r>
              <a:rPr lang="en-US" sz="1000" b="1" smtClean="0">
                <a:solidFill>
                  <a:srgbClr val="879BAA"/>
                </a:solidFill>
              </a:rPr>
              <a:t>estricted © Siemens AG 2015 All rights reserved.</a:t>
            </a:r>
            <a:endParaRPr lang="en-US" sz="1000" b="1" dirty="0">
              <a:solidFill>
                <a:srgbClr val="879BAA"/>
              </a:solidFill>
            </a:endParaRPr>
          </a:p>
        </p:txBody>
      </p:sp>
      <p:sp>
        <p:nvSpPr>
          <p:cNvPr id="12" name="cdtText Box 133 Id12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836025" y="6165850"/>
            <a:ext cx="3362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pPr algn="r"/>
            <a:r>
              <a:rPr lang="de-DE" sz="1000" b="1" smtClean="0">
                <a:solidFill>
                  <a:srgbClr val="000000"/>
                </a:solidFill>
              </a:rPr>
              <a:t>siemens.com/sce</a:t>
            </a:r>
            <a:endParaRPr lang="de-DE" sz="1000" b="1" dirty="0">
              <a:solidFill>
                <a:srgbClr val="000000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87"/>
            <a:ext cx="12198350" cy="5155629"/>
          </a:xfrm>
          <a:prstGeom prst="rect">
            <a:avLst/>
          </a:prstGeom>
        </p:spPr>
      </p:pic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8"/>
            </p:custDataLst>
          </p:nvPr>
        </p:nvSpPr>
        <p:spPr bwMode="gray">
          <a:xfrm>
            <a:off x="338137" y="4287202"/>
            <a:ext cx="11860212" cy="870014"/>
          </a:xfrm>
          <a:solidFill>
            <a:srgbClr val="233746">
              <a:alpha val="65000"/>
            </a:srgbClr>
          </a:solidFill>
        </p:spPr>
        <p:txBody>
          <a:bodyPr wrap="square" lIns="270000" tIns="144000" rIns="482400" bIns="108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</a:p>
        </p:txBody>
      </p:sp>
      <p:pic>
        <p:nvPicPr>
          <p:cNvPr id="14" name="cdtPicture 10 Id14" descr="SIE_Logo_Layer_Petrol_RGB_A3_76mm.wmf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3" y="0"/>
            <a:ext cx="1728000" cy="967833"/>
          </a:xfrm>
          <a:prstGeom prst="rect">
            <a:avLst/>
          </a:prstGeom>
        </p:spPr>
      </p:pic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259200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362400" y="1412875"/>
            <a:ext cx="2736775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43638" y="1412875"/>
            <a:ext cx="2592387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8208962" cy="23034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0"/>
            <a:ext cx="8208962" cy="230505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4032000" cy="23034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5" y="1388857"/>
            <a:ext cx="4032000" cy="230505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7063" y="3860799"/>
            <a:ext cx="4032000" cy="230505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804025" y="3860800"/>
            <a:ext cx="4032000" cy="230505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fullscreen (big bar down)" type="title" preserve="1">
  <p:cSld name="Title fullscreen (big bar dow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dtRectangle 15 Id16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de-DE"/>
          </a:p>
        </p:txBody>
      </p:sp>
      <p:sp>
        <p:nvSpPr>
          <p:cNvPr id="14" name="cdtRectangle 1 Id14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smtClean="0">
              <a:solidFill>
                <a:schemeClr val="tx1"/>
              </a:solidFill>
            </a:endParaRPr>
          </a:p>
        </p:txBody>
      </p:sp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4"/>
            </p:custDataLst>
          </p:nvPr>
        </p:nvSpPr>
        <p:spPr bwMode="ltGray">
          <a:xfrm>
            <a:off x="338137" y="2420873"/>
            <a:ext cx="11860212" cy="1266246"/>
          </a:xfrm>
          <a:solidFill>
            <a:srgbClr val="233746">
              <a:alpha val="65000"/>
            </a:srgbClr>
          </a:solidFill>
        </p:spPr>
        <p:txBody>
          <a:bodyPr wrap="square" lIns="270000" tIns="536400" rIns="482400" bIns="108000" anchor="t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</a:p>
        </p:txBody>
      </p:sp>
      <p:sp>
        <p:nvSpPr>
          <p:cNvPr id="11" name="cdtText Box 101 Id1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100" b="1" dirty="0">
              <a:solidFill>
                <a:srgbClr val="990000"/>
              </a:solidFill>
            </a:endParaRPr>
          </a:p>
        </p:txBody>
      </p:sp>
      <p:pic>
        <p:nvPicPr>
          <p:cNvPr id="12" name="cdtPicture 10 Id12" descr="SIE_Logo_Layer_Petrol_RGB_A3_76mm.wmf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3" y="0"/>
            <a:ext cx="1728000" cy="967833"/>
          </a:xfrm>
          <a:prstGeom prst="rect">
            <a:avLst/>
          </a:prstGeom>
        </p:spPr>
      </p:pic>
      <p:sp>
        <p:nvSpPr>
          <p:cNvPr id="15" name="cdtText Box 133 Id15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de-DE" sz="1000" b="1" smtClean="0">
                <a:solidFill>
                  <a:srgbClr val="000000"/>
                </a:solidFill>
              </a:rPr>
              <a:t>Frei verwendbar © Siemens AG 2015 Alle Rechte vorbehalten.</a:t>
            </a:r>
            <a:endParaRPr lang="de-DE" sz="1000" b="1" dirty="0">
              <a:solidFill>
                <a:srgbClr val="000000"/>
              </a:solidFill>
            </a:endParaRPr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8"/>
            </p:custDataLst>
          </p:nvPr>
        </p:nvSpPr>
        <p:spPr bwMode="ltGray">
          <a:xfrm>
            <a:off x="338138" y="2420874"/>
            <a:ext cx="11860212" cy="3930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233746">
                    <a:alpha val="65000"/>
                  </a:srgbClr>
                </a:solidFill>
              </a14:hiddenFill>
            </a:ext>
          </a:extLst>
        </p:spPr>
        <p:txBody>
          <a:bodyPr wrap="square" lIns="270000" tIns="18000" rIns="482400" bIns="36000" anchor="b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</a:p>
        </p:txBody>
      </p:sp>
      <p:sp>
        <p:nvSpPr>
          <p:cNvPr id="13" name="cdtText Box 133 Id13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8836025" y="6165850"/>
            <a:ext cx="3362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pPr algn="r"/>
            <a:r>
              <a:rPr lang="de-DE" sz="1000" b="1" smtClean="0">
                <a:solidFill>
                  <a:srgbClr val="000000"/>
                </a:solidFill>
              </a:rPr>
              <a:t>siemens.de/sce</a:t>
            </a:r>
            <a:endParaRPr lang="de-DE" sz="1000" b="1" dirty="0">
              <a:solidFill>
                <a:srgbClr val="000000"/>
              </a:solidFill>
            </a:endParaRPr>
          </a:p>
        </p:txBody>
      </p:sp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fullscreen (big bar up)" type="title" preserve="1">
  <p:cSld name="Title fullscreen (big bar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dtRectangle 15 Id16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de-DE"/>
          </a:p>
        </p:txBody>
      </p:sp>
      <p:sp>
        <p:nvSpPr>
          <p:cNvPr id="14" name="cdtRectangle 1 Id14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smtClean="0">
              <a:solidFill>
                <a:schemeClr val="tx1"/>
              </a:solidFill>
            </a:endParaRPr>
          </a:p>
        </p:txBody>
      </p:sp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4"/>
            </p:custDataLst>
          </p:nvPr>
        </p:nvSpPr>
        <p:spPr bwMode="ltGray">
          <a:xfrm>
            <a:off x="338137" y="2987889"/>
            <a:ext cx="11860212" cy="1266246"/>
          </a:xfrm>
          <a:solidFill>
            <a:srgbClr val="233746">
              <a:alpha val="65000"/>
            </a:srgbClr>
          </a:solidFill>
        </p:spPr>
        <p:txBody>
          <a:bodyPr wrap="square" lIns="270000" tIns="144000" rIns="482400" bIns="5004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</a:p>
        </p:txBody>
      </p:sp>
      <p:sp>
        <p:nvSpPr>
          <p:cNvPr id="11" name="cdtText Box 101 Id1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100" b="1" dirty="0">
              <a:solidFill>
                <a:srgbClr val="990000"/>
              </a:solidFill>
            </a:endParaRPr>
          </a:p>
        </p:txBody>
      </p:sp>
      <p:pic>
        <p:nvPicPr>
          <p:cNvPr id="13" name="cdtPicture 10 Id13" descr="SIE_Logo_Layer_Petrol_RGB_A3_76mm.wmf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3" y="0"/>
            <a:ext cx="1728000" cy="967833"/>
          </a:xfrm>
          <a:prstGeom prst="rect">
            <a:avLst/>
          </a:prstGeom>
        </p:spPr>
      </p:pic>
      <p:sp>
        <p:nvSpPr>
          <p:cNvPr id="15" name="cdtText Box 133 Id15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de-DE" sz="1000" b="1" smtClean="0">
                <a:solidFill>
                  <a:srgbClr val="000000"/>
                </a:solidFill>
              </a:rPr>
              <a:t>Frei verwendbar © Siemens AG 2015 Alle Rechte vorbehalten.</a:t>
            </a:r>
            <a:endParaRPr lang="de-DE" sz="1000" b="1" dirty="0">
              <a:solidFill>
                <a:srgbClr val="000000"/>
              </a:solidFill>
            </a:endParaRPr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8"/>
            </p:custDataLst>
          </p:nvPr>
        </p:nvSpPr>
        <p:spPr bwMode="ltGray">
          <a:xfrm>
            <a:off x="338138" y="3860800"/>
            <a:ext cx="11860212" cy="3930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233746">
                    <a:alpha val="65000"/>
                  </a:srgbClr>
                </a:solidFill>
              </a14:hiddenFill>
            </a:ext>
          </a:extLst>
        </p:spPr>
        <p:txBody>
          <a:bodyPr wrap="square" lIns="270000" tIns="18000" rIns="482400" bIns="36000" anchor="t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</a:p>
        </p:txBody>
      </p:sp>
      <p:sp>
        <p:nvSpPr>
          <p:cNvPr id="12" name="cdtText Box 133 Id12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8836025" y="6165850"/>
            <a:ext cx="3362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pPr algn="r"/>
            <a:r>
              <a:rPr lang="de-DE" sz="1000" b="1" smtClean="0">
                <a:solidFill>
                  <a:srgbClr val="000000"/>
                </a:solidFill>
              </a:rPr>
              <a:t>siemens.de/sce</a:t>
            </a:r>
            <a:endParaRPr lang="de-DE" sz="1000" b="1" dirty="0">
              <a:solidFill>
                <a:srgbClr val="000000"/>
              </a:solidFill>
            </a:endParaRPr>
          </a:p>
        </p:txBody>
      </p:sp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title (big bar down)" type="title" preserve="1">
  <p:cSld name="Chapter title (big bar dow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dtRectangle 15 Id7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0" y="0"/>
            <a:ext cx="12198350" cy="4149725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de-DE"/>
          </a:p>
        </p:txBody>
      </p:sp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 bwMode="gray">
          <a:xfrm>
            <a:off x="338138" y="4149090"/>
            <a:ext cx="11860212" cy="870014"/>
          </a:xfrm>
          <a:solidFill>
            <a:srgbClr val="879BAA"/>
          </a:solidFill>
        </p:spPr>
        <p:txBody>
          <a:bodyPr wrap="square" lIns="270000" tIns="144000" rIns="482400" bIns="108000" anchor="t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 bwMode="gray">
          <a:xfrm>
            <a:off x="338138" y="3756008"/>
            <a:ext cx="11860212" cy="393082"/>
          </a:xfrm>
          <a:solidFill>
            <a:srgbClr val="233746">
              <a:alpha val="65000"/>
            </a:srgbClr>
          </a:solidFill>
        </p:spPr>
        <p:txBody>
          <a:bodyPr wrap="square" lIns="270000" tIns="18000" rIns="482400" bIns="36000" anchor="b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</a:p>
        </p:txBody>
      </p:sp>
      <p:sp>
        <p:nvSpPr>
          <p:cNvPr id="6" name="cdtText Box 101 Id6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100" b="1" dirty="0">
              <a:solidFill>
                <a:srgbClr val="990000"/>
              </a:solidFill>
            </a:endParaRPr>
          </a:p>
        </p:txBody>
      </p:sp>
      <p:pic>
        <p:nvPicPr>
          <p:cNvPr id="8" name="cdtPicture 7 Id8" descr="sie_logo_layer_petrol_rgb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5887" y="0"/>
            <a:ext cx="1439863" cy="804863"/>
          </a:xfrm>
          <a:prstGeom prst="rect">
            <a:avLst/>
          </a:prstGeom>
          <a:noFill/>
        </p:spPr>
      </p:pic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title (big bar up)" type="title" preserve="1">
  <p:cSld name="Chapter title (big bar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dtRectangle 15 Id7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0" y="0"/>
            <a:ext cx="12198350" cy="5162556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de-DE"/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 bwMode="gray">
          <a:xfrm>
            <a:off x="338138" y="5157216"/>
            <a:ext cx="11860212" cy="393082"/>
          </a:xfrm>
          <a:solidFill>
            <a:srgbClr val="879BAA"/>
          </a:solidFill>
        </p:spPr>
        <p:txBody>
          <a:bodyPr wrap="square" lIns="270000" tIns="18000" rIns="482400" bIns="36000" anchor="t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</a:p>
        </p:txBody>
      </p:sp>
      <p:sp>
        <p:nvSpPr>
          <p:cNvPr id="6" name="cdtText Box 101 Id6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100" b="1" dirty="0">
              <a:solidFill>
                <a:srgbClr val="990000"/>
              </a:solidFill>
            </a:endParaRPr>
          </a:p>
        </p:txBody>
      </p:sp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5"/>
            </p:custDataLst>
          </p:nvPr>
        </p:nvSpPr>
        <p:spPr bwMode="gray">
          <a:xfrm>
            <a:off x="338138" y="4287202"/>
            <a:ext cx="11860212" cy="870014"/>
          </a:xfrm>
          <a:solidFill>
            <a:srgbClr val="233746">
              <a:alpha val="65000"/>
            </a:srgbClr>
          </a:solidFill>
        </p:spPr>
        <p:txBody>
          <a:bodyPr wrap="square" lIns="270000" tIns="144000" rIns="482400" bIns="108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</a:p>
        </p:txBody>
      </p:sp>
      <p:pic>
        <p:nvPicPr>
          <p:cNvPr id="9" name="cdtPicture 7 Id9" descr="sie_logo_layer_petrol_rgb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5887" y="0"/>
            <a:ext cx="1439863" cy="804863"/>
          </a:xfrm>
          <a:prstGeom prst="rect">
            <a:avLst/>
          </a:prstGeom>
          <a:noFill/>
        </p:spPr>
      </p:pic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Index/Contact" preserve="1" userDrawn="1">
  <p:cSld name="Image + Index/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dtPicture Placeholder 10 Id11"/>
          <p:cNvSpPr>
            <a:spLocks noGrp="1"/>
          </p:cNvSpPr>
          <p:nvPr>
            <p:ph type="pic" sz="quarter" idx="13" hasCustomPrompt="1"/>
            <p:custDataLst>
              <p:tags r:id="rId2"/>
            </p:custDataLst>
          </p:nvPr>
        </p:nvSpPr>
        <p:spPr>
          <a:xfrm>
            <a:off x="0" y="1412875"/>
            <a:ext cx="4514977" cy="475297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2875"/>
            <a:ext cx="4514977" cy="4752975"/>
          </a:xfrm>
          <a:prstGeom prst="rect">
            <a:avLst/>
          </a:prstGeom>
        </p:spPr>
      </p:pic>
      <p:sp>
        <p:nvSpPr>
          <p:cNvPr id="5" name="cdtRectangle 2 Id5"/>
          <p:cNvSpPr/>
          <p:nvPr userDrawn="1">
            <p:custDataLst>
              <p:tags r:id="rId3"/>
            </p:custDataLst>
          </p:nvPr>
        </p:nvSpPr>
        <p:spPr bwMode="auto">
          <a:xfrm>
            <a:off x="4658995" y="1412875"/>
            <a:ext cx="7539355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smtClean="0">
              <a:solidFill>
                <a:schemeClr val="tx1"/>
              </a:solidFill>
            </a:endParaRPr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6" y="1412875"/>
            <a:ext cx="7539354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de-DE" dirty="0" smtClean="0"/>
              <a:t>Inhaltsverzeichnis / Kontakt durch Klicken bearbeiten</a:t>
            </a:r>
          </a:p>
          <a:p>
            <a:pPr lvl="1"/>
            <a:r>
              <a:rPr lang="de-DE" dirty="0" smtClean="0"/>
              <a:t>Kapitel</a:t>
            </a:r>
          </a:p>
          <a:p>
            <a:pPr lvl="2"/>
            <a:r>
              <a:rPr lang="de-DE" dirty="0" smtClean="0"/>
              <a:t>Aktives Kapitel</a:t>
            </a:r>
          </a:p>
          <a:p>
            <a:pPr lvl="3"/>
            <a:r>
              <a:rPr lang="de-DE" dirty="0" smtClean="0"/>
              <a:t>Unterkapitel</a:t>
            </a:r>
          </a:p>
          <a:p>
            <a:pPr lvl="4"/>
            <a:r>
              <a:rPr lang="de-DE" dirty="0" smtClean="0"/>
              <a:t>Aktives Unterkapitel</a:t>
            </a:r>
            <a:endParaRPr lang="en-US" dirty="0"/>
          </a:p>
        </p:txBody>
      </p:sp>
      <p:sp>
        <p:nvSpPr>
          <p:cNvPr id="2" name="cdtTitle 1 Id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7063" y="1412875"/>
            <a:ext cx="3887914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5" y="1412875"/>
            <a:ext cx="7539355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de-DE" dirty="0" smtClean="0"/>
              <a:t>Inhaltsverzeichnis / Kontakt durch Klicken bearbeiten</a:t>
            </a:r>
          </a:p>
          <a:p>
            <a:pPr lvl="1"/>
            <a:r>
              <a:rPr lang="de-DE" dirty="0" smtClean="0"/>
              <a:t>Kapitel</a:t>
            </a:r>
          </a:p>
          <a:p>
            <a:pPr lvl="2"/>
            <a:r>
              <a:rPr lang="de-DE" dirty="0" smtClean="0"/>
              <a:t>Aktives Kapitel</a:t>
            </a:r>
          </a:p>
          <a:p>
            <a:pPr lvl="3"/>
            <a:r>
              <a:rPr lang="de-DE" dirty="0" smtClean="0"/>
              <a:t>Unterkapitel</a:t>
            </a:r>
          </a:p>
          <a:p>
            <a:pPr lvl="4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type="titleOnly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366034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3.xml"/><Relationship Id="rId39" Type="http://schemas.openxmlformats.org/officeDocument/2006/relationships/tags" Target="../tags/tag16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11.xml"/><Relationship Id="rId42" Type="http://schemas.openxmlformats.org/officeDocument/2006/relationships/tags" Target="../tags/tag19.xml"/><Relationship Id="rId47" Type="http://schemas.openxmlformats.org/officeDocument/2006/relationships/tags" Target="../tags/tag24.xml"/><Relationship Id="rId50" Type="http://schemas.openxmlformats.org/officeDocument/2006/relationships/tags" Target="../tags/tag27.xml"/><Relationship Id="rId55" Type="http://schemas.openxmlformats.org/officeDocument/2006/relationships/tags" Target="../tags/tag3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33" Type="http://schemas.openxmlformats.org/officeDocument/2006/relationships/tags" Target="../tags/tag10.xml"/><Relationship Id="rId38" Type="http://schemas.openxmlformats.org/officeDocument/2006/relationships/tags" Target="../tags/tag15.xml"/><Relationship Id="rId46" Type="http://schemas.openxmlformats.org/officeDocument/2006/relationships/tags" Target="../tags/tag23.xml"/><Relationship Id="rId59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6.xml"/><Relationship Id="rId41" Type="http://schemas.openxmlformats.org/officeDocument/2006/relationships/tags" Target="../tags/tag18.xml"/><Relationship Id="rId54" Type="http://schemas.openxmlformats.org/officeDocument/2006/relationships/tags" Target="../tags/tag3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vmlDrawing" Target="../drawings/vmlDrawing1.vml"/><Relationship Id="rId32" Type="http://schemas.openxmlformats.org/officeDocument/2006/relationships/tags" Target="../tags/tag9.xml"/><Relationship Id="rId37" Type="http://schemas.openxmlformats.org/officeDocument/2006/relationships/tags" Target="../tags/tag14.xml"/><Relationship Id="rId40" Type="http://schemas.openxmlformats.org/officeDocument/2006/relationships/tags" Target="../tags/tag17.xml"/><Relationship Id="rId45" Type="http://schemas.openxmlformats.org/officeDocument/2006/relationships/tags" Target="../tags/tag22.xml"/><Relationship Id="rId53" Type="http://schemas.openxmlformats.org/officeDocument/2006/relationships/tags" Target="../tags/tag30.xml"/><Relationship Id="rId58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tags" Target="../tags/tag5.xml"/><Relationship Id="rId36" Type="http://schemas.openxmlformats.org/officeDocument/2006/relationships/tags" Target="../tags/tag13.xml"/><Relationship Id="rId49" Type="http://schemas.openxmlformats.org/officeDocument/2006/relationships/tags" Target="../tags/tag26.xml"/><Relationship Id="rId57" Type="http://schemas.openxmlformats.org/officeDocument/2006/relationships/tags" Target="../tags/tag34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8.xml"/><Relationship Id="rId44" Type="http://schemas.openxmlformats.org/officeDocument/2006/relationships/tags" Target="../tags/tag21.xml"/><Relationship Id="rId52" Type="http://schemas.openxmlformats.org/officeDocument/2006/relationships/tags" Target="../tags/tag29.xml"/><Relationship Id="rId60" Type="http://schemas.openxmlformats.org/officeDocument/2006/relationships/image" Target="../media/image2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4.xml"/><Relationship Id="rId30" Type="http://schemas.openxmlformats.org/officeDocument/2006/relationships/tags" Target="../tags/tag7.xml"/><Relationship Id="rId35" Type="http://schemas.openxmlformats.org/officeDocument/2006/relationships/tags" Target="../tags/tag12.xml"/><Relationship Id="rId43" Type="http://schemas.openxmlformats.org/officeDocument/2006/relationships/tags" Target="../tags/tag20.xml"/><Relationship Id="rId48" Type="http://schemas.openxmlformats.org/officeDocument/2006/relationships/tags" Target="../tags/tag25.xml"/><Relationship Id="rId56" Type="http://schemas.openxmlformats.org/officeDocument/2006/relationships/tags" Target="../tags/tag33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3101291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40" name="think-cell Folie" r:id="rId58" imgW="270" imgH="270" progId="TCLayout.ActiveDocument.1">
                  <p:embed/>
                </p:oleObj>
              </mc:Choice>
              <mc:Fallback>
                <p:oleObj name="think-cell Folie" r:id="rId58" imgW="270" imgH="270" progId="TCLayout.ActiveDocument.1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dtRectangle 12 Id15"/>
          <p:cNvSpPr>
            <a:spLocks noChangeArrowheads="1"/>
          </p:cNvSpPr>
          <p:nvPr userDrawn="1">
            <p:custDataLst>
              <p:tags r:id="rId26"/>
            </p:custDataLst>
          </p:nvPr>
        </p:nvSpPr>
        <p:spPr bwMode="gray">
          <a:xfrm>
            <a:off x="0" y="0"/>
            <a:ext cx="12198350" cy="1268413"/>
          </a:xfrm>
          <a:prstGeom prst="rect">
            <a:avLst/>
          </a:prstGeom>
          <a:solidFill>
            <a:schemeClr val="l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de-DE"/>
          </a:p>
        </p:txBody>
      </p:sp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27"/>
            </p:custDataLst>
          </p:nvPr>
        </p:nvSpPr>
        <p:spPr bwMode="auto">
          <a:xfrm>
            <a:off x="0" y="0"/>
            <a:ext cx="12198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28"/>
            </p:custDataLst>
          </p:nvPr>
        </p:nvSpPr>
        <p:spPr bwMode="auto">
          <a:xfrm>
            <a:off x="627063" y="1412875"/>
            <a:ext cx="820896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0" name="cdtPicture 10 Id10" descr="SIE_Logo_Layer_Petrol_RGB_A3_76mm.wmf"/>
          <p:cNvPicPr>
            <a:picLocks noChangeAspect="1"/>
          </p:cNvPicPr>
          <p:nvPr userDrawn="1">
            <p:custDataLst>
              <p:tags r:id="rId29"/>
            </p:custDataLst>
          </p:nvPr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750" y="0"/>
            <a:ext cx="1440000" cy="806529"/>
          </a:xfrm>
          <a:prstGeom prst="rect">
            <a:avLst/>
          </a:prstGeom>
        </p:spPr>
      </p:pic>
      <p:sp>
        <p:nvSpPr>
          <p:cNvPr id="16" name="cdtText Box 133 Id16"/>
          <p:cNvSpPr txBox="1">
            <a:spLocks noChangeArrowheads="1"/>
          </p:cNvSpPr>
          <p:nvPr userDrawn="1">
            <p:custDataLst>
              <p:tags r:id="rId30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smtClean="0">
                <a:solidFill>
                  <a:srgbClr val="879BAA"/>
                </a:solidFill>
              </a:rPr>
              <a:t>Non</a:t>
            </a:r>
            <a:r>
              <a:rPr lang="en-US" sz="1000" b="1" baseline="0" smtClean="0">
                <a:solidFill>
                  <a:srgbClr val="879BAA"/>
                </a:solidFill>
              </a:rPr>
              <a:t> r</a:t>
            </a:r>
            <a:r>
              <a:rPr lang="en-US" sz="1000" b="1" smtClean="0">
                <a:solidFill>
                  <a:srgbClr val="879BAA"/>
                </a:solidFill>
              </a:rPr>
              <a:t>estricted © Siemens AG 2015 All rights reserved.</a:t>
            </a:r>
            <a:endParaRPr lang="en-US" sz="1000" b="1" dirty="0">
              <a:solidFill>
                <a:srgbClr val="879BAA"/>
              </a:solidFill>
            </a:endParaRPr>
          </a:p>
        </p:txBody>
      </p:sp>
      <p:sp>
        <p:nvSpPr>
          <p:cNvPr id="17" name="cdtTextBox 12 Id17"/>
          <p:cNvSpPr txBox="1"/>
          <p:nvPr userDrawn="1">
            <p:custDataLst>
              <p:tags r:id="rId31"/>
            </p:custDataLst>
          </p:nvPr>
        </p:nvSpPr>
        <p:spPr>
          <a:xfrm>
            <a:off x="0" y="6597650"/>
            <a:ext cx="3932230" cy="260350"/>
          </a:xfrm>
          <a:prstGeom prst="rect">
            <a:avLst/>
          </a:prstGeom>
          <a:noFill/>
        </p:spPr>
        <p:txBody>
          <a:bodyPr wrap="square" lIns="1908000" tIns="0" rIns="0" bIns="11520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de-DE" sz="1000" noProof="0" dirty="0" smtClean="0">
              <a:solidFill>
                <a:srgbClr val="000000"/>
              </a:solidFill>
            </a:endParaRPr>
          </a:p>
        </p:txBody>
      </p:sp>
      <p:sp>
        <p:nvSpPr>
          <p:cNvPr id="18" name="cdtTextBox 11 Id18"/>
          <p:cNvSpPr txBox="1"/>
          <p:nvPr userDrawn="1">
            <p:custDataLst>
              <p:tags r:id="rId32"/>
            </p:custDataLst>
          </p:nvPr>
        </p:nvSpPr>
        <p:spPr>
          <a:xfrm>
            <a:off x="0" y="6597650"/>
            <a:ext cx="1765285" cy="260350"/>
          </a:xfrm>
          <a:prstGeom prst="rect">
            <a:avLst/>
          </a:prstGeom>
          <a:noFill/>
        </p:spPr>
        <p:txBody>
          <a:bodyPr wrap="square" lIns="626400" tIns="0" rIns="0" bIns="1152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000" noProof="0" smtClean="0">
                <a:solidFill>
                  <a:srgbClr val="000000"/>
                </a:solidFill>
              </a:rPr>
              <a:t>Seite </a:t>
            </a:r>
            <a:fld id="{91E7552C-A157-4A4F-8E99-698C0325FC94}" type="slidenum">
              <a:rPr lang="de-DE" sz="1000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1000" noProof="0" dirty="0" smtClean="0">
              <a:solidFill>
                <a:srgbClr val="000000"/>
              </a:solidFill>
            </a:endParaRPr>
          </a:p>
        </p:txBody>
      </p:sp>
      <p:sp>
        <p:nvSpPr>
          <p:cNvPr id="19" name="cdtTextBox 13 Id19"/>
          <p:cNvSpPr txBox="1"/>
          <p:nvPr userDrawn="1">
            <p:custDataLst>
              <p:tags r:id="rId33"/>
            </p:custDataLst>
          </p:nvPr>
        </p:nvSpPr>
        <p:spPr>
          <a:xfrm>
            <a:off x="3787766" y="6595397"/>
            <a:ext cx="8410584" cy="260350"/>
          </a:xfrm>
          <a:prstGeom prst="rect">
            <a:avLst/>
          </a:prstGeom>
          <a:noFill/>
        </p:spPr>
        <p:txBody>
          <a:bodyPr wrap="square" lIns="0" tIns="0" rIns="482400" bIns="115200" rtlCol="0">
            <a:noAutofit/>
          </a:bodyPr>
          <a:lstStyle/>
          <a:p>
            <a:pPr marL="0" marR="0" indent="0" algn="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aseline="0" noProof="0" smtClean="0">
                <a:solidFill>
                  <a:srgbClr val="000000"/>
                </a:solidFill>
              </a:rPr>
              <a:t>DF FA S EUR&amp;AFR SCE</a:t>
            </a:r>
            <a:endParaRPr lang="de-DE" sz="1000" noProof="0" dirty="0" smtClean="0">
              <a:solidFill>
                <a:srgbClr val="000000"/>
              </a:solidFill>
            </a:endParaRPr>
          </a:p>
        </p:txBody>
      </p:sp>
      <p:sp>
        <p:nvSpPr>
          <p:cNvPr id="20" name="cdtText Box 101 Id20"/>
          <p:cNvSpPr txBox="1">
            <a:spLocks noChangeArrowheads="1"/>
          </p:cNvSpPr>
          <p:nvPr userDrawn="1">
            <p:custDataLst>
              <p:tags r:id="rId34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100" b="1" dirty="0">
              <a:solidFill>
                <a:srgbClr val="990000"/>
              </a:solidFill>
            </a:endParaRPr>
          </a:p>
        </p:txBody>
      </p:sp>
      <p:cxnSp>
        <p:nvCxnSpPr>
          <p:cNvPr id="2" name="cdtMasterTags_CL1 Id2"/>
          <p:cNvCxnSpPr/>
          <p:nvPr userDrawn="1"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cdtMasterTags_CL2 Id3"/>
          <p:cNvCxnSpPr/>
          <p:nvPr userDrawn="1"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cdtMasterTags_CL3 Id4"/>
          <p:cNvCxnSpPr/>
          <p:nvPr userDrawn="1"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cdtMasterTags_CL4 Id5"/>
          <p:cNvCxnSpPr/>
          <p:nvPr userDrawn="1"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cdtMasterTags_CL5 Id6"/>
          <p:cNvCxnSpPr/>
          <p:nvPr userDrawn="1"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cdtMasterTags_CL6 Id8"/>
          <p:cNvCxnSpPr/>
          <p:nvPr userDrawn="1"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dtMasterTags_CL7 Id21"/>
          <p:cNvCxnSpPr/>
          <p:nvPr userDrawn="1"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dtMasterTags_CL8 Id22"/>
          <p:cNvCxnSpPr/>
          <p:nvPr userDrawn="1"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cdtMasterTags_CL9 Id23"/>
          <p:cNvCxnSpPr/>
          <p:nvPr userDrawn="1"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cdtMasterTags_CL10 Id24"/>
          <p:cNvCxnSpPr/>
          <p:nvPr userDrawn="1"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cdtMasterTags_CL11 Id25"/>
          <p:cNvCxnSpPr/>
          <p:nvPr userDrawn="1"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dtMasterTags_CL12 Id26"/>
          <p:cNvCxnSpPr/>
          <p:nvPr userDrawn="1"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dtMasterTags_CL13 Id27"/>
          <p:cNvCxnSpPr/>
          <p:nvPr userDrawn="1"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dtMasterTags_CL14 Id28"/>
          <p:cNvCxnSpPr/>
          <p:nvPr userDrawn="1"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cdtMasterTags_CL15 Id29"/>
          <p:cNvCxnSpPr/>
          <p:nvPr userDrawn="1"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dtMasterTags_CL16 Id30"/>
          <p:cNvCxnSpPr/>
          <p:nvPr userDrawn="1"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dtMasterTags_CL17 Id31"/>
          <p:cNvCxnSpPr/>
          <p:nvPr userDrawn="1"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" name="cdtMasterTags_CL18 Id3072"/>
          <p:cNvCxnSpPr/>
          <p:nvPr userDrawn="1"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19 Id3073"/>
          <p:cNvCxnSpPr/>
          <p:nvPr userDrawn="1"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20 Id3074"/>
          <p:cNvCxnSpPr/>
          <p:nvPr userDrawn="1">
            <p:custDataLst>
              <p:tags r:id="rId5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21 Id3075"/>
          <p:cNvCxnSpPr/>
          <p:nvPr userDrawn="1">
            <p:custDataLst>
              <p:tags r:id="rId5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22 Id3076"/>
          <p:cNvCxnSpPr/>
          <p:nvPr userDrawn="1">
            <p:custDataLst>
              <p:tags r:id="rId5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"/>
          <p:cNvCxnSpPr/>
          <p:nvPr userDrawn="1">
            <p:custDataLst>
              <p:tags r:id="rId5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90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95" r:id="rId9"/>
    <p:sldLayoutId id="2147483670" r:id="rId10"/>
    <p:sldLayoutId id="2147483692" r:id="rId11"/>
    <p:sldLayoutId id="2147483696" r:id="rId12"/>
    <p:sldLayoutId id="2147483683" r:id="rId13"/>
    <p:sldLayoutId id="2147483681" r:id="rId14"/>
    <p:sldLayoutId id="2147483697" r:id="rId15"/>
    <p:sldLayoutId id="2147483691" r:id="rId16"/>
    <p:sldLayoutId id="2147483693" r:id="rId17"/>
    <p:sldLayoutId id="2147483684" r:id="rId18"/>
    <p:sldLayoutId id="2147483685" r:id="rId19"/>
    <p:sldLayoutId id="2147483694" r:id="rId20"/>
    <p:sldLayoutId id="2147483686" r:id="rId21"/>
    <p:sldLayoutId id="2147483688" r:id="rId2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dk2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88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775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8163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755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207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6779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1351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25923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Relationship Id="rId5" Type="http://schemas.openxmlformats.org/officeDocument/2006/relationships/image" Target="../media/image6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tags" Target="../tags/tag165.xml"/><Relationship Id="rId21" Type="http://schemas.openxmlformats.org/officeDocument/2006/relationships/image" Target="../media/image21.png"/><Relationship Id="rId7" Type="http://schemas.openxmlformats.org/officeDocument/2006/relationships/tags" Target="../tags/tag169.xml"/><Relationship Id="rId12" Type="http://schemas.openxmlformats.org/officeDocument/2006/relationships/image" Target="../media/image14.png"/><Relationship Id="rId17" Type="http://schemas.openxmlformats.org/officeDocument/2006/relationships/image" Target="../media/image17.jpeg"/><Relationship Id="rId2" Type="http://schemas.openxmlformats.org/officeDocument/2006/relationships/tags" Target="../tags/tag16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vmlDrawing" Target="../drawings/vmlDrawing4.vml"/><Relationship Id="rId6" Type="http://schemas.openxmlformats.org/officeDocument/2006/relationships/tags" Target="../tags/tag168.xml"/><Relationship Id="rId11" Type="http://schemas.openxmlformats.org/officeDocument/2006/relationships/image" Target="../media/image1.emf"/><Relationship Id="rId24" Type="http://schemas.openxmlformats.org/officeDocument/2006/relationships/image" Target="../media/image24.jpg"/><Relationship Id="rId5" Type="http://schemas.openxmlformats.org/officeDocument/2006/relationships/tags" Target="../tags/tag167.xml"/><Relationship Id="rId15" Type="http://schemas.openxmlformats.org/officeDocument/2006/relationships/image" Target="../media/image6.png"/><Relationship Id="rId23" Type="http://schemas.openxmlformats.org/officeDocument/2006/relationships/image" Target="../media/image23.jpe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9.png"/><Relationship Id="rId4" Type="http://schemas.openxmlformats.org/officeDocument/2006/relationships/tags" Target="../tags/tag166.xml"/><Relationship Id="rId9" Type="http://schemas.openxmlformats.org/officeDocument/2006/relationships/notesSlide" Target="../notesSlides/notesSlide8.xml"/><Relationship Id="rId14" Type="http://schemas.openxmlformats.org/officeDocument/2006/relationships/hyperlink" Target="http://www.siemens.com/sce" TargetMode="External"/><Relationship Id="rId2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Relationship Id="rId5" Type="http://schemas.openxmlformats.org/officeDocument/2006/relationships/image" Target="../media/image25.png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134.xml"/><Relationship Id="rId7" Type="http://schemas.openxmlformats.org/officeDocument/2006/relationships/image" Target="../media/image1.emf"/><Relationship Id="rId12" Type="http://schemas.openxmlformats.org/officeDocument/2006/relationships/image" Target="../media/image9.png"/><Relationship Id="rId2" Type="http://schemas.openxmlformats.org/officeDocument/2006/relationships/tags" Target="../tags/tag13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9.xml"/><Relationship Id="rId9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tags" Target="../tags/tag147.xml"/><Relationship Id="rId18" Type="http://schemas.openxmlformats.org/officeDocument/2006/relationships/image" Target="../media/image10.jpg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notesSlide" Target="../notesSlides/notesSlide3.xml"/><Relationship Id="rId2" Type="http://schemas.openxmlformats.org/officeDocument/2006/relationships/tags" Target="../tags/tag136.xml"/><Relationship Id="rId16" Type="http://schemas.openxmlformats.org/officeDocument/2006/relationships/slideLayout" Target="../slideLayouts/slideLayout9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5" Type="http://schemas.openxmlformats.org/officeDocument/2006/relationships/tags" Target="../tags/tag139.xml"/><Relationship Id="rId15" Type="http://schemas.openxmlformats.org/officeDocument/2006/relationships/tags" Target="../tags/tag149.xml"/><Relationship Id="rId10" Type="http://schemas.openxmlformats.org/officeDocument/2006/relationships/tags" Target="../tags/tag144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7" Type="http://schemas.openxmlformats.org/officeDocument/2006/relationships/image" Target="../media/image1.emf"/><Relationship Id="rId2" Type="http://schemas.openxmlformats.org/officeDocument/2006/relationships/tags" Target="../tags/tag15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10" Type="http://schemas.openxmlformats.org/officeDocument/2006/relationships/notesSlide" Target="../notesSlides/notesSlide7.xml"/><Relationship Id="rId4" Type="http://schemas.openxmlformats.org/officeDocument/2006/relationships/tags" Target="../tags/tag158.xml"/><Relationship Id="rId9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cdtRectangle 3 Id171011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Siemens Automation Cooperates with Education (SCE) | 08/2015</a:t>
            </a:r>
            <a:endParaRPr lang="en-US" dirty="0"/>
          </a:p>
        </p:txBody>
      </p:sp>
      <p:sp>
        <p:nvSpPr>
          <p:cNvPr id="171010" name="cdtRectangle 2 Id171010"/>
          <p:cNvSpPr>
            <a:spLocks noGrp="1" noChangeArrowheads="1"/>
          </p:cNvSpPr>
          <p:nvPr>
            <p:ph type="ctrTitle"/>
          </p:nvPr>
        </p:nvSpPr>
        <p:spPr>
          <a:xfrm>
            <a:off x="338137" y="4164091"/>
            <a:ext cx="11860212" cy="993125"/>
          </a:xfrm>
        </p:spPr>
        <p:txBody>
          <a:bodyPr/>
          <a:lstStyle/>
          <a:p>
            <a:r>
              <a:rPr lang="en-US" sz="2400" dirty="0" smtClean="0"/>
              <a:t>Cooperation to </a:t>
            </a:r>
            <a:r>
              <a:rPr lang="en-US" sz="2400" dirty="0"/>
              <a:t>increase vocational and practical </a:t>
            </a:r>
            <a:r>
              <a:rPr lang="en-US" sz="2400" dirty="0" smtClean="0"/>
              <a:t>education  </a:t>
            </a:r>
            <a:r>
              <a:rPr lang="it-IT" sz="2400" dirty="0"/>
              <a:t/>
            </a:r>
            <a:br>
              <a:rPr lang="it-IT" sz="2400" dirty="0"/>
            </a:br>
            <a:r>
              <a:rPr lang="en-US" sz="2400" dirty="0" smtClean="0"/>
              <a:t>based on the German technical education system</a:t>
            </a:r>
            <a:endParaRPr lang="it-IT" sz="2400" dirty="0"/>
          </a:p>
        </p:txBody>
      </p:sp>
      <p:pic>
        <p:nvPicPr>
          <p:cNvPr id="8" name="cdtPicture 7 Id8" descr="SIE_Logo_Layer_Petrol_RGB_A3_76mm.w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3" y="0"/>
            <a:ext cx="1728000" cy="96783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661" y="4231724"/>
            <a:ext cx="1755089" cy="85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05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hteck 14"/>
          <p:cNvSpPr/>
          <p:nvPr/>
        </p:nvSpPr>
        <p:spPr bwMode="auto">
          <a:xfrm>
            <a:off x="4839855" y="1589429"/>
            <a:ext cx="6875895" cy="1366222"/>
          </a:xfrm>
          <a:prstGeom prst="rect">
            <a:avLst/>
          </a:prstGeom>
          <a:solidFill>
            <a:srgbClr val="EBEBE3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Siemens facts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4839855" y="3126408"/>
            <a:ext cx="6875895" cy="1366222"/>
          </a:xfrm>
          <a:prstGeom prst="rect">
            <a:avLst/>
          </a:prstGeom>
          <a:solidFill>
            <a:srgbClr val="EBEBE3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German Technical Education system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4839854" y="4663386"/>
            <a:ext cx="6875895" cy="1366222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Siemens Automation Cooperates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with </a:t>
            </a:r>
            <a:r>
              <a:rPr lang="en-US" sz="2000" dirty="0">
                <a:solidFill>
                  <a:schemeClr val="bg1"/>
                </a:solidFill>
              </a:rPr>
              <a:t>Education (SCE)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897" y="4920045"/>
            <a:ext cx="1755089" cy="85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9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30018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8" name="think-cell Folie" r:id="rId10" imgW="270" imgH="270" progId="TCLayout.ActiveDocument.1">
                  <p:embed/>
                </p:oleObj>
              </mc:Choice>
              <mc:Fallback>
                <p:oleObj name="think-cell Folie" r:id="rId10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Rechteck 50"/>
          <p:cNvSpPr/>
          <p:nvPr/>
        </p:nvSpPr>
        <p:spPr bwMode="auto">
          <a:xfrm>
            <a:off x="7818106" y="1842595"/>
            <a:ext cx="3897643" cy="3744000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53" name="Rechteck 52"/>
          <p:cNvSpPr/>
          <p:nvPr/>
        </p:nvSpPr>
        <p:spPr bwMode="auto">
          <a:xfrm>
            <a:off x="7817822" y="1412875"/>
            <a:ext cx="3897643" cy="432000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defTabSz="195263"/>
            <a:r>
              <a:rPr lang="en-US" sz="2000" b="1" dirty="0">
                <a:solidFill>
                  <a:schemeClr val="bg1"/>
                </a:solidFill>
              </a:rPr>
              <a:t>SCE Support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Siemens Automation Cooperates with Education (SCE)</a:t>
            </a:r>
            <a:br>
              <a:rPr lang="en-US" dirty="0" smtClean="0"/>
            </a:br>
            <a:r>
              <a:rPr lang="en-US" sz="1800" b="0" dirty="0" smtClean="0"/>
              <a:t>Support for educational institutions related to </a:t>
            </a:r>
            <a:r>
              <a:rPr lang="en-US" sz="1800" kern="1200" dirty="0" smtClean="0">
                <a:solidFill>
                  <a:srgbClr val="003366"/>
                </a:solidFill>
                <a:latin typeface="Arial" charset="0"/>
                <a:ea typeface="ＭＳ Ｐゴシック" charset="-128"/>
                <a:cs typeface="+mn-cs"/>
              </a:rPr>
              <a:t>INDUSTRIAL  AUTOMATION</a:t>
            </a:r>
            <a:endParaRPr lang="en-US" sz="1800" kern="1200" dirty="0">
              <a:solidFill>
                <a:srgbClr val="003366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627346" y="1842595"/>
            <a:ext cx="2808000" cy="3744000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pic>
        <p:nvPicPr>
          <p:cNvPr id="23" name="Grafik 22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089" y="2253065"/>
            <a:ext cx="3166447" cy="3151082"/>
          </a:xfrm>
          <a:prstGeom prst="rect">
            <a:avLst/>
          </a:prstGeom>
          <a:ln>
            <a:noFill/>
          </a:ln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hteck 23"/>
          <p:cNvSpPr/>
          <p:nvPr/>
        </p:nvSpPr>
        <p:spPr bwMode="auto">
          <a:xfrm>
            <a:off x="3926122" y="2177701"/>
            <a:ext cx="3409247" cy="33221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err="1" smtClean="0">
              <a:solidFill>
                <a:schemeClr val="tx1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428" y="3090418"/>
            <a:ext cx="2727594" cy="133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Gleichschenkliges Dreieck 42"/>
          <p:cNvSpPr/>
          <p:nvPr/>
        </p:nvSpPr>
        <p:spPr bwMode="auto">
          <a:xfrm rot="16200000" flipV="1">
            <a:off x="1970819" y="3483076"/>
            <a:ext cx="3478606" cy="432000"/>
          </a:xfrm>
          <a:prstGeom prst="triangle">
            <a:avLst/>
          </a:prstGeom>
          <a:solidFill>
            <a:srgbClr val="505A64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627346" y="2375006"/>
            <a:ext cx="3025290" cy="239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49EA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 b="1" dirty="0" smtClean="0"/>
              <a:t>climate</a:t>
            </a:r>
            <a:r>
              <a:rPr lang="en-US" sz="1800" dirty="0" smtClean="0"/>
              <a:t> </a:t>
            </a:r>
            <a:r>
              <a:rPr lang="en-US" sz="1600" b="1" dirty="0" smtClean="0"/>
              <a:t>change</a:t>
            </a:r>
            <a:r>
              <a:rPr lang="en-US" sz="1800" dirty="0" smtClean="0"/>
              <a:t> </a:t>
            </a:r>
            <a:endParaRPr lang="en-US" altLang="en-US" sz="1800" b="1" dirty="0"/>
          </a:p>
          <a:p>
            <a:pPr eaLnBrk="1" hangingPunct="1">
              <a:lnSpc>
                <a:spcPct val="90000"/>
              </a:lnSpc>
            </a:pPr>
            <a:r>
              <a:rPr lang="en-US" sz="1800" i="1" dirty="0"/>
              <a:t>and</a:t>
            </a:r>
            <a:r>
              <a:rPr lang="en-US" sz="1800" i="1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b="1" dirty="0"/>
              <a:t>digitalization</a:t>
            </a:r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</a:pPr>
            <a:r>
              <a:rPr lang="en-US" sz="1800" i="1" dirty="0" smtClean="0"/>
              <a:t>lead </a:t>
            </a:r>
            <a:r>
              <a:rPr lang="en-US" sz="1800" i="1" dirty="0"/>
              <a:t>to </a:t>
            </a:r>
            <a:r>
              <a:rPr lang="en-US" sz="1800" b="1" dirty="0" smtClean="0">
                <a:solidFill>
                  <a:srgbClr val="003366"/>
                </a:solidFill>
              </a:rPr>
              <a:t>shorter INNOVATION CYCLES</a:t>
            </a:r>
            <a:endParaRPr lang="en-US" sz="1800" b="1" dirty="0">
              <a:solidFill>
                <a:srgbClr val="003366"/>
              </a:solidFill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3435063" y="1412204"/>
            <a:ext cx="43827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49EAA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631825"/>
            <a:r>
              <a:rPr lang="en-US" b="1" dirty="0">
                <a:solidFill>
                  <a:srgbClr val="003366"/>
                </a:solidFill>
                <a:latin typeface="Arial" charset="0"/>
              </a:rPr>
              <a:t>EDUCATION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rgbClr val="003366"/>
                </a:solidFill>
                <a:latin typeface="Arial" charset="0"/>
              </a:rPr>
              <a:t>CHALLENGE </a:t>
            </a:r>
            <a:br>
              <a:rPr lang="en-US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Arial" charset="0"/>
              </a:rPr>
              <a:t>to </a:t>
            </a: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keep </a:t>
            </a:r>
            <a:r>
              <a:rPr lang="en-US" sz="1600" b="1" dirty="0" smtClean="0">
                <a:solidFill>
                  <a:schemeClr val="tx1"/>
                </a:solidFill>
                <a:latin typeface="Arial" charset="0"/>
              </a:rPr>
              <a:t>abreast of</a:t>
            </a: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1600" b="1" dirty="0">
                <a:solidFill>
                  <a:schemeClr val="tx1"/>
                </a:solidFill>
                <a:latin typeface="Arial" charset="0"/>
              </a:rPr>
            </a:b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industrial innovation </a:t>
            </a:r>
            <a:r>
              <a:rPr lang="en-US" sz="1600" b="1" dirty="0" smtClean="0">
                <a:solidFill>
                  <a:schemeClr val="tx1"/>
                </a:solidFill>
                <a:latin typeface="Arial" charset="0"/>
              </a:rPr>
              <a:t>cycles</a:t>
            </a:r>
            <a:endParaRPr lang="en-US" sz="16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887160" y="5353094"/>
            <a:ext cx="1718419" cy="17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100" b="1" dirty="0" smtClean="0">
                <a:solidFill>
                  <a:srgbClr val="EB780A"/>
                </a:solidFill>
                <a:latin typeface="+mn-lt"/>
                <a:cs typeface="Times New Roman" panose="02020603050405020304" pitchFamily="18" charset="0"/>
                <a:sym typeface="Wingdings"/>
              </a:rPr>
              <a:t> </a:t>
            </a:r>
            <a:r>
              <a:rPr lang="de-DE" sz="1100" b="1" dirty="0" smtClean="0">
                <a:solidFill>
                  <a:srgbClr val="EB780A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1100" b="1" dirty="0" smtClean="0">
                <a:solidFill>
                  <a:srgbClr val="EB780A"/>
                </a:solidFill>
                <a:latin typeface="+mn-lt"/>
                <a:cs typeface="Times New Roman" panose="02020603050405020304" pitchFamily="18" charset="0"/>
                <a:hlinkClick r:id="rId14"/>
              </a:rPr>
              <a:t>www.siemens.com/sce</a:t>
            </a:r>
            <a:endParaRPr lang="de-DE" sz="1100" b="1" dirty="0" smtClean="0">
              <a:solidFill>
                <a:srgbClr val="EB780A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644" y="1579778"/>
            <a:ext cx="1859738" cy="903760"/>
          </a:xfrm>
          <a:prstGeom prst="rect">
            <a:avLst/>
          </a:prstGeom>
        </p:spPr>
      </p:pic>
      <p:grpSp>
        <p:nvGrpSpPr>
          <p:cNvPr id="66" name="Gruppieren 65"/>
          <p:cNvGrpSpPr/>
          <p:nvPr/>
        </p:nvGrpSpPr>
        <p:grpSpPr>
          <a:xfrm>
            <a:off x="2266224" y="3037108"/>
            <a:ext cx="1092158" cy="663373"/>
            <a:chOff x="3277904" y="1414800"/>
            <a:chExt cx="5501902" cy="5027478"/>
          </a:xfrm>
        </p:grpSpPr>
        <p:sp>
          <p:nvSpPr>
            <p:cNvPr id="67" name="Rechteck 66"/>
            <p:cNvSpPr/>
            <p:nvPr/>
          </p:nvSpPr>
          <p:spPr bwMode="auto">
            <a:xfrm>
              <a:off x="3277904" y="1414800"/>
              <a:ext cx="5501901" cy="4751050"/>
            </a:xfrm>
            <a:prstGeom prst="rect">
              <a:avLst/>
            </a:prstGeom>
            <a:solidFill>
              <a:srgbClr val="EBF0F5"/>
            </a:solidFill>
            <a:ln w="1270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b="1" dirty="0" err="1" smtClean="0">
                <a:solidFill>
                  <a:schemeClr val="tx1"/>
                </a:solidFill>
              </a:endParaRPr>
            </a:p>
          </p:txBody>
        </p:sp>
        <p:pic>
          <p:nvPicPr>
            <p:cNvPr id="68" name="Grafik 6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8381" y="1414800"/>
              <a:ext cx="3035848" cy="4585042"/>
            </a:xfrm>
            <a:prstGeom prst="rect">
              <a:avLst/>
            </a:prstGeom>
          </p:spPr>
        </p:pic>
        <p:grpSp>
          <p:nvGrpSpPr>
            <p:cNvPr id="69" name="Gruppieren 68"/>
            <p:cNvGrpSpPr/>
            <p:nvPr/>
          </p:nvGrpSpPr>
          <p:grpSpPr>
            <a:xfrm>
              <a:off x="3445015" y="1702296"/>
              <a:ext cx="5114282" cy="4739982"/>
              <a:chOff x="5336986" y="2127350"/>
              <a:chExt cx="6210785" cy="4314928"/>
            </a:xfrm>
          </p:grpSpPr>
          <p:pic>
            <p:nvPicPr>
              <p:cNvPr id="71" name="Grafik 70"/>
              <p:cNvPicPr>
                <a:picLocks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96945" y="2494872"/>
                <a:ext cx="1778725" cy="1909886"/>
              </a:xfrm>
              <a:prstGeom prst="ellipse">
                <a:avLst/>
              </a:prstGeom>
            </p:spPr>
          </p:pic>
          <p:pic>
            <p:nvPicPr>
              <p:cNvPr id="72" name="Picture 9"/>
              <p:cNvPicPr>
                <a:picLocks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9777723" y="2838790"/>
                <a:ext cx="830336" cy="10220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32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9"/>
              <p:cNvPicPr>
                <a:picLocks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0711634" y="2127350"/>
                <a:ext cx="747303" cy="9216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32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Picture 9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9726142" y="2427236"/>
                <a:ext cx="357285" cy="4439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32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9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0977107" y="3700406"/>
                <a:ext cx="570664" cy="70482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32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Picture 9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9315892" y="3043366"/>
                <a:ext cx="357285" cy="4439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32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Grafik 76"/>
              <p:cNvPicPr>
                <a:picLocks/>
              </p:cNvPicPr>
              <p:nvPr/>
            </p:nvPicPr>
            <p:blipFill rotWithShape="1"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36986" y="2135028"/>
                <a:ext cx="2508636" cy="3070264"/>
              </a:xfrm>
              <a:prstGeom prst="rect">
                <a:avLst/>
              </a:prstGeom>
              <a:effectLst>
                <a:outerShdw blurRad="152400" dist="889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8" name="Freihandform 77"/>
              <p:cNvSpPr/>
              <p:nvPr/>
            </p:nvSpPr>
            <p:spPr bwMode="auto">
              <a:xfrm>
                <a:off x="5925293" y="3463463"/>
                <a:ext cx="4935146" cy="1446536"/>
              </a:xfrm>
              <a:custGeom>
                <a:avLst/>
                <a:gdLst>
                  <a:gd name="connsiteX0" fmla="*/ 0 w 5811253"/>
                  <a:gd name="connsiteY0" fmla="*/ 96252 h 2286000"/>
                  <a:gd name="connsiteX1" fmla="*/ 2803358 w 5811253"/>
                  <a:gd name="connsiteY1" fmla="*/ 2286000 h 2286000"/>
                  <a:gd name="connsiteX2" fmla="*/ 5811253 w 5811253"/>
                  <a:gd name="connsiteY2" fmla="*/ 0 h 2286000"/>
                  <a:gd name="connsiteX0" fmla="*/ 0 w 6080063"/>
                  <a:gd name="connsiteY0" fmla="*/ 96252 h 2286000"/>
                  <a:gd name="connsiteX1" fmla="*/ 2803358 w 6080063"/>
                  <a:gd name="connsiteY1" fmla="*/ 2286000 h 2286000"/>
                  <a:gd name="connsiteX2" fmla="*/ 5811253 w 6080063"/>
                  <a:gd name="connsiteY2" fmla="*/ 0 h 2286000"/>
                  <a:gd name="connsiteX0" fmla="*/ 390965 w 6471028"/>
                  <a:gd name="connsiteY0" fmla="*/ 96252 h 2286000"/>
                  <a:gd name="connsiteX1" fmla="*/ 3194323 w 6471028"/>
                  <a:gd name="connsiteY1" fmla="*/ 2286000 h 2286000"/>
                  <a:gd name="connsiteX2" fmla="*/ 6202218 w 6471028"/>
                  <a:gd name="connsiteY2" fmla="*/ 0 h 2286000"/>
                  <a:gd name="connsiteX0" fmla="*/ 389946 w 6470786"/>
                  <a:gd name="connsiteY0" fmla="*/ 96252 h 2286000"/>
                  <a:gd name="connsiteX1" fmla="*/ 3205336 w 6470786"/>
                  <a:gd name="connsiteY1" fmla="*/ 2286000 h 2286000"/>
                  <a:gd name="connsiteX2" fmla="*/ 6201199 w 6470786"/>
                  <a:gd name="connsiteY2" fmla="*/ 0 h 2286000"/>
                  <a:gd name="connsiteX0" fmla="*/ 813320 w 7248498"/>
                  <a:gd name="connsiteY0" fmla="*/ 96252 h 2286036"/>
                  <a:gd name="connsiteX1" fmla="*/ 3628710 w 7248498"/>
                  <a:gd name="connsiteY1" fmla="*/ 2286000 h 2286036"/>
                  <a:gd name="connsiteX2" fmla="*/ 6624573 w 7248498"/>
                  <a:gd name="connsiteY2" fmla="*/ 0 h 2286036"/>
                  <a:gd name="connsiteX0" fmla="*/ 382363 w 5720138"/>
                  <a:gd name="connsiteY0" fmla="*/ 57556 h 2247369"/>
                  <a:gd name="connsiteX1" fmla="*/ 3197753 w 5720138"/>
                  <a:gd name="connsiteY1" fmla="*/ 2247304 h 2247369"/>
                  <a:gd name="connsiteX2" fmla="*/ 5402047 w 5720138"/>
                  <a:gd name="connsiteY2" fmla="*/ 0 h 2247369"/>
                  <a:gd name="connsiteX0" fmla="*/ 472461 w 4735672"/>
                  <a:gd name="connsiteY0" fmla="*/ 173642 h 2247946"/>
                  <a:gd name="connsiteX1" fmla="*/ 2227447 w 4735672"/>
                  <a:gd name="connsiteY1" fmla="*/ 2247304 h 2247946"/>
                  <a:gd name="connsiteX2" fmla="*/ 4431741 w 4735672"/>
                  <a:gd name="connsiteY2" fmla="*/ 0 h 2247946"/>
                  <a:gd name="connsiteX0" fmla="*/ 1296449 w 5559660"/>
                  <a:gd name="connsiteY0" fmla="*/ 173642 h 2247603"/>
                  <a:gd name="connsiteX1" fmla="*/ 3051435 w 5559660"/>
                  <a:gd name="connsiteY1" fmla="*/ 2247304 h 2247603"/>
                  <a:gd name="connsiteX2" fmla="*/ 5255729 w 5559660"/>
                  <a:gd name="connsiteY2" fmla="*/ 0 h 2247603"/>
                  <a:gd name="connsiteX0" fmla="*/ 1142077 w 5405288"/>
                  <a:gd name="connsiteY0" fmla="*/ 173642 h 2247708"/>
                  <a:gd name="connsiteX1" fmla="*/ 2897063 w 5405288"/>
                  <a:gd name="connsiteY1" fmla="*/ 2247304 h 2247708"/>
                  <a:gd name="connsiteX2" fmla="*/ 5101357 w 5405288"/>
                  <a:gd name="connsiteY2" fmla="*/ 0 h 2247708"/>
                  <a:gd name="connsiteX0" fmla="*/ 1142077 w 6123566"/>
                  <a:gd name="connsiteY0" fmla="*/ 173642 h 2247708"/>
                  <a:gd name="connsiteX1" fmla="*/ 2897063 w 6123566"/>
                  <a:gd name="connsiteY1" fmla="*/ 2247304 h 2247708"/>
                  <a:gd name="connsiteX2" fmla="*/ 5101357 w 6123566"/>
                  <a:gd name="connsiteY2" fmla="*/ 0 h 2247708"/>
                  <a:gd name="connsiteX0" fmla="*/ 2011583 w 7768581"/>
                  <a:gd name="connsiteY0" fmla="*/ 173642 h 2247349"/>
                  <a:gd name="connsiteX1" fmla="*/ 3766569 w 7768581"/>
                  <a:gd name="connsiteY1" fmla="*/ 2247304 h 2247349"/>
                  <a:gd name="connsiteX2" fmla="*/ 5970863 w 7768581"/>
                  <a:gd name="connsiteY2" fmla="*/ 0 h 2247349"/>
                  <a:gd name="connsiteX0" fmla="*/ 1158365 w 6690535"/>
                  <a:gd name="connsiteY0" fmla="*/ 76902 h 2150645"/>
                  <a:gd name="connsiteX1" fmla="*/ 2913351 w 6690535"/>
                  <a:gd name="connsiteY1" fmla="*/ 2150564 h 2150645"/>
                  <a:gd name="connsiteX2" fmla="*/ 5742084 w 6690535"/>
                  <a:gd name="connsiteY2" fmla="*/ 0 h 2150645"/>
                  <a:gd name="connsiteX0" fmla="*/ 1162579 w 6666452"/>
                  <a:gd name="connsiteY0" fmla="*/ 18858 h 2150568"/>
                  <a:gd name="connsiteX1" fmla="*/ 2889813 w 6666452"/>
                  <a:gd name="connsiteY1" fmla="*/ 2150564 h 2150568"/>
                  <a:gd name="connsiteX2" fmla="*/ 5718546 w 6666452"/>
                  <a:gd name="connsiteY2" fmla="*/ 0 h 2150568"/>
                  <a:gd name="connsiteX0" fmla="*/ 1433017 w 7136212"/>
                  <a:gd name="connsiteY0" fmla="*/ 18858 h 2150801"/>
                  <a:gd name="connsiteX1" fmla="*/ 3160251 w 7136212"/>
                  <a:gd name="connsiteY1" fmla="*/ 2150564 h 2150801"/>
                  <a:gd name="connsiteX2" fmla="*/ 5988984 w 7136212"/>
                  <a:gd name="connsiteY2" fmla="*/ 0 h 2150801"/>
                  <a:gd name="connsiteX0" fmla="*/ 748609 w 6451803"/>
                  <a:gd name="connsiteY0" fmla="*/ 18858 h 2150897"/>
                  <a:gd name="connsiteX1" fmla="*/ 2475843 w 6451803"/>
                  <a:gd name="connsiteY1" fmla="*/ 2150564 h 2150897"/>
                  <a:gd name="connsiteX2" fmla="*/ 5304576 w 6451803"/>
                  <a:gd name="connsiteY2" fmla="*/ 0 h 2150897"/>
                  <a:gd name="connsiteX0" fmla="*/ 748609 w 5810377"/>
                  <a:gd name="connsiteY0" fmla="*/ 18858 h 2150897"/>
                  <a:gd name="connsiteX1" fmla="*/ 2475843 w 5810377"/>
                  <a:gd name="connsiteY1" fmla="*/ 2150564 h 2150897"/>
                  <a:gd name="connsiteX2" fmla="*/ 5304576 w 5810377"/>
                  <a:gd name="connsiteY2" fmla="*/ 0 h 2150897"/>
                  <a:gd name="connsiteX0" fmla="*/ 748609 w 5849386"/>
                  <a:gd name="connsiteY0" fmla="*/ 18858 h 2150897"/>
                  <a:gd name="connsiteX1" fmla="*/ 2475843 w 5849386"/>
                  <a:gd name="connsiteY1" fmla="*/ 2150564 h 2150897"/>
                  <a:gd name="connsiteX2" fmla="*/ 5304576 w 5849386"/>
                  <a:gd name="connsiteY2" fmla="*/ 0 h 2150897"/>
                  <a:gd name="connsiteX0" fmla="*/ 748609 w 5790965"/>
                  <a:gd name="connsiteY0" fmla="*/ 18858 h 2150897"/>
                  <a:gd name="connsiteX1" fmla="*/ 2475843 w 5790965"/>
                  <a:gd name="connsiteY1" fmla="*/ 2150564 h 2150897"/>
                  <a:gd name="connsiteX2" fmla="*/ 5304576 w 5790965"/>
                  <a:gd name="connsiteY2" fmla="*/ 0 h 2150897"/>
                  <a:gd name="connsiteX0" fmla="*/ 609612 w 5759711"/>
                  <a:gd name="connsiteY0" fmla="*/ 18858 h 2172838"/>
                  <a:gd name="connsiteX1" fmla="*/ 2997944 w 5759711"/>
                  <a:gd name="connsiteY1" fmla="*/ 2172511 h 2172838"/>
                  <a:gd name="connsiteX2" fmla="*/ 5165579 w 5759711"/>
                  <a:gd name="connsiteY2" fmla="*/ 0 h 2172838"/>
                  <a:gd name="connsiteX0" fmla="*/ 604105 w 5760359"/>
                  <a:gd name="connsiteY0" fmla="*/ 18858 h 1909570"/>
                  <a:gd name="connsiteX1" fmla="*/ 3023918 w 5760359"/>
                  <a:gd name="connsiteY1" fmla="*/ 1909149 h 1909570"/>
                  <a:gd name="connsiteX2" fmla="*/ 5160072 w 5760359"/>
                  <a:gd name="connsiteY2" fmla="*/ 0 h 1909570"/>
                  <a:gd name="connsiteX0" fmla="*/ 604105 w 5760359"/>
                  <a:gd name="connsiteY0" fmla="*/ 18858 h 1427220"/>
                  <a:gd name="connsiteX1" fmla="*/ 3023918 w 5760359"/>
                  <a:gd name="connsiteY1" fmla="*/ 1426316 h 1427220"/>
                  <a:gd name="connsiteX2" fmla="*/ 5160072 w 5760359"/>
                  <a:gd name="connsiteY2" fmla="*/ 0 h 1427220"/>
                  <a:gd name="connsiteX0" fmla="*/ 598685 w 5761203"/>
                  <a:gd name="connsiteY0" fmla="*/ 18858 h 1646382"/>
                  <a:gd name="connsiteX1" fmla="*/ 3049979 w 5761203"/>
                  <a:gd name="connsiteY1" fmla="*/ 1645786 h 1646382"/>
                  <a:gd name="connsiteX2" fmla="*/ 5154652 w 5761203"/>
                  <a:gd name="connsiteY2" fmla="*/ 0 h 1646382"/>
                  <a:gd name="connsiteX0" fmla="*/ 428858 w 5370836"/>
                  <a:gd name="connsiteY0" fmla="*/ 216380 h 1844781"/>
                  <a:gd name="connsiteX1" fmla="*/ 2880152 w 5370836"/>
                  <a:gd name="connsiteY1" fmla="*/ 1843308 h 1844781"/>
                  <a:gd name="connsiteX2" fmla="*/ 4953344 w 5370836"/>
                  <a:gd name="connsiteY2" fmla="*/ 0 h 1844781"/>
                  <a:gd name="connsiteX0" fmla="*/ 424412 w 5371476"/>
                  <a:gd name="connsiteY0" fmla="*/ 216380 h 2326996"/>
                  <a:gd name="connsiteX1" fmla="*/ 2922927 w 5371476"/>
                  <a:gd name="connsiteY1" fmla="*/ 2326140 h 2326996"/>
                  <a:gd name="connsiteX2" fmla="*/ 4948898 w 5371476"/>
                  <a:gd name="connsiteY2" fmla="*/ 0 h 2326996"/>
                  <a:gd name="connsiteX0" fmla="*/ 570078 w 5691870"/>
                  <a:gd name="connsiteY0" fmla="*/ 216380 h 2326168"/>
                  <a:gd name="connsiteX1" fmla="*/ 3068593 w 5691870"/>
                  <a:gd name="connsiteY1" fmla="*/ 2326140 h 2326168"/>
                  <a:gd name="connsiteX2" fmla="*/ 5094564 w 5691870"/>
                  <a:gd name="connsiteY2" fmla="*/ 0 h 232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91870" h="2326168">
                    <a:moveTo>
                      <a:pt x="570078" y="216380"/>
                    </a:moveTo>
                    <a:cubicBezTo>
                      <a:pt x="-1019732" y="1251314"/>
                      <a:pt x="1008055" y="2318308"/>
                      <a:pt x="3068593" y="2326140"/>
                    </a:cubicBezTo>
                    <a:cubicBezTo>
                      <a:pt x="5129131" y="2333972"/>
                      <a:pt x="6554610" y="720885"/>
                      <a:pt x="5094564" y="0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round/>
                <a:headEnd type="none" w="med" len="med"/>
                <a:tailEnd type="arrow" w="med" len="med"/>
              </a:ln>
              <a:effectLst>
                <a:outerShdw blurRad="228600" dist="38099" dir="2700000" algn="ctr" rotWithShape="0">
                  <a:schemeClr val="tx1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 W3" charset="0"/>
                </a:endParaRPr>
              </a:p>
            </p:txBody>
          </p:sp>
          <p:sp>
            <p:nvSpPr>
              <p:cNvPr id="79" name="Ellipse 78"/>
              <p:cNvSpPr/>
              <p:nvPr/>
            </p:nvSpPr>
            <p:spPr bwMode="auto">
              <a:xfrm>
                <a:off x="7094906" y="2852477"/>
                <a:ext cx="3589801" cy="3589801"/>
              </a:xfrm>
              <a:prstGeom prst="ellipse">
                <a:avLst/>
              </a:prstGeom>
              <a:gradFill flip="none" rotWithShape="1">
                <a:gsLst>
                  <a:gs pos="43000">
                    <a:schemeClr val="bg1"/>
                  </a:gs>
                  <a:gs pos="64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  <a:ex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b="1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0" name="Grafik 79"/>
              <p:cNvPicPr>
                <a:picLocks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00387" y="3276116"/>
                <a:ext cx="2431522" cy="2742522"/>
              </a:xfrm>
              <a:prstGeom prst="rect">
                <a:avLst/>
              </a:prstGeom>
              <a:ln>
                <a:noFill/>
              </a:ln>
              <a:effectLst>
                <a:outerShdw blurRad="2286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1" name="Freihandform 80"/>
              <p:cNvSpPr/>
              <p:nvPr/>
            </p:nvSpPr>
            <p:spPr bwMode="auto">
              <a:xfrm>
                <a:off x="5925292" y="3598020"/>
                <a:ext cx="2660629" cy="1311962"/>
              </a:xfrm>
              <a:custGeom>
                <a:avLst/>
                <a:gdLst>
                  <a:gd name="connsiteX0" fmla="*/ 0 w 5811253"/>
                  <a:gd name="connsiteY0" fmla="*/ 96252 h 2286000"/>
                  <a:gd name="connsiteX1" fmla="*/ 2803358 w 5811253"/>
                  <a:gd name="connsiteY1" fmla="*/ 2286000 h 2286000"/>
                  <a:gd name="connsiteX2" fmla="*/ 5811253 w 5811253"/>
                  <a:gd name="connsiteY2" fmla="*/ 0 h 2286000"/>
                  <a:gd name="connsiteX0" fmla="*/ 0 w 6080063"/>
                  <a:gd name="connsiteY0" fmla="*/ 96252 h 2286000"/>
                  <a:gd name="connsiteX1" fmla="*/ 2803358 w 6080063"/>
                  <a:gd name="connsiteY1" fmla="*/ 2286000 h 2286000"/>
                  <a:gd name="connsiteX2" fmla="*/ 5811253 w 6080063"/>
                  <a:gd name="connsiteY2" fmla="*/ 0 h 2286000"/>
                  <a:gd name="connsiteX0" fmla="*/ 390965 w 6471028"/>
                  <a:gd name="connsiteY0" fmla="*/ 96252 h 2286000"/>
                  <a:gd name="connsiteX1" fmla="*/ 3194323 w 6471028"/>
                  <a:gd name="connsiteY1" fmla="*/ 2286000 h 2286000"/>
                  <a:gd name="connsiteX2" fmla="*/ 6202218 w 6471028"/>
                  <a:gd name="connsiteY2" fmla="*/ 0 h 2286000"/>
                  <a:gd name="connsiteX0" fmla="*/ 389946 w 6470786"/>
                  <a:gd name="connsiteY0" fmla="*/ 96252 h 2286000"/>
                  <a:gd name="connsiteX1" fmla="*/ 3205336 w 6470786"/>
                  <a:gd name="connsiteY1" fmla="*/ 2286000 h 2286000"/>
                  <a:gd name="connsiteX2" fmla="*/ 6201199 w 6470786"/>
                  <a:gd name="connsiteY2" fmla="*/ 0 h 2286000"/>
                  <a:gd name="connsiteX0" fmla="*/ 813320 w 7248498"/>
                  <a:gd name="connsiteY0" fmla="*/ 96252 h 2286036"/>
                  <a:gd name="connsiteX1" fmla="*/ 3628710 w 7248498"/>
                  <a:gd name="connsiteY1" fmla="*/ 2286000 h 2286036"/>
                  <a:gd name="connsiteX2" fmla="*/ 6624573 w 7248498"/>
                  <a:gd name="connsiteY2" fmla="*/ 0 h 2286036"/>
                  <a:gd name="connsiteX0" fmla="*/ 382363 w 5720138"/>
                  <a:gd name="connsiteY0" fmla="*/ 57556 h 2247369"/>
                  <a:gd name="connsiteX1" fmla="*/ 3197753 w 5720138"/>
                  <a:gd name="connsiteY1" fmla="*/ 2247304 h 2247369"/>
                  <a:gd name="connsiteX2" fmla="*/ 5402047 w 5720138"/>
                  <a:gd name="connsiteY2" fmla="*/ 0 h 2247369"/>
                  <a:gd name="connsiteX0" fmla="*/ 472461 w 4735672"/>
                  <a:gd name="connsiteY0" fmla="*/ 173642 h 2247946"/>
                  <a:gd name="connsiteX1" fmla="*/ 2227447 w 4735672"/>
                  <a:gd name="connsiteY1" fmla="*/ 2247304 h 2247946"/>
                  <a:gd name="connsiteX2" fmla="*/ 4431741 w 4735672"/>
                  <a:gd name="connsiteY2" fmla="*/ 0 h 2247946"/>
                  <a:gd name="connsiteX0" fmla="*/ 1296449 w 5559660"/>
                  <a:gd name="connsiteY0" fmla="*/ 173642 h 2247603"/>
                  <a:gd name="connsiteX1" fmla="*/ 3051435 w 5559660"/>
                  <a:gd name="connsiteY1" fmla="*/ 2247304 h 2247603"/>
                  <a:gd name="connsiteX2" fmla="*/ 5255729 w 5559660"/>
                  <a:gd name="connsiteY2" fmla="*/ 0 h 2247603"/>
                  <a:gd name="connsiteX0" fmla="*/ 1142077 w 5405288"/>
                  <a:gd name="connsiteY0" fmla="*/ 173642 h 2247708"/>
                  <a:gd name="connsiteX1" fmla="*/ 2897063 w 5405288"/>
                  <a:gd name="connsiteY1" fmla="*/ 2247304 h 2247708"/>
                  <a:gd name="connsiteX2" fmla="*/ 5101357 w 5405288"/>
                  <a:gd name="connsiteY2" fmla="*/ 0 h 2247708"/>
                  <a:gd name="connsiteX0" fmla="*/ 1142077 w 6123566"/>
                  <a:gd name="connsiteY0" fmla="*/ 173642 h 2247708"/>
                  <a:gd name="connsiteX1" fmla="*/ 2897063 w 6123566"/>
                  <a:gd name="connsiteY1" fmla="*/ 2247304 h 2247708"/>
                  <a:gd name="connsiteX2" fmla="*/ 5101357 w 6123566"/>
                  <a:gd name="connsiteY2" fmla="*/ 0 h 2247708"/>
                  <a:gd name="connsiteX0" fmla="*/ 2011583 w 7768581"/>
                  <a:gd name="connsiteY0" fmla="*/ 173642 h 2247349"/>
                  <a:gd name="connsiteX1" fmla="*/ 3766569 w 7768581"/>
                  <a:gd name="connsiteY1" fmla="*/ 2247304 h 2247349"/>
                  <a:gd name="connsiteX2" fmla="*/ 5970863 w 7768581"/>
                  <a:gd name="connsiteY2" fmla="*/ 0 h 2247349"/>
                  <a:gd name="connsiteX0" fmla="*/ 1158365 w 6690535"/>
                  <a:gd name="connsiteY0" fmla="*/ 76902 h 2150645"/>
                  <a:gd name="connsiteX1" fmla="*/ 2913351 w 6690535"/>
                  <a:gd name="connsiteY1" fmla="*/ 2150564 h 2150645"/>
                  <a:gd name="connsiteX2" fmla="*/ 5742084 w 6690535"/>
                  <a:gd name="connsiteY2" fmla="*/ 0 h 2150645"/>
                  <a:gd name="connsiteX0" fmla="*/ 1162579 w 6666452"/>
                  <a:gd name="connsiteY0" fmla="*/ 18858 h 2150568"/>
                  <a:gd name="connsiteX1" fmla="*/ 2889813 w 6666452"/>
                  <a:gd name="connsiteY1" fmla="*/ 2150564 h 2150568"/>
                  <a:gd name="connsiteX2" fmla="*/ 5718546 w 6666452"/>
                  <a:gd name="connsiteY2" fmla="*/ 0 h 2150568"/>
                  <a:gd name="connsiteX0" fmla="*/ 1433017 w 7136212"/>
                  <a:gd name="connsiteY0" fmla="*/ 18858 h 2150801"/>
                  <a:gd name="connsiteX1" fmla="*/ 3160251 w 7136212"/>
                  <a:gd name="connsiteY1" fmla="*/ 2150564 h 2150801"/>
                  <a:gd name="connsiteX2" fmla="*/ 5988984 w 7136212"/>
                  <a:gd name="connsiteY2" fmla="*/ 0 h 2150801"/>
                  <a:gd name="connsiteX0" fmla="*/ 748609 w 6451803"/>
                  <a:gd name="connsiteY0" fmla="*/ 18858 h 2150897"/>
                  <a:gd name="connsiteX1" fmla="*/ 2475843 w 6451803"/>
                  <a:gd name="connsiteY1" fmla="*/ 2150564 h 2150897"/>
                  <a:gd name="connsiteX2" fmla="*/ 5304576 w 6451803"/>
                  <a:gd name="connsiteY2" fmla="*/ 0 h 2150897"/>
                  <a:gd name="connsiteX0" fmla="*/ 748609 w 5810377"/>
                  <a:gd name="connsiteY0" fmla="*/ 18858 h 2150897"/>
                  <a:gd name="connsiteX1" fmla="*/ 2475843 w 5810377"/>
                  <a:gd name="connsiteY1" fmla="*/ 2150564 h 2150897"/>
                  <a:gd name="connsiteX2" fmla="*/ 5304576 w 5810377"/>
                  <a:gd name="connsiteY2" fmla="*/ 0 h 2150897"/>
                  <a:gd name="connsiteX0" fmla="*/ 748609 w 5849386"/>
                  <a:gd name="connsiteY0" fmla="*/ 18858 h 2150897"/>
                  <a:gd name="connsiteX1" fmla="*/ 2475843 w 5849386"/>
                  <a:gd name="connsiteY1" fmla="*/ 2150564 h 2150897"/>
                  <a:gd name="connsiteX2" fmla="*/ 5304576 w 5849386"/>
                  <a:gd name="connsiteY2" fmla="*/ 0 h 2150897"/>
                  <a:gd name="connsiteX0" fmla="*/ 748609 w 5790965"/>
                  <a:gd name="connsiteY0" fmla="*/ 18858 h 2150897"/>
                  <a:gd name="connsiteX1" fmla="*/ 2475843 w 5790965"/>
                  <a:gd name="connsiteY1" fmla="*/ 2150564 h 2150897"/>
                  <a:gd name="connsiteX2" fmla="*/ 5304576 w 5790965"/>
                  <a:gd name="connsiteY2" fmla="*/ 0 h 2150897"/>
                  <a:gd name="connsiteX0" fmla="*/ 609612 w 5759711"/>
                  <a:gd name="connsiteY0" fmla="*/ 18858 h 2172838"/>
                  <a:gd name="connsiteX1" fmla="*/ 2997944 w 5759711"/>
                  <a:gd name="connsiteY1" fmla="*/ 2172511 h 2172838"/>
                  <a:gd name="connsiteX2" fmla="*/ 5165579 w 5759711"/>
                  <a:gd name="connsiteY2" fmla="*/ 0 h 2172838"/>
                  <a:gd name="connsiteX0" fmla="*/ 604105 w 5760359"/>
                  <a:gd name="connsiteY0" fmla="*/ 18858 h 1909570"/>
                  <a:gd name="connsiteX1" fmla="*/ 3023918 w 5760359"/>
                  <a:gd name="connsiteY1" fmla="*/ 1909149 h 1909570"/>
                  <a:gd name="connsiteX2" fmla="*/ 5160072 w 5760359"/>
                  <a:gd name="connsiteY2" fmla="*/ 0 h 1909570"/>
                  <a:gd name="connsiteX0" fmla="*/ 604105 w 5760359"/>
                  <a:gd name="connsiteY0" fmla="*/ 18858 h 1427220"/>
                  <a:gd name="connsiteX1" fmla="*/ 3023918 w 5760359"/>
                  <a:gd name="connsiteY1" fmla="*/ 1426316 h 1427220"/>
                  <a:gd name="connsiteX2" fmla="*/ 5160072 w 5760359"/>
                  <a:gd name="connsiteY2" fmla="*/ 0 h 1427220"/>
                  <a:gd name="connsiteX0" fmla="*/ 598685 w 5761203"/>
                  <a:gd name="connsiteY0" fmla="*/ 18858 h 1646382"/>
                  <a:gd name="connsiteX1" fmla="*/ 3049979 w 5761203"/>
                  <a:gd name="connsiteY1" fmla="*/ 1645786 h 1646382"/>
                  <a:gd name="connsiteX2" fmla="*/ 5154652 w 5761203"/>
                  <a:gd name="connsiteY2" fmla="*/ 0 h 1646382"/>
                  <a:gd name="connsiteX0" fmla="*/ 428858 w 5370836"/>
                  <a:gd name="connsiteY0" fmla="*/ 216380 h 1844781"/>
                  <a:gd name="connsiteX1" fmla="*/ 2880152 w 5370836"/>
                  <a:gd name="connsiteY1" fmla="*/ 1843308 h 1844781"/>
                  <a:gd name="connsiteX2" fmla="*/ 4953344 w 5370836"/>
                  <a:gd name="connsiteY2" fmla="*/ 0 h 1844781"/>
                  <a:gd name="connsiteX0" fmla="*/ 424412 w 5371476"/>
                  <a:gd name="connsiteY0" fmla="*/ 216380 h 2326996"/>
                  <a:gd name="connsiteX1" fmla="*/ 2922927 w 5371476"/>
                  <a:gd name="connsiteY1" fmla="*/ 2326140 h 2326996"/>
                  <a:gd name="connsiteX2" fmla="*/ 4948898 w 5371476"/>
                  <a:gd name="connsiteY2" fmla="*/ 0 h 2326996"/>
                  <a:gd name="connsiteX0" fmla="*/ 570078 w 5691870"/>
                  <a:gd name="connsiteY0" fmla="*/ 216380 h 2326168"/>
                  <a:gd name="connsiteX1" fmla="*/ 3068593 w 5691870"/>
                  <a:gd name="connsiteY1" fmla="*/ 2326140 h 2326168"/>
                  <a:gd name="connsiteX2" fmla="*/ 5094564 w 5691870"/>
                  <a:gd name="connsiteY2" fmla="*/ 0 h 2326168"/>
                  <a:gd name="connsiteX0" fmla="*/ 570078 w 3068593"/>
                  <a:gd name="connsiteY0" fmla="*/ -1 h 2109760"/>
                  <a:gd name="connsiteX1" fmla="*/ 3068593 w 3068593"/>
                  <a:gd name="connsiteY1" fmla="*/ 2109759 h 210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68593" h="2109760">
                    <a:moveTo>
                      <a:pt x="570078" y="-1"/>
                    </a:moveTo>
                    <a:cubicBezTo>
                      <a:pt x="-1019732" y="1034933"/>
                      <a:pt x="1008055" y="2101927"/>
                      <a:pt x="3068593" y="2109759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round/>
                <a:headEnd type="none" w="med" len="med"/>
                <a:tailEnd type="arrow" w="med" len="med"/>
              </a:ln>
              <a:effectLst>
                <a:outerShdw blurRad="228600" dist="50800" dir="2700000" algn="ctr" rotWithShape="0">
                  <a:schemeClr val="tx1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 W3" charset="0"/>
                </a:endParaRPr>
              </a:p>
            </p:txBody>
          </p:sp>
        </p:grpSp>
        <p:sp>
          <p:nvSpPr>
            <p:cNvPr id="70" name="Rechteck 69"/>
            <p:cNvSpPr/>
            <p:nvPr/>
          </p:nvSpPr>
          <p:spPr bwMode="auto">
            <a:xfrm>
              <a:off x="3278381" y="1414800"/>
              <a:ext cx="5501425" cy="4752000"/>
            </a:xfrm>
            <a:prstGeom prst="rect">
              <a:avLst/>
            </a:prstGeom>
            <a:noFill/>
            <a:ln w="12700">
              <a:solidFill>
                <a:srgbClr val="879BAA"/>
              </a:solidFill>
              <a:miter lim="800000"/>
              <a:headEnd/>
              <a:tailEnd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b="1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45" name="Picture 3" descr="24919_dpi150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224" y="2333488"/>
            <a:ext cx="1092158" cy="55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626659" y="5727500"/>
            <a:ext cx="11088404" cy="432000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/>
        </p:spPr>
        <p:txBody>
          <a:bodyPr wrap="square" lIns="180000" tIns="0" rIns="0" bIns="0" anchor="ctr">
            <a:noAutofit/>
          </a:bodyPr>
          <a:lstStyle/>
          <a:p>
            <a:pPr lvl="0" algn="ctr"/>
            <a:r>
              <a:rPr lang="en-US" altLang="de-DE" sz="2000" b="1" dirty="0">
                <a:solidFill>
                  <a:srgbClr val="FFFFFF"/>
                </a:solidFill>
              </a:rPr>
              <a:t>Education is the future </a:t>
            </a:r>
          </a:p>
        </p:txBody>
      </p:sp>
      <p:sp>
        <p:nvSpPr>
          <p:cNvPr id="47" name="Rechteck 46"/>
          <p:cNvSpPr/>
          <p:nvPr/>
        </p:nvSpPr>
        <p:spPr bwMode="auto">
          <a:xfrm>
            <a:off x="627062" y="1412875"/>
            <a:ext cx="2808000" cy="432000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2000" b="1" dirty="0">
                <a:solidFill>
                  <a:schemeClr val="bg1"/>
                </a:solidFill>
              </a:rPr>
              <a:t>Megatrends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50" name="Gleichschenkliges Dreieck 49"/>
          <p:cNvSpPr/>
          <p:nvPr/>
        </p:nvSpPr>
        <p:spPr bwMode="auto">
          <a:xfrm rot="5400000" flipH="1" flipV="1">
            <a:off x="5793024" y="3483076"/>
            <a:ext cx="3478606" cy="432000"/>
          </a:xfrm>
          <a:prstGeom prst="triangle">
            <a:avLst/>
          </a:prstGeom>
          <a:solidFill>
            <a:srgbClr val="505A64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rtl="0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err="1" smtClean="0">
              <a:solidFill>
                <a:schemeClr val="tx1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7887160" y="2600418"/>
            <a:ext cx="3759534" cy="2703864"/>
            <a:chOff x="8495736" y="2665200"/>
            <a:chExt cx="5210807" cy="3747622"/>
          </a:xfrm>
        </p:grpSpPr>
        <p:pic>
          <p:nvPicPr>
            <p:cNvPr id="54" name="Grafik 53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14"/>
            <a:stretch/>
          </p:blipFill>
          <p:spPr>
            <a:xfrm>
              <a:off x="8495736" y="2665200"/>
              <a:ext cx="1732414" cy="3747622"/>
            </a:xfrm>
            <a:prstGeom prst="rect">
              <a:avLst/>
            </a:prstGeom>
          </p:spPr>
        </p:pic>
        <p:pic>
          <p:nvPicPr>
            <p:cNvPr id="55" name="Grafik 54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06"/>
            <a:stretch/>
          </p:blipFill>
          <p:spPr>
            <a:xfrm>
              <a:off x="12000205" y="2665200"/>
              <a:ext cx="1706338" cy="3747622"/>
            </a:xfrm>
            <a:prstGeom prst="rect">
              <a:avLst/>
            </a:prstGeom>
          </p:spPr>
        </p:pic>
        <p:pic>
          <p:nvPicPr>
            <p:cNvPr id="56" name="Grafik 55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3" r="33133"/>
            <a:stretch/>
          </p:blipFill>
          <p:spPr>
            <a:xfrm>
              <a:off x="10228150" y="2665200"/>
              <a:ext cx="1772055" cy="3747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7685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9" grpId="0"/>
      <p:bldP spid="27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cdtRectangle 2 Id171010"/>
          <p:cNvSpPr>
            <a:spLocks noGrp="1" noChangeArrowheads="1"/>
          </p:cNvSpPr>
          <p:nvPr>
            <p:ph type="ctrTitle"/>
          </p:nvPr>
        </p:nvSpPr>
        <p:spPr>
          <a:xfrm>
            <a:off x="338137" y="4287202"/>
            <a:ext cx="11860212" cy="870014"/>
          </a:xfrm>
        </p:spPr>
        <p:txBody>
          <a:bodyPr/>
          <a:lstStyle/>
          <a:p>
            <a:pPr algn="l" rtl="0"/>
            <a:r>
              <a:rPr lang="en-US" b="1" i="0" u="none" baseline="0" dirty="0"/>
              <a:t>Thank you for your </a:t>
            </a:r>
            <a:r>
              <a:rPr lang="en-US" b="1" i="0" u="none" baseline="0" dirty="0" smtClean="0"/>
              <a:t>attention</a:t>
            </a:r>
            <a:endParaRPr lang="en-US" dirty="0"/>
          </a:p>
        </p:txBody>
      </p:sp>
      <p:sp>
        <p:nvSpPr>
          <p:cNvPr id="171011" name="cdtRectangle 3 Id171011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 rtl="0"/>
            <a:r>
              <a:rPr lang="en-US" b="0" i="0" u="none" baseline="0"/>
              <a:t>Siemens Automation Cooperates with Education (SCE) | 08/2015</a:t>
            </a:r>
            <a:endParaRPr lang="en-US" dirty="0"/>
          </a:p>
        </p:txBody>
      </p:sp>
      <p:pic>
        <p:nvPicPr>
          <p:cNvPr id="8" name="cdtPicture 7 Id8" descr="SIE_Logo_Layer_Petrol_RGB_A3_76mm.w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3" y="0"/>
            <a:ext cx="1728000" cy="967835"/>
          </a:xfrm>
          <a:prstGeom prst="rect">
            <a:avLst/>
          </a:prstGeom>
        </p:spPr>
      </p:pic>
      <p:pic>
        <p:nvPicPr>
          <p:cNvPr id="6" name="Picture 5" descr="Unbenannt-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0702" y="5577494"/>
            <a:ext cx="1246572" cy="61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1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hteck 14"/>
          <p:cNvSpPr/>
          <p:nvPr/>
        </p:nvSpPr>
        <p:spPr bwMode="auto">
          <a:xfrm>
            <a:off x="4839855" y="1589429"/>
            <a:ext cx="6875895" cy="1366222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Siemens facts</a:t>
            </a:r>
          </a:p>
        </p:txBody>
      </p:sp>
      <p:sp>
        <p:nvSpPr>
          <p:cNvPr id="16" name="Rechteck 15"/>
          <p:cNvSpPr/>
          <p:nvPr/>
        </p:nvSpPr>
        <p:spPr bwMode="auto">
          <a:xfrm>
            <a:off x="4839855" y="3126408"/>
            <a:ext cx="6875895" cy="1366222"/>
          </a:xfrm>
          <a:prstGeom prst="rect">
            <a:avLst/>
          </a:prstGeom>
          <a:solidFill>
            <a:srgbClr val="EBEB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0" bIns="54000" numCol="1" spcCol="72000" rtlCol="0" anchor="ctr"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German Technical Education System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4839854" y="4663386"/>
            <a:ext cx="6875895" cy="1366222"/>
          </a:xfrm>
          <a:prstGeom prst="rect">
            <a:avLst/>
          </a:prstGeom>
          <a:solidFill>
            <a:srgbClr val="EBEB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0" bIns="54000" numCol="1" spcCol="72000" rtlCol="0" anchor="ctr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Siemens Automation Cooperates with Education (SCE)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473" y="317569"/>
            <a:ext cx="1755089" cy="85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66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01313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9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hteck 73"/>
          <p:cNvSpPr/>
          <p:nvPr/>
        </p:nvSpPr>
        <p:spPr bwMode="auto">
          <a:xfrm>
            <a:off x="6243638" y="4295543"/>
            <a:ext cx="5472000" cy="1870307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/>
        </p:spPr>
        <p:txBody>
          <a:bodyPr lIns="108000" tIns="54000" rIns="108000" bIns="54000" spcCol="72000" anchor="ctr">
            <a:noAutofit/>
          </a:bodyPr>
          <a:lstStyle/>
          <a:p>
            <a:pPr algn="ctr">
              <a:lnSpc>
                <a:spcPct val="110000"/>
              </a:lnSpc>
              <a:buFont typeface="Wingdings" charset="0"/>
              <a:buNone/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5" name="Rechteck 74"/>
          <p:cNvSpPr/>
          <p:nvPr/>
        </p:nvSpPr>
        <p:spPr bwMode="auto">
          <a:xfrm>
            <a:off x="6243638" y="1838215"/>
            <a:ext cx="5472000" cy="1870307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/>
        </p:spPr>
        <p:txBody>
          <a:bodyPr lIns="108000" tIns="54000" rIns="108000" bIns="54000" spcCol="72000" anchor="ctr">
            <a:noAutofit/>
          </a:bodyPr>
          <a:lstStyle/>
          <a:p>
            <a:pPr algn="ctr">
              <a:lnSpc>
                <a:spcPct val="110000"/>
              </a:lnSpc>
              <a:buFont typeface="Wingdings" charset="0"/>
              <a:buNone/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0" name="Rechteck 69"/>
          <p:cNvSpPr/>
          <p:nvPr/>
        </p:nvSpPr>
        <p:spPr bwMode="auto">
          <a:xfrm>
            <a:off x="627063" y="1844876"/>
            <a:ext cx="5472000" cy="3546014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/>
        </p:spPr>
        <p:txBody>
          <a:bodyPr lIns="108000" tIns="54000" rIns="108000" bIns="54000" spcCol="72000" anchor="ctr">
            <a:noAutofit/>
          </a:bodyPr>
          <a:lstStyle/>
          <a:p>
            <a:pPr algn="ctr">
              <a:lnSpc>
                <a:spcPct val="110000"/>
              </a:lnSpc>
              <a:buFont typeface="Wingdings" charset="0"/>
              <a:buNone/>
              <a:defRPr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Siemens </a:t>
            </a:r>
            <a:r>
              <a:rPr lang="en-US" dirty="0"/>
              <a:t>at a </a:t>
            </a:r>
            <a:r>
              <a:rPr lang="en-US" dirty="0" smtClean="0"/>
              <a:t>glance</a:t>
            </a:r>
            <a:br>
              <a:rPr lang="en-US" dirty="0" smtClean="0"/>
            </a:br>
            <a:r>
              <a:rPr lang="en-US" sz="1800" b="0" dirty="0" smtClean="0">
                <a:solidFill>
                  <a:schemeClr val="tx1"/>
                </a:solidFill>
              </a:rPr>
              <a:t>Core competencies – </a:t>
            </a:r>
            <a:r>
              <a:rPr lang="de-DE" sz="1800" b="0" dirty="0" smtClean="0">
                <a:solidFill>
                  <a:schemeClr val="tx1"/>
                </a:solidFill>
              </a:rPr>
              <a:t>Electrification, Automation </a:t>
            </a:r>
            <a:r>
              <a:rPr lang="de-DE" sz="1800" b="0" dirty="0">
                <a:solidFill>
                  <a:schemeClr val="tx1"/>
                </a:solidFill>
              </a:rPr>
              <a:t>and Digitalization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7939400" y="1955604"/>
            <a:ext cx="1938137" cy="1452846"/>
          </a:xfrm>
          <a:prstGeom prst="ellipse">
            <a:avLst/>
          </a:prstGeom>
          <a:solidFill>
            <a:schemeClr val="bg1"/>
          </a:solidFill>
          <a:ln w="9525">
            <a:solidFill>
              <a:srgbClr val="AAAA96"/>
            </a:solidFill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b="1" dirty="0" smtClean="0">
              <a:solidFill>
                <a:schemeClr val="tx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graphicFrame>
        <p:nvGraphicFramePr>
          <p:cNvPr id="22" name="Diagramm 21"/>
          <p:cNvGraphicFramePr/>
          <p:nvPr>
            <p:extLst>
              <p:ext uri="{D42A27DB-BD31-4B8C-83A1-F6EECF244321}">
                <p14:modId xmlns:p14="http://schemas.microsoft.com/office/powerpoint/2010/main" val="1385633363"/>
              </p:ext>
            </p:extLst>
          </p:nvPr>
        </p:nvGraphicFramePr>
        <p:xfrm>
          <a:off x="7397745" y="1928052"/>
          <a:ext cx="3019012" cy="150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25" name="Gerade Verbindung 24"/>
          <p:cNvCxnSpPr/>
          <p:nvPr/>
        </p:nvCxnSpPr>
        <p:spPr bwMode="auto">
          <a:xfrm>
            <a:off x="6557802" y="2096150"/>
            <a:ext cx="1645737" cy="0"/>
          </a:xfrm>
          <a:prstGeom prst="line">
            <a:avLst/>
          </a:prstGeom>
          <a:solidFill>
            <a:schemeClr val="tx2"/>
          </a:solidFill>
          <a:ln w="3810" cap="flat" cmpd="sng" algn="ctr">
            <a:solidFill>
              <a:srgbClr val="505A6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 Verbindung 28"/>
          <p:cNvCxnSpPr/>
          <p:nvPr/>
        </p:nvCxnSpPr>
        <p:spPr bwMode="auto">
          <a:xfrm>
            <a:off x="6557802" y="2543062"/>
            <a:ext cx="1315266" cy="0"/>
          </a:xfrm>
          <a:prstGeom prst="line">
            <a:avLst/>
          </a:prstGeom>
          <a:solidFill>
            <a:schemeClr val="tx2"/>
          </a:solidFill>
          <a:ln w="3810" cap="flat" cmpd="sng" algn="ctr">
            <a:solidFill>
              <a:srgbClr val="505A6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chteck 30"/>
          <p:cNvSpPr/>
          <p:nvPr/>
        </p:nvSpPr>
        <p:spPr bwMode="auto">
          <a:xfrm>
            <a:off x="6555262" y="1947950"/>
            <a:ext cx="1549676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Healthcare </a:t>
            </a:r>
            <a:r>
              <a:rPr lang="en-US" sz="900" b="1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16%</a:t>
            </a:r>
          </a:p>
        </p:txBody>
      </p:sp>
      <p:sp>
        <p:nvSpPr>
          <p:cNvPr id="32" name="Rechteck 31"/>
          <p:cNvSpPr/>
          <p:nvPr/>
        </p:nvSpPr>
        <p:spPr bwMode="auto">
          <a:xfrm>
            <a:off x="6555262" y="2250846"/>
            <a:ext cx="154967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ea typeface="ＭＳ Ｐゴシック" pitchFamily="34" charset="-128"/>
                <a:cs typeface="Arial" panose="020B0604020202020204" pitchFamily="34" charset="0"/>
              </a:rPr>
              <a:t>Process Industries</a:t>
            </a:r>
            <a:br>
              <a:rPr lang="en-US" sz="900" dirty="0" smtClean="0">
                <a:solidFill>
                  <a:schemeClr val="tx1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sz="900" dirty="0" smtClean="0">
                <a:solidFill>
                  <a:schemeClr val="tx1"/>
                </a:solidFill>
                <a:ea typeface="ＭＳ Ｐゴシック" pitchFamily="34" charset="-128"/>
                <a:cs typeface="Arial" panose="020B0604020202020204" pitchFamily="34" charset="0"/>
              </a:rPr>
              <a:t>and Drives </a:t>
            </a:r>
            <a:r>
              <a:rPr lang="en-US" sz="900" b="1" dirty="0" smtClean="0">
                <a:solidFill>
                  <a:schemeClr val="tx1"/>
                </a:solidFill>
                <a:ea typeface="ＭＳ Ｐゴシック" pitchFamily="34" charset="-128"/>
                <a:cs typeface="Arial" panose="020B0604020202020204" pitchFamily="34" charset="0"/>
              </a:rPr>
              <a:t>13%</a:t>
            </a:r>
          </a:p>
        </p:txBody>
      </p:sp>
      <p:cxnSp>
        <p:nvCxnSpPr>
          <p:cNvPr id="37" name="Gerade Verbindung 36"/>
          <p:cNvCxnSpPr/>
          <p:nvPr/>
        </p:nvCxnSpPr>
        <p:spPr bwMode="auto">
          <a:xfrm>
            <a:off x="6557804" y="3100069"/>
            <a:ext cx="1453615" cy="0"/>
          </a:xfrm>
          <a:prstGeom prst="line">
            <a:avLst/>
          </a:prstGeom>
          <a:solidFill>
            <a:schemeClr val="tx2"/>
          </a:solidFill>
          <a:ln w="3810" cap="flat" cmpd="sng" algn="ctr">
            <a:solidFill>
              <a:srgbClr val="505A6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Rechteck 37"/>
          <p:cNvSpPr/>
          <p:nvPr/>
        </p:nvSpPr>
        <p:spPr bwMode="auto">
          <a:xfrm>
            <a:off x="6555262" y="2937704"/>
            <a:ext cx="1549676" cy="15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Digital Factory </a:t>
            </a:r>
            <a:r>
              <a:rPr lang="en-US" sz="900" b="1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13%</a:t>
            </a:r>
          </a:p>
        </p:txBody>
      </p:sp>
      <p:cxnSp>
        <p:nvCxnSpPr>
          <p:cNvPr id="39" name="Gerade Verbindung 38"/>
          <p:cNvCxnSpPr/>
          <p:nvPr/>
        </p:nvCxnSpPr>
        <p:spPr bwMode="auto">
          <a:xfrm>
            <a:off x="6557802" y="3447060"/>
            <a:ext cx="2126040" cy="0"/>
          </a:xfrm>
          <a:prstGeom prst="line">
            <a:avLst/>
          </a:prstGeom>
          <a:solidFill>
            <a:schemeClr val="tx2"/>
          </a:solidFill>
          <a:ln w="3810" cap="flat" cmpd="sng" algn="ctr">
            <a:solidFill>
              <a:srgbClr val="505A6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Rechteck 39"/>
          <p:cNvSpPr/>
          <p:nvPr/>
        </p:nvSpPr>
        <p:spPr bwMode="auto">
          <a:xfrm>
            <a:off x="6555262" y="3284695"/>
            <a:ext cx="1549676" cy="15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Mobility </a:t>
            </a:r>
            <a:r>
              <a:rPr lang="en-US" sz="900" b="1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10%</a:t>
            </a:r>
          </a:p>
        </p:txBody>
      </p:sp>
      <p:cxnSp>
        <p:nvCxnSpPr>
          <p:cNvPr id="43" name="Gerade Verbindung 42"/>
          <p:cNvCxnSpPr/>
          <p:nvPr/>
        </p:nvCxnSpPr>
        <p:spPr bwMode="auto">
          <a:xfrm flipH="1">
            <a:off x="9413745" y="3367788"/>
            <a:ext cx="1997912" cy="0"/>
          </a:xfrm>
          <a:prstGeom prst="line">
            <a:avLst/>
          </a:prstGeom>
          <a:solidFill>
            <a:schemeClr val="tx2"/>
          </a:solidFill>
          <a:ln w="3810" cap="flat" cmpd="sng" algn="ctr">
            <a:solidFill>
              <a:srgbClr val="505A6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Rechteck 43"/>
          <p:cNvSpPr/>
          <p:nvPr/>
        </p:nvSpPr>
        <p:spPr bwMode="auto">
          <a:xfrm>
            <a:off x="9861981" y="3070931"/>
            <a:ext cx="1549676" cy="2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Building</a:t>
            </a:r>
          </a:p>
          <a:p>
            <a:pPr algn="r"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Technologies </a:t>
            </a:r>
            <a:r>
              <a:rPr lang="en-US" sz="900" b="1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8%</a:t>
            </a:r>
          </a:p>
        </p:txBody>
      </p:sp>
      <p:cxnSp>
        <p:nvCxnSpPr>
          <p:cNvPr id="47" name="Gerade Verbindung 46"/>
          <p:cNvCxnSpPr/>
          <p:nvPr/>
        </p:nvCxnSpPr>
        <p:spPr bwMode="auto">
          <a:xfrm flipH="1">
            <a:off x="9925188" y="2928178"/>
            <a:ext cx="1486471" cy="0"/>
          </a:xfrm>
          <a:prstGeom prst="line">
            <a:avLst/>
          </a:prstGeom>
          <a:solidFill>
            <a:schemeClr val="tx2"/>
          </a:solidFill>
          <a:ln w="3810" cap="flat" cmpd="sng" algn="ctr">
            <a:solidFill>
              <a:srgbClr val="505A6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Rechteck 47"/>
          <p:cNvSpPr/>
          <p:nvPr/>
        </p:nvSpPr>
        <p:spPr bwMode="auto">
          <a:xfrm>
            <a:off x="9861981" y="2631321"/>
            <a:ext cx="1549676" cy="2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Energy </a:t>
            </a:r>
          </a:p>
          <a:p>
            <a:pPr algn="r"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Management </a:t>
            </a:r>
            <a:r>
              <a:rPr lang="en-US" sz="900" b="1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15%</a:t>
            </a:r>
          </a:p>
        </p:txBody>
      </p:sp>
      <p:cxnSp>
        <p:nvCxnSpPr>
          <p:cNvPr id="50" name="Gerade Verbindung 49"/>
          <p:cNvCxnSpPr/>
          <p:nvPr/>
        </p:nvCxnSpPr>
        <p:spPr bwMode="auto">
          <a:xfrm flipH="1">
            <a:off x="9963306" y="2549627"/>
            <a:ext cx="1448354" cy="0"/>
          </a:xfrm>
          <a:prstGeom prst="line">
            <a:avLst/>
          </a:prstGeom>
          <a:solidFill>
            <a:schemeClr val="tx2"/>
          </a:solidFill>
          <a:ln w="3810" cap="flat" cmpd="sng" algn="ctr">
            <a:solidFill>
              <a:srgbClr val="505A6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Rechteck 50"/>
          <p:cNvSpPr/>
          <p:nvPr/>
        </p:nvSpPr>
        <p:spPr bwMode="auto">
          <a:xfrm>
            <a:off x="9932631" y="2206833"/>
            <a:ext cx="1479026" cy="33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Wind Power and </a:t>
            </a:r>
          </a:p>
          <a:p>
            <a:pPr algn="r"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Renewables </a:t>
            </a:r>
            <a:r>
              <a:rPr lang="en-US" sz="900" b="1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8%</a:t>
            </a:r>
          </a:p>
        </p:txBody>
      </p:sp>
      <p:cxnSp>
        <p:nvCxnSpPr>
          <p:cNvPr id="55" name="Gerade Verbindung 54"/>
          <p:cNvCxnSpPr/>
          <p:nvPr/>
        </p:nvCxnSpPr>
        <p:spPr bwMode="auto">
          <a:xfrm flipH="1">
            <a:off x="9610698" y="2099572"/>
            <a:ext cx="1800962" cy="0"/>
          </a:xfrm>
          <a:prstGeom prst="line">
            <a:avLst/>
          </a:prstGeom>
          <a:solidFill>
            <a:schemeClr val="tx2"/>
          </a:solidFill>
          <a:ln w="3810" cap="flat" cmpd="sng" algn="ctr">
            <a:solidFill>
              <a:srgbClr val="505A6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Rechteck 55"/>
          <p:cNvSpPr/>
          <p:nvPr/>
        </p:nvSpPr>
        <p:spPr bwMode="auto">
          <a:xfrm>
            <a:off x="9932631" y="1756778"/>
            <a:ext cx="1479026" cy="33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Power and Gas </a:t>
            </a:r>
            <a:r>
              <a:rPr lang="en-US" sz="900" b="1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18%</a:t>
            </a:r>
          </a:p>
        </p:txBody>
      </p:sp>
      <p:sp>
        <p:nvSpPr>
          <p:cNvPr id="58" name="Rechteck 57"/>
          <p:cNvSpPr/>
          <p:nvPr/>
        </p:nvSpPr>
        <p:spPr bwMode="auto">
          <a:xfrm>
            <a:off x="7627175" y="3430971"/>
            <a:ext cx="3784482" cy="22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sz="7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Not included: Financial Services (SFS)</a:t>
            </a:r>
            <a:endParaRPr lang="en-US" sz="700" b="1" dirty="0" smtClean="0">
              <a:solidFill>
                <a:schemeClr val="tx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60" name="Ellipse 59"/>
          <p:cNvSpPr/>
          <p:nvPr/>
        </p:nvSpPr>
        <p:spPr bwMode="auto">
          <a:xfrm>
            <a:off x="7939400" y="4396104"/>
            <a:ext cx="1938137" cy="1452846"/>
          </a:xfrm>
          <a:prstGeom prst="ellipse">
            <a:avLst/>
          </a:prstGeom>
          <a:solidFill>
            <a:srgbClr val="FFFFFF"/>
          </a:solidFill>
          <a:ln w="9525">
            <a:solidFill>
              <a:srgbClr val="AAAA96"/>
            </a:solidFill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b="1" dirty="0" smtClean="0">
              <a:solidFill>
                <a:schemeClr val="tx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graphicFrame>
        <p:nvGraphicFramePr>
          <p:cNvPr id="61" name="Diagramm 60"/>
          <p:cNvGraphicFramePr/>
          <p:nvPr>
            <p:extLst>
              <p:ext uri="{D42A27DB-BD31-4B8C-83A1-F6EECF244321}">
                <p14:modId xmlns:p14="http://schemas.microsoft.com/office/powerpoint/2010/main" val="4085472604"/>
              </p:ext>
            </p:extLst>
          </p:nvPr>
        </p:nvGraphicFramePr>
        <p:xfrm>
          <a:off x="7397745" y="4368552"/>
          <a:ext cx="3019012" cy="150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62" name="Gerade Verbindung 61"/>
          <p:cNvCxnSpPr/>
          <p:nvPr/>
        </p:nvCxnSpPr>
        <p:spPr bwMode="auto">
          <a:xfrm flipH="1">
            <a:off x="9950601" y="4969622"/>
            <a:ext cx="1461058" cy="0"/>
          </a:xfrm>
          <a:prstGeom prst="line">
            <a:avLst/>
          </a:prstGeom>
          <a:solidFill>
            <a:schemeClr val="tx2"/>
          </a:solidFill>
          <a:ln w="3810" cap="flat" cmpd="sng" algn="ctr">
            <a:solidFill>
              <a:srgbClr val="505A6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Rechteck 62"/>
          <p:cNvSpPr/>
          <p:nvPr/>
        </p:nvSpPr>
        <p:spPr bwMode="auto">
          <a:xfrm>
            <a:off x="9861981" y="4485313"/>
            <a:ext cx="1549676" cy="48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Europe, C.I.S.*, Africa, </a:t>
            </a:r>
          </a:p>
          <a:p>
            <a:pPr algn="r"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Middle East (without </a:t>
            </a:r>
          </a:p>
          <a:p>
            <a:pPr algn="r"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Germany) </a:t>
            </a:r>
            <a:r>
              <a:rPr lang="en-US" sz="900" b="1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39%</a:t>
            </a:r>
          </a:p>
        </p:txBody>
      </p:sp>
      <p:cxnSp>
        <p:nvCxnSpPr>
          <p:cNvPr id="65" name="Gerade Verbindung 64"/>
          <p:cNvCxnSpPr/>
          <p:nvPr/>
        </p:nvCxnSpPr>
        <p:spPr bwMode="auto">
          <a:xfrm flipH="1">
            <a:off x="9337507" y="5821931"/>
            <a:ext cx="2074153" cy="0"/>
          </a:xfrm>
          <a:prstGeom prst="line">
            <a:avLst/>
          </a:prstGeom>
          <a:solidFill>
            <a:schemeClr val="tx2"/>
          </a:solidFill>
          <a:ln w="3810" cap="flat" cmpd="sng" algn="ctr">
            <a:solidFill>
              <a:srgbClr val="505A6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Rechteck 65"/>
          <p:cNvSpPr/>
          <p:nvPr/>
        </p:nvSpPr>
        <p:spPr bwMode="auto">
          <a:xfrm>
            <a:off x="9861981" y="5337622"/>
            <a:ext cx="1549676" cy="48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Germany </a:t>
            </a:r>
            <a:r>
              <a:rPr lang="en-US" sz="900" b="1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15%</a:t>
            </a:r>
          </a:p>
        </p:txBody>
      </p:sp>
      <p:cxnSp>
        <p:nvCxnSpPr>
          <p:cNvPr id="68" name="Gerade Verbindung 67"/>
          <p:cNvCxnSpPr/>
          <p:nvPr/>
        </p:nvCxnSpPr>
        <p:spPr bwMode="auto">
          <a:xfrm>
            <a:off x="6557802" y="4492453"/>
            <a:ext cx="1753644" cy="0"/>
          </a:xfrm>
          <a:prstGeom prst="line">
            <a:avLst/>
          </a:prstGeom>
          <a:solidFill>
            <a:schemeClr val="tx2"/>
          </a:solidFill>
          <a:ln w="3810" cap="flat" cmpd="sng" algn="ctr">
            <a:solidFill>
              <a:srgbClr val="505A6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Rechteck 68"/>
          <p:cNvSpPr/>
          <p:nvPr/>
        </p:nvSpPr>
        <p:spPr bwMode="auto">
          <a:xfrm>
            <a:off x="6557802" y="4330088"/>
            <a:ext cx="1549676" cy="15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Asia, Australia </a:t>
            </a:r>
            <a:r>
              <a:rPr lang="en-US" sz="900" b="1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20%</a:t>
            </a:r>
          </a:p>
        </p:txBody>
      </p:sp>
      <p:cxnSp>
        <p:nvCxnSpPr>
          <p:cNvPr id="71" name="Gerade Verbindung 70"/>
          <p:cNvCxnSpPr/>
          <p:nvPr/>
        </p:nvCxnSpPr>
        <p:spPr bwMode="auto">
          <a:xfrm>
            <a:off x="6557804" y="5372969"/>
            <a:ext cx="1455039" cy="0"/>
          </a:xfrm>
          <a:prstGeom prst="line">
            <a:avLst/>
          </a:prstGeom>
          <a:solidFill>
            <a:schemeClr val="tx2"/>
          </a:solidFill>
          <a:ln w="3810" cap="flat" cmpd="sng" algn="ctr">
            <a:solidFill>
              <a:srgbClr val="505A6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Rechteck 71"/>
          <p:cNvSpPr/>
          <p:nvPr/>
        </p:nvSpPr>
        <p:spPr bwMode="auto">
          <a:xfrm>
            <a:off x="6557802" y="5174029"/>
            <a:ext cx="1549676" cy="15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sz="9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Americas </a:t>
            </a:r>
            <a:r>
              <a:rPr lang="en-US" sz="900" b="1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26%</a:t>
            </a:r>
          </a:p>
        </p:txBody>
      </p:sp>
      <p:graphicFrame>
        <p:nvGraphicFramePr>
          <p:cNvPr id="80" name="Tabelle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806662"/>
              </p:ext>
            </p:extLst>
          </p:nvPr>
        </p:nvGraphicFramePr>
        <p:xfrm>
          <a:off x="739280" y="1956754"/>
          <a:ext cx="5247566" cy="3097800"/>
        </p:xfrm>
        <a:graphic>
          <a:graphicData uri="http://schemas.openxmlformats.org/drawingml/2006/table">
            <a:tbl>
              <a:tblPr firstRow="1" bandRow="1"/>
              <a:tblGrid>
                <a:gridCol w="2691271"/>
                <a:gridCol w="903518"/>
                <a:gridCol w="903088"/>
                <a:gridCol w="749689"/>
              </a:tblGrid>
              <a:tr h="7813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lang="en-US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(continuing operations; in millions of €,</a:t>
                      </a:r>
                    </a:p>
                    <a:p>
                      <a:r>
                        <a:rPr lang="en-US" sz="7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except where otherwise stated)</a:t>
                      </a:r>
                    </a:p>
                  </a:txBody>
                  <a:tcPr marL="48025" marR="48025" marT="0" marB="1800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endParaRPr lang="en-US" sz="6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endParaRPr lang="en-US" sz="6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1161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endParaRPr lang="en-US" sz="600" noProof="0" dirty="0" smtClean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10800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2014</a:t>
                      </a:r>
                      <a:endParaRPr lang="en-US" sz="7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1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2013</a:t>
                      </a:r>
                      <a:endParaRPr lang="en-US" sz="7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108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Change</a:t>
                      </a:r>
                      <a:r>
                        <a:rPr lang="en-US" sz="700" b="1" baseline="300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700" b="1" baseline="300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108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0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</a:t>
                      </a:r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endParaRPr lang="en-US" sz="900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endParaRPr lang="en-US" sz="900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900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0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lang="en-US" sz="9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Orders</a:t>
                      </a:r>
                      <a:endParaRPr lang="en-US" sz="9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78,350</a:t>
                      </a:r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rgbClr val="505A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79,755</a:t>
                      </a:r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noProof="0" dirty="0" smtClean="0">
                          <a:solidFill>
                            <a:srgbClr val="505A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60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lang="en-US" sz="9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</a:t>
                      </a:r>
                      <a:endParaRPr lang="en-US" sz="9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71,920</a:t>
                      </a:r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rgbClr val="505A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73,445</a:t>
                      </a:r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noProof="0" dirty="0" smtClean="0">
                          <a:solidFill>
                            <a:srgbClr val="505A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559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Profitability and capital efficiency</a:t>
                      </a:r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2520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252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252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252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0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lang="en-US" sz="9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Return on capital employed (ROCE)</a:t>
                      </a:r>
                      <a:endParaRPr lang="en-US" sz="9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17.2%</a:t>
                      </a:r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rgbClr val="505A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13.7%</a:t>
                      </a: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900" b="1" noProof="0" dirty="0" smtClean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60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lang="en-US" sz="9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income</a:t>
                      </a:r>
                      <a:r>
                        <a:rPr lang="en-US" sz="900" baseline="300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900" baseline="300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5,507</a:t>
                      </a:r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rgbClr val="505A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4,409</a:t>
                      </a:r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noProof="0" dirty="0" smtClean="0">
                          <a:solidFill>
                            <a:srgbClr val="505A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559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Liquidity</a:t>
                      </a:r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2520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252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252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252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0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lang="en-US" sz="9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 cash flow</a:t>
                      </a:r>
                      <a:r>
                        <a:rPr lang="en-US" sz="900" baseline="300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9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5,201</a:t>
                      </a:r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rgbClr val="505A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5,328</a:t>
                      </a:r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172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endParaRPr lang="en-US" sz="900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11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lang="en-US" sz="6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thousands)</a:t>
                      </a:r>
                      <a:endParaRPr lang="en-US" sz="6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10800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30, 2014</a:t>
                      </a:r>
                      <a:endParaRPr lang="en-US" sz="7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1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30, 2013</a:t>
                      </a:r>
                      <a:endParaRPr lang="en-US" sz="7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108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7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108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0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Employees</a:t>
                      </a:r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endParaRPr lang="en-US" sz="9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0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r>
                        <a:rPr lang="en-US" sz="9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(continuing operations)</a:t>
                      </a:r>
                      <a:endParaRPr lang="en-US" sz="9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343</a:t>
                      </a:r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rgbClr val="505A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348</a:t>
                      </a:r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60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marL="85725" indent="0"/>
                      <a:r>
                        <a:rPr lang="en-US" sz="9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n-US" sz="9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rgbClr val="505A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60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marL="85725" indent="0"/>
                      <a:r>
                        <a:rPr lang="en-US" sz="9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Outside Germany</a:t>
                      </a:r>
                      <a:endParaRPr lang="en-US" sz="9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</a:t>
                      </a:r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r>
                        <a:rPr lang="en-US" sz="900" b="1" noProof="0" dirty="0" smtClean="0">
                          <a:solidFill>
                            <a:srgbClr val="505A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</a:t>
                      </a:r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25200" marB="252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172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endParaRPr lang="en-US" sz="900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endParaRPr lang="en-US" sz="900" b="1" noProof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900" b="1" noProof="0" dirty="0">
                        <a:solidFill>
                          <a:srgbClr val="505A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25" marR="48025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7" name="Rechteck 66"/>
          <p:cNvSpPr/>
          <p:nvPr/>
        </p:nvSpPr>
        <p:spPr bwMode="auto">
          <a:xfrm>
            <a:off x="846733" y="5084880"/>
            <a:ext cx="4086140" cy="23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t" anchorCtr="0">
            <a:noAutofit/>
          </a:bodyPr>
          <a:lstStyle/>
          <a:p>
            <a:pPr marL="141288" indent="-141288">
              <a:spcBef>
                <a:spcPct val="0"/>
              </a:spcBef>
              <a:spcAft>
                <a:spcPts val="300"/>
              </a:spcAft>
            </a:pPr>
            <a:r>
              <a:rPr lang="en-US" sz="700" b="1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1	</a:t>
            </a:r>
            <a:r>
              <a:rPr lang="en-US" sz="7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Comparable</a:t>
            </a:r>
            <a:r>
              <a:rPr lang="en-US" sz="7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, excluding currency translation and portfolio effects.</a:t>
            </a:r>
          </a:p>
          <a:p>
            <a:pPr marL="141288" indent="-141288">
              <a:spcBef>
                <a:spcPct val="0"/>
              </a:spcBef>
              <a:spcAft>
                <a:spcPts val="300"/>
              </a:spcAft>
            </a:pPr>
            <a:r>
              <a:rPr lang="en-US" sz="700" b="1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2</a:t>
            </a:r>
            <a:r>
              <a:rPr lang="en-US" sz="7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 Continuing and discontinued operations.</a:t>
            </a:r>
            <a:endParaRPr lang="en-US" sz="700" dirty="0" smtClean="0">
              <a:solidFill>
                <a:schemeClr val="tx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cxnSp>
        <p:nvCxnSpPr>
          <p:cNvPr id="73" name="Gerade Verbindung 72"/>
          <p:cNvCxnSpPr/>
          <p:nvPr/>
        </p:nvCxnSpPr>
        <p:spPr bwMode="auto">
          <a:xfrm>
            <a:off x="741914" y="5095893"/>
            <a:ext cx="0" cy="218978"/>
          </a:xfrm>
          <a:prstGeom prst="line">
            <a:avLst/>
          </a:prstGeom>
          <a:solidFill>
            <a:schemeClr val="tx2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Rechteck 40"/>
          <p:cNvSpPr/>
          <p:nvPr/>
        </p:nvSpPr>
        <p:spPr bwMode="auto">
          <a:xfrm>
            <a:off x="7627175" y="5872632"/>
            <a:ext cx="3784482" cy="22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numCol="1" spcCol="72000" rtlCol="0" anchor="b" anchorCtr="0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sz="7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* Commonwealth </a:t>
            </a:r>
            <a:r>
              <a:rPr lang="en-US" sz="7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of Independent </a:t>
            </a:r>
            <a:r>
              <a:rPr lang="en-US" sz="7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States</a:t>
            </a:r>
            <a:endParaRPr lang="en-US" sz="700" b="1" dirty="0" smtClean="0">
              <a:solidFill>
                <a:schemeClr val="tx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57" name="Rechteck 56"/>
          <p:cNvSpPr/>
          <p:nvPr/>
        </p:nvSpPr>
        <p:spPr bwMode="auto">
          <a:xfrm>
            <a:off x="627063" y="1412875"/>
            <a:ext cx="5472112" cy="432000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defTabSz="762000">
              <a:buFont typeface="Wingdings" pitchFamily="2" charset="2"/>
              <a:buNone/>
            </a:pPr>
            <a:r>
              <a:rPr lang="en-US" sz="2000" b="1" dirty="0">
                <a:solidFill>
                  <a:srgbClr val="FFFFFF"/>
                </a:solidFill>
              </a:rPr>
              <a:t>Key figures Siemens FY 2014</a:t>
            </a:r>
          </a:p>
        </p:txBody>
      </p:sp>
      <p:sp>
        <p:nvSpPr>
          <p:cNvPr id="59" name="Rechteck 58"/>
          <p:cNvSpPr/>
          <p:nvPr/>
        </p:nvSpPr>
        <p:spPr bwMode="auto">
          <a:xfrm>
            <a:off x="6243638" y="1412875"/>
            <a:ext cx="5472112" cy="432000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defTabSz="762000">
              <a:buFont typeface="Wingdings" pitchFamily="2" charset="2"/>
              <a:buNone/>
            </a:pPr>
            <a:r>
              <a:rPr lang="en-US" sz="2000" b="1" dirty="0">
                <a:solidFill>
                  <a:srgbClr val="FFFFFF"/>
                </a:solidFill>
              </a:rPr>
              <a:t>Revenue by </a:t>
            </a:r>
            <a:r>
              <a:rPr lang="en-US" sz="2000" b="1" dirty="0" smtClean="0">
                <a:solidFill>
                  <a:srgbClr val="FFFFFF"/>
                </a:solidFill>
              </a:rPr>
              <a:t>industrial business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4" name="Rechteck 63"/>
          <p:cNvSpPr/>
          <p:nvPr/>
        </p:nvSpPr>
        <p:spPr bwMode="auto">
          <a:xfrm>
            <a:off x="6243638" y="3863543"/>
            <a:ext cx="5472112" cy="432000"/>
          </a:xfrm>
          <a:prstGeom prst="rect">
            <a:avLst/>
          </a:prstGeom>
          <a:solidFill>
            <a:srgbClr val="006487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defTabSz="762000"/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Revenue by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region</a:t>
            </a:r>
            <a:endParaRPr lang="en-US" sz="2000" b="1" dirty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b="23868"/>
          <a:stretch/>
        </p:blipFill>
        <p:spPr bwMode="auto">
          <a:xfrm>
            <a:off x="5013558" y="5435714"/>
            <a:ext cx="106224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Grafik 75" descr="key_visual.jpg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400" y="5435714"/>
            <a:ext cx="1174750" cy="720000"/>
          </a:xfrm>
          <a:prstGeom prst="rect">
            <a:avLst/>
          </a:prstGeom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12" cstate="screen"/>
          <a:srcRect l="-1" r="2276"/>
          <a:stretch/>
        </p:blipFill>
        <p:spPr bwMode="auto">
          <a:xfrm>
            <a:off x="2437539" y="5435714"/>
            <a:ext cx="125591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8" name="Gruppieren 77"/>
          <p:cNvGrpSpPr/>
          <p:nvPr/>
        </p:nvGrpSpPr>
        <p:grpSpPr>
          <a:xfrm>
            <a:off x="741914" y="5670690"/>
            <a:ext cx="1619129" cy="259029"/>
            <a:chOff x="-609257" y="6578901"/>
            <a:chExt cx="2108132" cy="287083"/>
          </a:xfrm>
        </p:grpSpPr>
        <p:sp>
          <p:nvSpPr>
            <p:cNvPr id="79" name="Freeform 7"/>
            <p:cNvSpPr>
              <a:spLocks/>
            </p:cNvSpPr>
            <p:nvPr/>
          </p:nvSpPr>
          <p:spPr bwMode="auto">
            <a:xfrm>
              <a:off x="-609257" y="6578901"/>
              <a:ext cx="246405" cy="287083"/>
            </a:xfrm>
            <a:custGeom>
              <a:avLst/>
              <a:gdLst>
                <a:gd name="T0" fmla="*/ 58 w 729"/>
                <a:gd name="T1" fmla="*/ 775 h 987"/>
                <a:gd name="T2" fmla="*/ 134 w 729"/>
                <a:gd name="T3" fmla="*/ 795 h 987"/>
                <a:gd name="T4" fmla="*/ 204 w 729"/>
                <a:gd name="T5" fmla="*/ 808 h 987"/>
                <a:gd name="T6" fmla="*/ 270 w 729"/>
                <a:gd name="T7" fmla="*/ 814 h 987"/>
                <a:gd name="T8" fmla="*/ 342 w 729"/>
                <a:gd name="T9" fmla="*/ 813 h 987"/>
                <a:gd name="T10" fmla="*/ 405 w 729"/>
                <a:gd name="T11" fmla="*/ 802 h 987"/>
                <a:gd name="T12" fmla="*/ 439 w 729"/>
                <a:gd name="T13" fmla="*/ 787 h 987"/>
                <a:gd name="T14" fmla="*/ 455 w 729"/>
                <a:gd name="T15" fmla="*/ 773 h 987"/>
                <a:gd name="T16" fmla="*/ 467 w 729"/>
                <a:gd name="T17" fmla="*/ 755 h 987"/>
                <a:gd name="T18" fmla="*/ 472 w 729"/>
                <a:gd name="T19" fmla="*/ 735 h 987"/>
                <a:gd name="T20" fmla="*/ 470 w 729"/>
                <a:gd name="T21" fmla="*/ 708 h 987"/>
                <a:gd name="T22" fmla="*/ 459 w 729"/>
                <a:gd name="T23" fmla="*/ 680 h 987"/>
                <a:gd name="T24" fmla="*/ 430 w 729"/>
                <a:gd name="T25" fmla="*/ 655 h 987"/>
                <a:gd name="T26" fmla="*/ 365 w 729"/>
                <a:gd name="T27" fmla="*/ 622 h 987"/>
                <a:gd name="T28" fmla="*/ 231 w 729"/>
                <a:gd name="T29" fmla="*/ 564 h 987"/>
                <a:gd name="T30" fmla="*/ 134 w 729"/>
                <a:gd name="T31" fmla="*/ 514 h 987"/>
                <a:gd name="T32" fmla="*/ 89 w 729"/>
                <a:gd name="T33" fmla="*/ 484 h 987"/>
                <a:gd name="T34" fmla="*/ 56 w 729"/>
                <a:gd name="T35" fmla="*/ 451 h 987"/>
                <a:gd name="T36" fmla="*/ 28 w 729"/>
                <a:gd name="T37" fmla="*/ 410 h 987"/>
                <a:gd name="T38" fmla="*/ 10 w 729"/>
                <a:gd name="T39" fmla="*/ 365 h 987"/>
                <a:gd name="T40" fmla="*/ 0 w 729"/>
                <a:gd name="T41" fmla="*/ 315 h 987"/>
                <a:gd name="T42" fmla="*/ 0 w 729"/>
                <a:gd name="T43" fmla="*/ 254 h 987"/>
                <a:gd name="T44" fmla="*/ 14 w 729"/>
                <a:gd name="T45" fmla="*/ 193 h 987"/>
                <a:gd name="T46" fmla="*/ 41 w 729"/>
                <a:gd name="T47" fmla="*/ 139 h 987"/>
                <a:gd name="T48" fmla="*/ 81 w 729"/>
                <a:gd name="T49" fmla="*/ 92 h 987"/>
                <a:gd name="T50" fmla="*/ 134 w 729"/>
                <a:gd name="T51" fmla="*/ 56 h 987"/>
                <a:gd name="T52" fmla="*/ 195 w 729"/>
                <a:gd name="T53" fmla="*/ 29 h 987"/>
                <a:gd name="T54" fmla="*/ 264 w 729"/>
                <a:gd name="T55" fmla="*/ 11 h 987"/>
                <a:gd name="T56" fmla="*/ 342 w 729"/>
                <a:gd name="T57" fmla="*/ 1 h 987"/>
                <a:gd name="T58" fmla="*/ 435 w 729"/>
                <a:gd name="T59" fmla="*/ 2 h 987"/>
                <a:gd name="T60" fmla="*/ 572 w 729"/>
                <a:gd name="T61" fmla="*/ 20 h 987"/>
                <a:gd name="T62" fmla="*/ 638 w 729"/>
                <a:gd name="T63" fmla="*/ 209 h 987"/>
                <a:gd name="T64" fmla="*/ 574 w 729"/>
                <a:gd name="T65" fmla="*/ 187 h 987"/>
                <a:gd name="T66" fmla="*/ 512 w 729"/>
                <a:gd name="T67" fmla="*/ 172 h 987"/>
                <a:gd name="T68" fmla="*/ 453 w 729"/>
                <a:gd name="T69" fmla="*/ 165 h 987"/>
                <a:gd name="T70" fmla="*/ 389 w 729"/>
                <a:gd name="T71" fmla="*/ 162 h 987"/>
                <a:gd name="T72" fmla="*/ 325 w 729"/>
                <a:gd name="T73" fmla="*/ 171 h 987"/>
                <a:gd name="T74" fmla="*/ 284 w 729"/>
                <a:gd name="T75" fmla="*/ 187 h 987"/>
                <a:gd name="T76" fmla="*/ 269 w 729"/>
                <a:gd name="T77" fmla="*/ 200 h 987"/>
                <a:gd name="T78" fmla="*/ 258 w 729"/>
                <a:gd name="T79" fmla="*/ 216 h 987"/>
                <a:gd name="T80" fmla="*/ 250 w 729"/>
                <a:gd name="T81" fmla="*/ 235 h 987"/>
                <a:gd name="T82" fmla="*/ 250 w 729"/>
                <a:gd name="T83" fmla="*/ 259 h 987"/>
                <a:gd name="T84" fmla="*/ 261 w 729"/>
                <a:gd name="T85" fmla="*/ 288 h 987"/>
                <a:gd name="T86" fmla="*/ 290 w 729"/>
                <a:gd name="T87" fmla="*/ 309 h 987"/>
                <a:gd name="T88" fmla="*/ 353 w 729"/>
                <a:gd name="T89" fmla="*/ 340 h 987"/>
                <a:gd name="T90" fmla="*/ 472 w 729"/>
                <a:gd name="T91" fmla="*/ 395 h 987"/>
                <a:gd name="T92" fmla="*/ 588 w 729"/>
                <a:gd name="T93" fmla="*/ 456 h 987"/>
                <a:gd name="T94" fmla="*/ 636 w 729"/>
                <a:gd name="T95" fmla="*/ 488 h 987"/>
                <a:gd name="T96" fmla="*/ 669 w 729"/>
                <a:gd name="T97" fmla="*/ 518 h 987"/>
                <a:gd name="T98" fmla="*/ 697 w 729"/>
                <a:gd name="T99" fmla="*/ 556 h 987"/>
                <a:gd name="T100" fmla="*/ 717 w 729"/>
                <a:gd name="T101" fmla="*/ 599 h 987"/>
                <a:gd name="T102" fmla="*/ 727 w 729"/>
                <a:gd name="T103" fmla="*/ 647 h 987"/>
                <a:gd name="T104" fmla="*/ 729 w 729"/>
                <a:gd name="T105" fmla="*/ 704 h 987"/>
                <a:gd name="T106" fmla="*/ 717 w 729"/>
                <a:gd name="T107" fmla="*/ 774 h 987"/>
                <a:gd name="T108" fmla="*/ 692 w 729"/>
                <a:gd name="T109" fmla="*/ 828 h 987"/>
                <a:gd name="T110" fmla="*/ 666 w 729"/>
                <a:gd name="T111" fmla="*/ 863 h 987"/>
                <a:gd name="T112" fmla="*/ 612 w 729"/>
                <a:gd name="T113" fmla="*/ 910 h 987"/>
                <a:gd name="T114" fmla="*/ 552 w 729"/>
                <a:gd name="T115" fmla="*/ 943 h 987"/>
                <a:gd name="T116" fmla="*/ 488 w 729"/>
                <a:gd name="T117" fmla="*/ 965 h 987"/>
                <a:gd name="T118" fmla="*/ 415 w 729"/>
                <a:gd name="T119" fmla="*/ 980 h 987"/>
                <a:gd name="T120" fmla="*/ 334 w 729"/>
                <a:gd name="T121" fmla="*/ 987 h 987"/>
                <a:gd name="T122" fmla="*/ 203 w 729"/>
                <a:gd name="T123" fmla="*/ 982 h 987"/>
                <a:gd name="T124" fmla="*/ 55 w 729"/>
                <a:gd name="T125" fmla="*/ 96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9" h="987">
                  <a:moveTo>
                    <a:pt x="19" y="952"/>
                  </a:moveTo>
                  <a:lnTo>
                    <a:pt x="19" y="764"/>
                  </a:lnTo>
                  <a:lnTo>
                    <a:pt x="38" y="770"/>
                  </a:lnTo>
                  <a:lnTo>
                    <a:pt x="58" y="775"/>
                  </a:lnTo>
                  <a:lnTo>
                    <a:pt x="78" y="782"/>
                  </a:lnTo>
                  <a:lnTo>
                    <a:pt x="96" y="787"/>
                  </a:lnTo>
                  <a:lnTo>
                    <a:pt x="115" y="790"/>
                  </a:lnTo>
                  <a:lnTo>
                    <a:pt x="134" y="795"/>
                  </a:lnTo>
                  <a:lnTo>
                    <a:pt x="151" y="799"/>
                  </a:lnTo>
                  <a:lnTo>
                    <a:pt x="169" y="802"/>
                  </a:lnTo>
                  <a:lnTo>
                    <a:pt x="188" y="805"/>
                  </a:lnTo>
                  <a:lnTo>
                    <a:pt x="204" y="808"/>
                  </a:lnTo>
                  <a:lnTo>
                    <a:pt x="221" y="810"/>
                  </a:lnTo>
                  <a:lnTo>
                    <a:pt x="238" y="812"/>
                  </a:lnTo>
                  <a:lnTo>
                    <a:pt x="254" y="813"/>
                  </a:lnTo>
                  <a:lnTo>
                    <a:pt x="270" y="814"/>
                  </a:lnTo>
                  <a:lnTo>
                    <a:pt x="286" y="814"/>
                  </a:lnTo>
                  <a:lnTo>
                    <a:pt x="302" y="814"/>
                  </a:lnTo>
                  <a:lnTo>
                    <a:pt x="323" y="814"/>
                  </a:lnTo>
                  <a:lnTo>
                    <a:pt x="342" y="813"/>
                  </a:lnTo>
                  <a:lnTo>
                    <a:pt x="360" y="812"/>
                  </a:lnTo>
                  <a:lnTo>
                    <a:pt x="377" y="809"/>
                  </a:lnTo>
                  <a:lnTo>
                    <a:pt x="392" y="805"/>
                  </a:lnTo>
                  <a:lnTo>
                    <a:pt x="405" y="802"/>
                  </a:lnTo>
                  <a:lnTo>
                    <a:pt x="418" y="798"/>
                  </a:lnTo>
                  <a:lnTo>
                    <a:pt x="429" y="792"/>
                  </a:lnTo>
                  <a:lnTo>
                    <a:pt x="435" y="789"/>
                  </a:lnTo>
                  <a:lnTo>
                    <a:pt x="439" y="787"/>
                  </a:lnTo>
                  <a:lnTo>
                    <a:pt x="444" y="783"/>
                  </a:lnTo>
                  <a:lnTo>
                    <a:pt x="448" y="779"/>
                  </a:lnTo>
                  <a:lnTo>
                    <a:pt x="452" y="775"/>
                  </a:lnTo>
                  <a:lnTo>
                    <a:pt x="455" y="773"/>
                  </a:lnTo>
                  <a:lnTo>
                    <a:pt x="459" y="768"/>
                  </a:lnTo>
                  <a:lnTo>
                    <a:pt x="462" y="764"/>
                  </a:lnTo>
                  <a:lnTo>
                    <a:pt x="464" y="760"/>
                  </a:lnTo>
                  <a:lnTo>
                    <a:pt x="467" y="755"/>
                  </a:lnTo>
                  <a:lnTo>
                    <a:pt x="468" y="750"/>
                  </a:lnTo>
                  <a:lnTo>
                    <a:pt x="470" y="745"/>
                  </a:lnTo>
                  <a:lnTo>
                    <a:pt x="472" y="740"/>
                  </a:lnTo>
                  <a:lnTo>
                    <a:pt x="472" y="735"/>
                  </a:lnTo>
                  <a:lnTo>
                    <a:pt x="472" y="730"/>
                  </a:lnTo>
                  <a:lnTo>
                    <a:pt x="472" y="725"/>
                  </a:lnTo>
                  <a:lnTo>
                    <a:pt x="472" y="717"/>
                  </a:lnTo>
                  <a:lnTo>
                    <a:pt x="470" y="708"/>
                  </a:lnTo>
                  <a:lnTo>
                    <a:pt x="469" y="702"/>
                  </a:lnTo>
                  <a:lnTo>
                    <a:pt x="467" y="694"/>
                  </a:lnTo>
                  <a:lnTo>
                    <a:pt x="463" y="687"/>
                  </a:lnTo>
                  <a:lnTo>
                    <a:pt x="459" y="680"/>
                  </a:lnTo>
                  <a:lnTo>
                    <a:pt x="453" y="674"/>
                  </a:lnTo>
                  <a:lnTo>
                    <a:pt x="448" y="669"/>
                  </a:lnTo>
                  <a:lnTo>
                    <a:pt x="440" y="662"/>
                  </a:lnTo>
                  <a:lnTo>
                    <a:pt x="430" y="655"/>
                  </a:lnTo>
                  <a:lnTo>
                    <a:pt x="417" y="648"/>
                  </a:lnTo>
                  <a:lnTo>
                    <a:pt x="402" y="639"/>
                  </a:lnTo>
                  <a:lnTo>
                    <a:pt x="385" y="630"/>
                  </a:lnTo>
                  <a:lnTo>
                    <a:pt x="365" y="622"/>
                  </a:lnTo>
                  <a:lnTo>
                    <a:pt x="342" y="612"/>
                  </a:lnTo>
                  <a:lnTo>
                    <a:pt x="318" y="601"/>
                  </a:lnTo>
                  <a:lnTo>
                    <a:pt x="273" y="583"/>
                  </a:lnTo>
                  <a:lnTo>
                    <a:pt x="231" y="564"/>
                  </a:lnTo>
                  <a:lnTo>
                    <a:pt x="195" y="546"/>
                  </a:lnTo>
                  <a:lnTo>
                    <a:pt x="163" y="529"/>
                  </a:lnTo>
                  <a:lnTo>
                    <a:pt x="148" y="521"/>
                  </a:lnTo>
                  <a:lnTo>
                    <a:pt x="134" y="514"/>
                  </a:lnTo>
                  <a:lnTo>
                    <a:pt x="121" y="505"/>
                  </a:lnTo>
                  <a:lnTo>
                    <a:pt x="109" y="498"/>
                  </a:lnTo>
                  <a:lnTo>
                    <a:pt x="99" y="491"/>
                  </a:lnTo>
                  <a:lnTo>
                    <a:pt x="89" y="484"/>
                  </a:lnTo>
                  <a:lnTo>
                    <a:pt x="80" y="476"/>
                  </a:lnTo>
                  <a:lnTo>
                    <a:pt x="73" y="469"/>
                  </a:lnTo>
                  <a:lnTo>
                    <a:pt x="64" y="460"/>
                  </a:lnTo>
                  <a:lnTo>
                    <a:pt x="56" y="451"/>
                  </a:lnTo>
                  <a:lnTo>
                    <a:pt x="48" y="441"/>
                  </a:lnTo>
                  <a:lnTo>
                    <a:pt x="40" y="431"/>
                  </a:lnTo>
                  <a:lnTo>
                    <a:pt x="34" y="420"/>
                  </a:lnTo>
                  <a:lnTo>
                    <a:pt x="28" y="410"/>
                  </a:lnTo>
                  <a:lnTo>
                    <a:pt x="23" y="399"/>
                  </a:lnTo>
                  <a:lnTo>
                    <a:pt x="18" y="388"/>
                  </a:lnTo>
                  <a:lnTo>
                    <a:pt x="13" y="376"/>
                  </a:lnTo>
                  <a:lnTo>
                    <a:pt x="10" y="365"/>
                  </a:lnTo>
                  <a:lnTo>
                    <a:pt x="6" y="353"/>
                  </a:lnTo>
                  <a:lnTo>
                    <a:pt x="4" y="340"/>
                  </a:lnTo>
                  <a:lnTo>
                    <a:pt x="1" y="328"/>
                  </a:lnTo>
                  <a:lnTo>
                    <a:pt x="0" y="315"/>
                  </a:lnTo>
                  <a:lnTo>
                    <a:pt x="0" y="303"/>
                  </a:lnTo>
                  <a:lnTo>
                    <a:pt x="0" y="289"/>
                  </a:lnTo>
                  <a:lnTo>
                    <a:pt x="0" y="271"/>
                  </a:lnTo>
                  <a:lnTo>
                    <a:pt x="0" y="254"/>
                  </a:lnTo>
                  <a:lnTo>
                    <a:pt x="3" y="238"/>
                  </a:lnTo>
                  <a:lnTo>
                    <a:pt x="6" y="221"/>
                  </a:lnTo>
                  <a:lnTo>
                    <a:pt x="10" y="208"/>
                  </a:lnTo>
                  <a:lnTo>
                    <a:pt x="14" y="193"/>
                  </a:lnTo>
                  <a:lnTo>
                    <a:pt x="20" y="177"/>
                  </a:lnTo>
                  <a:lnTo>
                    <a:pt x="26" y="164"/>
                  </a:lnTo>
                  <a:lnTo>
                    <a:pt x="34" y="151"/>
                  </a:lnTo>
                  <a:lnTo>
                    <a:pt x="41" y="139"/>
                  </a:lnTo>
                  <a:lnTo>
                    <a:pt x="50" y="126"/>
                  </a:lnTo>
                  <a:lnTo>
                    <a:pt x="59" y="115"/>
                  </a:lnTo>
                  <a:lnTo>
                    <a:pt x="70" y="104"/>
                  </a:lnTo>
                  <a:lnTo>
                    <a:pt x="81" y="92"/>
                  </a:lnTo>
                  <a:lnTo>
                    <a:pt x="94" y="82"/>
                  </a:lnTo>
                  <a:lnTo>
                    <a:pt x="106" y="74"/>
                  </a:lnTo>
                  <a:lnTo>
                    <a:pt x="120" y="65"/>
                  </a:lnTo>
                  <a:lnTo>
                    <a:pt x="134" y="56"/>
                  </a:lnTo>
                  <a:lnTo>
                    <a:pt x="149" y="49"/>
                  </a:lnTo>
                  <a:lnTo>
                    <a:pt x="164" y="42"/>
                  </a:lnTo>
                  <a:lnTo>
                    <a:pt x="179" y="35"/>
                  </a:lnTo>
                  <a:lnTo>
                    <a:pt x="195" y="29"/>
                  </a:lnTo>
                  <a:lnTo>
                    <a:pt x="211" y="24"/>
                  </a:lnTo>
                  <a:lnTo>
                    <a:pt x="229" y="19"/>
                  </a:lnTo>
                  <a:lnTo>
                    <a:pt x="246" y="15"/>
                  </a:lnTo>
                  <a:lnTo>
                    <a:pt x="264" y="11"/>
                  </a:lnTo>
                  <a:lnTo>
                    <a:pt x="283" y="7"/>
                  </a:lnTo>
                  <a:lnTo>
                    <a:pt x="302" y="5"/>
                  </a:lnTo>
                  <a:lnTo>
                    <a:pt x="322" y="4"/>
                  </a:lnTo>
                  <a:lnTo>
                    <a:pt x="342" y="1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8" y="1"/>
                  </a:lnTo>
                  <a:lnTo>
                    <a:pt x="435" y="2"/>
                  </a:lnTo>
                  <a:lnTo>
                    <a:pt x="465" y="5"/>
                  </a:lnTo>
                  <a:lnTo>
                    <a:pt x="498" y="9"/>
                  </a:lnTo>
                  <a:lnTo>
                    <a:pt x="533" y="14"/>
                  </a:lnTo>
                  <a:lnTo>
                    <a:pt x="572" y="20"/>
                  </a:lnTo>
                  <a:lnTo>
                    <a:pt x="612" y="27"/>
                  </a:lnTo>
                  <a:lnTo>
                    <a:pt x="656" y="35"/>
                  </a:lnTo>
                  <a:lnTo>
                    <a:pt x="656" y="215"/>
                  </a:lnTo>
                  <a:lnTo>
                    <a:pt x="638" y="209"/>
                  </a:lnTo>
                  <a:lnTo>
                    <a:pt x="623" y="204"/>
                  </a:lnTo>
                  <a:lnTo>
                    <a:pt x="607" y="198"/>
                  </a:lnTo>
                  <a:lnTo>
                    <a:pt x="590" y="193"/>
                  </a:lnTo>
                  <a:lnTo>
                    <a:pt x="574" y="187"/>
                  </a:lnTo>
                  <a:lnTo>
                    <a:pt x="558" y="184"/>
                  </a:lnTo>
                  <a:lnTo>
                    <a:pt x="543" y="180"/>
                  </a:lnTo>
                  <a:lnTo>
                    <a:pt x="528" y="176"/>
                  </a:lnTo>
                  <a:lnTo>
                    <a:pt x="512" y="172"/>
                  </a:lnTo>
                  <a:lnTo>
                    <a:pt x="497" y="170"/>
                  </a:lnTo>
                  <a:lnTo>
                    <a:pt x="483" y="167"/>
                  </a:lnTo>
                  <a:lnTo>
                    <a:pt x="468" y="166"/>
                  </a:lnTo>
                  <a:lnTo>
                    <a:pt x="453" y="165"/>
                  </a:lnTo>
                  <a:lnTo>
                    <a:pt x="438" y="164"/>
                  </a:lnTo>
                  <a:lnTo>
                    <a:pt x="424" y="162"/>
                  </a:lnTo>
                  <a:lnTo>
                    <a:pt x="409" y="162"/>
                  </a:lnTo>
                  <a:lnTo>
                    <a:pt x="389" y="162"/>
                  </a:lnTo>
                  <a:lnTo>
                    <a:pt x="372" y="164"/>
                  </a:lnTo>
                  <a:lnTo>
                    <a:pt x="355" y="166"/>
                  </a:lnTo>
                  <a:lnTo>
                    <a:pt x="339" y="169"/>
                  </a:lnTo>
                  <a:lnTo>
                    <a:pt x="325" y="171"/>
                  </a:lnTo>
                  <a:lnTo>
                    <a:pt x="312" y="175"/>
                  </a:lnTo>
                  <a:lnTo>
                    <a:pt x="300" y="180"/>
                  </a:lnTo>
                  <a:lnTo>
                    <a:pt x="289" y="185"/>
                  </a:lnTo>
                  <a:lnTo>
                    <a:pt x="284" y="187"/>
                  </a:lnTo>
                  <a:lnTo>
                    <a:pt x="280" y="190"/>
                  </a:lnTo>
                  <a:lnTo>
                    <a:pt x="275" y="194"/>
                  </a:lnTo>
                  <a:lnTo>
                    <a:pt x="271" y="196"/>
                  </a:lnTo>
                  <a:lnTo>
                    <a:pt x="269" y="200"/>
                  </a:lnTo>
                  <a:lnTo>
                    <a:pt x="265" y="205"/>
                  </a:lnTo>
                  <a:lnTo>
                    <a:pt x="261" y="208"/>
                  </a:lnTo>
                  <a:lnTo>
                    <a:pt x="259" y="213"/>
                  </a:lnTo>
                  <a:lnTo>
                    <a:pt x="258" y="216"/>
                  </a:lnTo>
                  <a:lnTo>
                    <a:pt x="255" y="220"/>
                  </a:lnTo>
                  <a:lnTo>
                    <a:pt x="253" y="225"/>
                  </a:lnTo>
                  <a:lnTo>
                    <a:pt x="251" y="230"/>
                  </a:lnTo>
                  <a:lnTo>
                    <a:pt x="250" y="235"/>
                  </a:lnTo>
                  <a:lnTo>
                    <a:pt x="250" y="240"/>
                  </a:lnTo>
                  <a:lnTo>
                    <a:pt x="249" y="245"/>
                  </a:lnTo>
                  <a:lnTo>
                    <a:pt x="249" y="251"/>
                  </a:lnTo>
                  <a:lnTo>
                    <a:pt x="250" y="259"/>
                  </a:lnTo>
                  <a:lnTo>
                    <a:pt x="251" y="266"/>
                  </a:lnTo>
                  <a:lnTo>
                    <a:pt x="254" y="274"/>
                  </a:lnTo>
                  <a:lnTo>
                    <a:pt x="258" y="280"/>
                  </a:lnTo>
                  <a:lnTo>
                    <a:pt x="261" y="288"/>
                  </a:lnTo>
                  <a:lnTo>
                    <a:pt x="268" y="293"/>
                  </a:lnTo>
                  <a:lnTo>
                    <a:pt x="274" y="299"/>
                  </a:lnTo>
                  <a:lnTo>
                    <a:pt x="281" y="304"/>
                  </a:lnTo>
                  <a:lnTo>
                    <a:pt x="290" y="309"/>
                  </a:lnTo>
                  <a:lnTo>
                    <a:pt x="302" y="315"/>
                  </a:lnTo>
                  <a:lnTo>
                    <a:pt x="315" y="323"/>
                  </a:lnTo>
                  <a:lnTo>
                    <a:pt x="332" y="330"/>
                  </a:lnTo>
                  <a:lnTo>
                    <a:pt x="353" y="340"/>
                  </a:lnTo>
                  <a:lnTo>
                    <a:pt x="375" y="350"/>
                  </a:lnTo>
                  <a:lnTo>
                    <a:pt x="400" y="363"/>
                  </a:lnTo>
                  <a:lnTo>
                    <a:pt x="429" y="375"/>
                  </a:lnTo>
                  <a:lnTo>
                    <a:pt x="472" y="395"/>
                  </a:lnTo>
                  <a:lnTo>
                    <a:pt x="509" y="413"/>
                  </a:lnTo>
                  <a:lnTo>
                    <a:pt x="543" y="431"/>
                  </a:lnTo>
                  <a:lnTo>
                    <a:pt x="574" y="448"/>
                  </a:lnTo>
                  <a:lnTo>
                    <a:pt x="588" y="456"/>
                  </a:lnTo>
                  <a:lnTo>
                    <a:pt x="600" y="464"/>
                  </a:lnTo>
                  <a:lnTo>
                    <a:pt x="613" y="473"/>
                  </a:lnTo>
                  <a:lnTo>
                    <a:pt x="624" y="480"/>
                  </a:lnTo>
                  <a:lnTo>
                    <a:pt x="636" y="488"/>
                  </a:lnTo>
                  <a:lnTo>
                    <a:pt x="644" y="495"/>
                  </a:lnTo>
                  <a:lnTo>
                    <a:pt x="653" y="503"/>
                  </a:lnTo>
                  <a:lnTo>
                    <a:pt x="661" y="510"/>
                  </a:lnTo>
                  <a:lnTo>
                    <a:pt x="669" y="518"/>
                  </a:lnTo>
                  <a:lnTo>
                    <a:pt x="677" y="528"/>
                  </a:lnTo>
                  <a:lnTo>
                    <a:pt x="684" y="536"/>
                  </a:lnTo>
                  <a:lnTo>
                    <a:pt x="691" y="546"/>
                  </a:lnTo>
                  <a:lnTo>
                    <a:pt x="697" y="556"/>
                  </a:lnTo>
                  <a:lnTo>
                    <a:pt x="703" y="566"/>
                  </a:lnTo>
                  <a:lnTo>
                    <a:pt x="708" y="576"/>
                  </a:lnTo>
                  <a:lnTo>
                    <a:pt x="712" y="588"/>
                  </a:lnTo>
                  <a:lnTo>
                    <a:pt x="717" y="599"/>
                  </a:lnTo>
                  <a:lnTo>
                    <a:pt x="719" y="610"/>
                  </a:lnTo>
                  <a:lnTo>
                    <a:pt x="723" y="622"/>
                  </a:lnTo>
                  <a:lnTo>
                    <a:pt x="726" y="634"/>
                  </a:lnTo>
                  <a:lnTo>
                    <a:pt x="727" y="647"/>
                  </a:lnTo>
                  <a:lnTo>
                    <a:pt x="728" y="659"/>
                  </a:lnTo>
                  <a:lnTo>
                    <a:pt x="729" y="672"/>
                  </a:lnTo>
                  <a:lnTo>
                    <a:pt x="729" y="685"/>
                  </a:lnTo>
                  <a:lnTo>
                    <a:pt x="729" y="704"/>
                  </a:lnTo>
                  <a:lnTo>
                    <a:pt x="728" y="723"/>
                  </a:lnTo>
                  <a:lnTo>
                    <a:pt x="724" y="740"/>
                  </a:lnTo>
                  <a:lnTo>
                    <a:pt x="721" y="758"/>
                  </a:lnTo>
                  <a:lnTo>
                    <a:pt x="717" y="774"/>
                  </a:lnTo>
                  <a:lnTo>
                    <a:pt x="711" y="790"/>
                  </a:lnTo>
                  <a:lnTo>
                    <a:pt x="704" y="807"/>
                  </a:lnTo>
                  <a:lnTo>
                    <a:pt x="696" y="822"/>
                  </a:lnTo>
                  <a:lnTo>
                    <a:pt x="692" y="828"/>
                  </a:lnTo>
                  <a:lnTo>
                    <a:pt x="687" y="835"/>
                  </a:lnTo>
                  <a:lnTo>
                    <a:pt x="682" y="843"/>
                  </a:lnTo>
                  <a:lnTo>
                    <a:pt x="677" y="849"/>
                  </a:lnTo>
                  <a:lnTo>
                    <a:pt x="666" y="863"/>
                  </a:lnTo>
                  <a:lnTo>
                    <a:pt x="654" y="875"/>
                  </a:lnTo>
                  <a:lnTo>
                    <a:pt x="641" y="888"/>
                  </a:lnTo>
                  <a:lnTo>
                    <a:pt x="627" y="899"/>
                  </a:lnTo>
                  <a:lnTo>
                    <a:pt x="612" y="910"/>
                  </a:lnTo>
                  <a:lnTo>
                    <a:pt x="595" y="920"/>
                  </a:lnTo>
                  <a:lnTo>
                    <a:pt x="582" y="929"/>
                  </a:lnTo>
                  <a:lnTo>
                    <a:pt x="567" y="937"/>
                  </a:lnTo>
                  <a:lnTo>
                    <a:pt x="552" y="943"/>
                  </a:lnTo>
                  <a:lnTo>
                    <a:pt x="537" y="949"/>
                  </a:lnTo>
                  <a:lnTo>
                    <a:pt x="520" y="955"/>
                  </a:lnTo>
                  <a:lnTo>
                    <a:pt x="504" y="960"/>
                  </a:lnTo>
                  <a:lnTo>
                    <a:pt x="488" y="965"/>
                  </a:lnTo>
                  <a:lnTo>
                    <a:pt x="470" y="970"/>
                  </a:lnTo>
                  <a:lnTo>
                    <a:pt x="453" y="974"/>
                  </a:lnTo>
                  <a:lnTo>
                    <a:pt x="434" y="977"/>
                  </a:lnTo>
                  <a:lnTo>
                    <a:pt x="415" y="980"/>
                  </a:lnTo>
                  <a:lnTo>
                    <a:pt x="395" y="982"/>
                  </a:lnTo>
                  <a:lnTo>
                    <a:pt x="377" y="984"/>
                  </a:lnTo>
                  <a:lnTo>
                    <a:pt x="355" y="985"/>
                  </a:lnTo>
                  <a:lnTo>
                    <a:pt x="334" y="987"/>
                  </a:lnTo>
                  <a:lnTo>
                    <a:pt x="313" y="987"/>
                  </a:lnTo>
                  <a:lnTo>
                    <a:pt x="276" y="985"/>
                  </a:lnTo>
                  <a:lnTo>
                    <a:pt x="240" y="984"/>
                  </a:lnTo>
                  <a:lnTo>
                    <a:pt x="203" y="982"/>
                  </a:lnTo>
                  <a:lnTo>
                    <a:pt x="166" y="978"/>
                  </a:lnTo>
                  <a:lnTo>
                    <a:pt x="129" y="973"/>
                  </a:lnTo>
                  <a:lnTo>
                    <a:pt x="93" y="967"/>
                  </a:lnTo>
                  <a:lnTo>
                    <a:pt x="55" y="960"/>
                  </a:lnTo>
                  <a:lnTo>
                    <a:pt x="19" y="952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1" name="Freeform 8"/>
            <p:cNvSpPr>
              <a:spLocks/>
            </p:cNvSpPr>
            <p:nvPr/>
          </p:nvSpPr>
          <p:spPr bwMode="auto">
            <a:xfrm>
              <a:off x="-312151" y="6583263"/>
              <a:ext cx="89233" cy="276612"/>
            </a:xfrm>
            <a:custGeom>
              <a:avLst/>
              <a:gdLst>
                <a:gd name="T0" fmla="*/ 0 w 266"/>
                <a:gd name="T1" fmla="*/ 950 h 950"/>
                <a:gd name="T2" fmla="*/ 0 w 266"/>
                <a:gd name="T3" fmla="*/ 0 h 950"/>
                <a:gd name="T4" fmla="*/ 133 w 266"/>
                <a:gd name="T5" fmla="*/ 44 h 950"/>
                <a:gd name="T6" fmla="*/ 266 w 266"/>
                <a:gd name="T7" fmla="*/ 0 h 950"/>
                <a:gd name="T8" fmla="*/ 266 w 266"/>
                <a:gd name="T9" fmla="*/ 950 h 950"/>
                <a:gd name="T10" fmla="*/ 0 w 266"/>
                <a:gd name="T11" fmla="*/ 95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950">
                  <a:moveTo>
                    <a:pt x="0" y="950"/>
                  </a:moveTo>
                  <a:lnTo>
                    <a:pt x="0" y="0"/>
                  </a:lnTo>
                  <a:lnTo>
                    <a:pt x="133" y="44"/>
                  </a:lnTo>
                  <a:lnTo>
                    <a:pt x="266" y="0"/>
                  </a:lnTo>
                  <a:lnTo>
                    <a:pt x="266" y="950"/>
                  </a:lnTo>
                  <a:lnTo>
                    <a:pt x="0" y="95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2" name="Freeform 9"/>
            <p:cNvSpPr>
              <a:spLocks/>
            </p:cNvSpPr>
            <p:nvPr/>
          </p:nvSpPr>
          <p:spPr bwMode="auto">
            <a:xfrm>
              <a:off x="-139769" y="6583263"/>
              <a:ext cx="233223" cy="276612"/>
            </a:xfrm>
            <a:custGeom>
              <a:avLst/>
              <a:gdLst>
                <a:gd name="T0" fmla="*/ 0 w 691"/>
                <a:gd name="T1" fmla="*/ 950 h 950"/>
                <a:gd name="T2" fmla="*/ 0 w 691"/>
                <a:gd name="T3" fmla="*/ 0 h 950"/>
                <a:gd name="T4" fmla="*/ 680 w 691"/>
                <a:gd name="T5" fmla="*/ 0 h 950"/>
                <a:gd name="T6" fmla="*/ 680 w 691"/>
                <a:gd name="T7" fmla="*/ 172 h 950"/>
                <a:gd name="T8" fmla="*/ 255 w 691"/>
                <a:gd name="T9" fmla="*/ 172 h 950"/>
                <a:gd name="T10" fmla="*/ 255 w 691"/>
                <a:gd name="T11" fmla="*/ 387 h 950"/>
                <a:gd name="T12" fmla="*/ 625 w 691"/>
                <a:gd name="T13" fmla="*/ 387 h 950"/>
                <a:gd name="T14" fmla="*/ 625 w 691"/>
                <a:gd name="T15" fmla="*/ 543 h 950"/>
                <a:gd name="T16" fmla="*/ 255 w 691"/>
                <a:gd name="T17" fmla="*/ 543 h 950"/>
                <a:gd name="T18" fmla="*/ 255 w 691"/>
                <a:gd name="T19" fmla="*/ 768 h 950"/>
                <a:gd name="T20" fmla="*/ 691 w 691"/>
                <a:gd name="T21" fmla="*/ 768 h 950"/>
                <a:gd name="T22" fmla="*/ 691 w 691"/>
                <a:gd name="T23" fmla="*/ 950 h 950"/>
                <a:gd name="T24" fmla="*/ 0 w 691"/>
                <a:gd name="T25" fmla="*/ 95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1" h="950">
                  <a:moveTo>
                    <a:pt x="0" y="950"/>
                  </a:moveTo>
                  <a:lnTo>
                    <a:pt x="0" y="0"/>
                  </a:lnTo>
                  <a:lnTo>
                    <a:pt x="680" y="0"/>
                  </a:lnTo>
                  <a:lnTo>
                    <a:pt x="680" y="172"/>
                  </a:lnTo>
                  <a:lnTo>
                    <a:pt x="255" y="172"/>
                  </a:lnTo>
                  <a:lnTo>
                    <a:pt x="255" y="387"/>
                  </a:lnTo>
                  <a:lnTo>
                    <a:pt x="625" y="387"/>
                  </a:lnTo>
                  <a:lnTo>
                    <a:pt x="625" y="543"/>
                  </a:lnTo>
                  <a:lnTo>
                    <a:pt x="255" y="543"/>
                  </a:lnTo>
                  <a:lnTo>
                    <a:pt x="255" y="768"/>
                  </a:lnTo>
                  <a:lnTo>
                    <a:pt x="691" y="768"/>
                  </a:lnTo>
                  <a:lnTo>
                    <a:pt x="691" y="950"/>
                  </a:lnTo>
                  <a:lnTo>
                    <a:pt x="0" y="95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3" name="Freeform 10"/>
            <p:cNvSpPr>
              <a:spLocks/>
            </p:cNvSpPr>
            <p:nvPr/>
          </p:nvSpPr>
          <p:spPr bwMode="auto">
            <a:xfrm>
              <a:off x="152266" y="6583263"/>
              <a:ext cx="390395" cy="279230"/>
            </a:xfrm>
            <a:custGeom>
              <a:avLst/>
              <a:gdLst>
                <a:gd name="T0" fmla="*/ 0 w 1156"/>
                <a:gd name="T1" fmla="*/ 950 h 960"/>
                <a:gd name="T2" fmla="*/ 0 w 1156"/>
                <a:gd name="T3" fmla="*/ 0 h 960"/>
                <a:gd name="T4" fmla="*/ 344 w 1156"/>
                <a:gd name="T5" fmla="*/ 0 h 960"/>
                <a:gd name="T6" fmla="*/ 584 w 1156"/>
                <a:gd name="T7" fmla="*/ 607 h 960"/>
                <a:gd name="T8" fmla="*/ 828 w 1156"/>
                <a:gd name="T9" fmla="*/ 0 h 960"/>
                <a:gd name="T10" fmla="*/ 1156 w 1156"/>
                <a:gd name="T11" fmla="*/ 0 h 960"/>
                <a:gd name="T12" fmla="*/ 1156 w 1156"/>
                <a:gd name="T13" fmla="*/ 950 h 960"/>
                <a:gd name="T14" fmla="*/ 905 w 1156"/>
                <a:gd name="T15" fmla="*/ 950 h 960"/>
                <a:gd name="T16" fmla="*/ 905 w 1156"/>
                <a:gd name="T17" fmla="*/ 277 h 960"/>
                <a:gd name="T18" fmla="*/ 626 w 1156"/>
                <a:gd name="T19" fmla="*/ 960 h 960"/>
                <a:gd name="T20" fmla="*/ 460 w 1156"/>
                <a:gd name="T21" fmla="*/ 960 h 960"/>
                <a:gd name="T22" fmla="*/ 188 w 1156"/>
                <a:gd name="T23" fmla="*/ 277 h 960"/>
                <a:gd name="T24" fmla="*/ 188 w 1156"/>
                <a:gd name="T25" fmla="*/ 950 h 960"/>
                <a:gd name="T26" fmla="*/ 0 w 1156"/>
                <a:gd name="T27" fmla="*/ 95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6" h="960">
                  <a:moveTo>
                    <a:pt x="0" y="950"/>
                  </a:moveTo>
                  <a:lnTo>
                    <a:pt x="0" y="0"/>
                  </a:lnTo>
                  <a:lnTo>
                    <a:pt x="344" y="0"/>
                  </a:lnTo>
                  <a:lnTo>
                    <a:pt x="584" y="607"/>
                  </a:lnTo>
                  <a:lnTo>
                    <a:pt x="828" y="0"/>
                  </a:lnTo>
                  <a:lnTo>
                    <a:pt x="1156" y="0"/>
                  </a:lnTo>
                  <a:lnTo>
                    <a:pt x="1156" y="950"/>
                  </a:lnTo>
                  <a:lnTo>
                    <a:pt x="905" y="950"/>
                  </a:lnTo>
                  <a:lnTo>
                    <a:pt x="905" y="277"/>
                  </a:lnTo>
                  <a:lnTo>
                    <a:pt x="626" y="960"/>
                  </a:lnTo>
                  <a:lnTo>
                    <a:pt x="460" y="960"/>
                  </a:lnTo>
                  <a:lnTo>
                    <a:pt x="188" y="277"/>
                  </a:lnTo>
                  <a:lnTo>
                    <a:pt x="188" y="950"/>
                  </a:lnTo>
                  <a:lnTo>
                    <a:pt x="0" y="95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4" name="Freeform 11"/>
            <p:cNvSpPr>
              <a:spLocks/>
            </p:cNvSpPr>
            <p:nvPr/>
          </p:nvSpPr>
          <p:spPr bwMode="auto">
            <a:xfrm>
              <a:off x="624796" y="6583263"/>
              <a:ext cx="234237" cy="276612"/>
            </a:xfrm>
            <a:custGeom>
              <a:avLst/>
              <a:gdLst>
                <a:gd name="T0" fmla="*/ 0 w 691"/>
                <a:gd name="T1" fmla="*/ 950 h 950"/>
                <a:gd name="T2" fmla="*/ 0 w 691"/>
                <a:gd name="T3" fmla="*/ 0 h 950"/>
                <a:gd name="T4" fmla="*/ 681 w 691"/>
                <a:gd name="T5" fmla="*/ 0 h 950"/>
                <a:gd name="T6" fmla="*/ 681 w 691"/>
                <a:gd name="T7" fmla="*/ 172 h 950"/>
                <a:gd name="T8" fmla="*/ 255 w 691"/>
                <a:gd name="T9" fmla="*/ 172 h 950"/>
                <a:gd name="T10" fmla="*/ 255 w 691"/>
                <a:gd name="T11" fmla="*/ 387 h 950"/>
                <a:gd name="T12" fmla="*/ 625 w 691"/>
                <a:gd name="T13" fmla="*/ 387 h 950"/>
                <a:gd name="T14" fmla="*/ 625 w 691"/>
                <a:gd name="T15" fmla="*/ 543 h 950"/>
                <a:gd name="T16" fmla="*/ 255 w 691"/>
                <a:gd name="T17" fmla="*/ 543 h 950"/>
                <a:gd name="T18" fmla="*/ 255 w 691"/>
                <a:gd name="T19" fmla="*/ 768 h 950"/>
                <a:gd name="T20" fmla="*/ 691 w 691"/>
                <a:gd name="T21" fmla="*/ 768 h 950"/>
                <a:gd name="T22" fmla="*/ 691 w 691"/>
                <a:gd name="T23" fmla="*/ 950 h 950"/>
                <a:gd name="T24" fmla="*/ 0 w 691"/>
                <a:gd name="T25" fmla="*/ 95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1" h="950">
                  <a:moveTo>
                    <a:pt x="0" y="950"/>
                  </a:moveTo>
                  <a:lnTo>
                    <a:pt x="0" y="0"/>
                  </a:lnTo>
                  <a:lnTo>
                    <a:pt x="681" y="0"/>
                  </a:lnTo>
                  <a:lnTo>
                    <a:pt x="681" y="172"/>
                  </a:lnTo>
                  <a:lnTo>
                    <a:pt x="255" y="172"/>
                  </a:lnTo>
                  <a:lnTo>
                    <a:pt x="255" y="387"/>
                  </a:lnTo>
                  <a:lnTo>
                    <a:pt x="625" y="387"/>
                  </a:lnTo>
                  <a:lnTo>
                    <a:pt x="625" y="543"/>
                  </a:lnTo>
                  <a:lnTo>
                    <a:pt x="255" y="543"/>
                  </a:lnTo>
                  <a:lnTo>
                    <a:pt x="255" y="768"/>
                  </a:lnTo>
                  <a:lnTo>
                    <a:pt x="691" y="768"/>
                  </a:lnTo>
                  <a:lnTo>
                    <a:pt x="691" y="950"/>
                  </a:lnTo>
                  <a:lnTo>
                    <a:pt x="0" y="95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5" name="Freeform 12"/>
            <p:cNvSpPr>
              <a:spLocks/>
            </p:cNvSpPr>
            <p:nvPr/>
          </p:nvSpPr>
          <p:spPr bwMode="auto">
            <a:xfrm>
              <a:off x="917846" y="6583263"/>
              <a:ext cx="277839" cy="276612"/>
            </a:xfrm>
            <a:custGeom>
              <a:avLst/>
              <a:gdLst>
                <a:gd name="T0" fmla="*/ 0 w 822"/>
                <a:gd name="T1" fmla="*/ 950 h 950"/>
                <a:gd name="T2" fmla="*/ 0 w 822"/>
                <a:gd name="T3" fmla="*/ 0 h 950"/>
                <a:gd name="T4" fmla="*/ 307 w 822"/>
                <a:gd name="T5" fmla="*/ 0 h 950"/>
                <a:gd name="T6" fmla="*/ 634 w 822"/>
                <a:gd name="T7" fmla="*/ 636 h 950"/>
                <a:gd name="T8" fmla="*/ 634 w 822"/>
                <a:gd name="T9" fmla="*/ 0 h 950"/>
                <a:gd name="T10" fmla="*/ 822 w 822"/>
                <a:gd name="T11" fmla="*/ 0 h 950"/>
                <a:gd name="T12" fmla="*/ 822 w 822"/>
                <a:gd name="T13" fmla="*/ 950 h 950"/>
                <a:gd name="T14" fmla="*/ 521 w 822"/>
                <a:gd name="T15" fmla="*/ 950 h 950"/>
                <a:gd name="T16" fmla="*/ 186 w 822"/>
                <a:gd name="T17" fmla="*/ 306 h 950"/>
                <a:gd name="T18" fmla="*/ 186 w 822"/>
                <a:gd name="T19" fmla="*/ 950 h 950"/>
                <a:gd name="T20" fmla="*/ 0 w 822"/>
                <a:gd name="T21" fmla="*/ 95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2" h="950">
                  <a:moveTo>
                    <a:pt x="0" y="950"/>
                  </a:moveTo>
                  <a:lnTo>
                    <a:pt x="0" y="0"/>
                  </a:lnTo>
                  <a:lnTo>
                    <a:pt x="307" y="0"/>
                  </a:lnTo>
                  <a:lnTo>
                    <a:pt x="634" y="636"/>
                  </a:lnTo>
                  <a:lnTo>
                    <a:pt x="634" y="0"/>
                  </a:lnTo>
                  <a:lnTo>
                    <a:pt x="822" y="0"/>
                  </a:lnTo>
                  <a:lnTo>
                    <a:pt x="822" y="950"/>
                  </a:lnTo>
                  <a:lnTo>
                    <a:pt x="521" y="950"/>
                  </a:lnTo>
                  <a:lnTo>
                    <a:pt x="186" y="306"/>
                  </a:lnTo>
                  <a:lnTo>
                    <a:pt x="186" y="950"/>
                  </a:lnTo>
                  <a:lnTo>
                    <a:pt x="0" y="95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6" name="Freeform 13"/>
            <p:cNvSpPr>
              <a:spLocks/>
            </p:cNvSpPr>
            <p:nvPr/>
          </p:nvSpPr>
          <p:spPr bwMode="auto">
            <a:xfrm>
              <a:off x="1252470" y="6578901"/>
              <a:ext cx="246405" cy="287083"/>
            </a:xfrm>
            <a:custGeom>
              <a:avLst/>
              <a:gdLst>
                <a:gd name="T0" fmla="*/ 57 w 729"/>
                <a:gd name="T1" fmla="*/ 775 h 987"/>
                <a:gd name="T2" fmla="*/ 132 w 729"/>
                <a:gd name="T3" fmla="*/ 795 h 987"/>
                <a:gd name="T4" fmla="*/ 203 w 729"/>
                <a:gd name="T5" fmla="*/ 808 h 987"/>
                <a:gd name="T6" fmla="*/ 270 w 729"/>
                <a:gd name="T7" fmla="*/ 814 h 987"/>
                <a:gd name="T8" fmla="*/ 342 w 729"/>
                <a:gd name="T9" fmla="*/ 813 h 987"/>
                <a:gd name="T10" fmla="*/ 406 w 729"/>
                <a:gd name="T11" fmla="*/ 802 h 987"/>
                <a:gd name="T12" fmla="*/ 440 w 729"/>
                <a:gd name="T13" fmla="*/ 787 h 987"/>
                <a:gd name="T14" fmla="*/ 456 w 729"/>
                <a:gd name="T15" fmla="*/ 773 h 987"/>
                <a:gd name="T16" fmla="*/ 466 w 729"/>
                <a:gd name="T17" fmla="*/ 755 h 987"/>
                <a:gd name="T18" fmla="*/ 471 w 729"/>
                <a:gd name="T19" fmla="*/ 735 h 987"/>
                <a:gd name="T20" fmla="*/ 470 w 729"/>
                <a:gd name="T21" fmla="*/ 708 h 987"/>
                <a:gd name="T22" fmla="*/ 459 w 729"/>
                <a:gd name="T23" fmla="*/ 680 h 987"/>
                <a:gd name="T24" fmla="*/ 431 w 729"/>
                <a:gd name="T25" fmla="*/ 655 h 987"/>
                <a:gd name="T26" fmla="*/ 365 w 729"/>
                <a:gd name="T27" fmla="*/ 622 h 987"/>
                <a:gd name="T28" fmla="*/ 232 w 729"/>
                <a:gd name="T29" fmla="*/ 564 h 987"/>
                <a:gd name="T30" fmla="*/ 162 w 729"/>
                <a:gd name="T31" fmla="*/ 530 h 987"/>
                <a:gd name="T32" fmla="*/ 110 w 729"/>
                <a:gd name="T33" fmla="*/ 499 h 987"/>
                <a:gd name="T34" fmla="*/ 73 w 729"/>
                <a:gd name="T35" fmla="*/ 469 h 987"/>
                <a:gd name="T36" fmla="*/ 41 w 729"/>
                <a:gd name="T37" fmla="*/ 431 h 987"/>
                <a:gd name="T38" fmla="*/ 18 w 729"/>
                <a:gd name="T39" fmla="*/ 389 h 987"/>
                <a:gd name="T40" fmla="*/ 3 w 729"/>
                <a:gd name="T41" fmla="*/ 340 h 987"/>
                <a:gd name="T42" fmla="*/ 0 w 729"/>
                <a:gd name="T43" fmla="*/ 288 h 987"/>
                <a:gd name="T44" fmla="*/ 6 w 729"/>
                <a:gd name="T45" fmla="*/ 221 h 987"/>
                <a:gd name="T46" fmla="*/ 26 w 729"/>
                <a:gd name="T47" fmla="*/ 164 h 987"/>
                <a:gd name="T48" fmla="*/ 60 w 729"/>
                <a:gd name="T49" fmla="*/ 115 h 987"/>
                <a:gd name="T50" fmla="*/ 106 w 729"/>
                <a:gd name="T51" fmla="*/ 74 h 987"/>
                <a:gd name="T52" fmla="*/ 163 w 729"/>
                <a:gd name="T53" fmla="*/ 42 h 987"/>
                <a:gd name="T54" fmla="*/ 228 w 729"/>
                <a:gd name="T55" fmla="*/ 19 h 987"/>
                <a:gd name="T56" fmla="*/ 302 w 729"/>
                <a:gd name="T57" fmla="*/ 5 h 987"/>
                <a:gd name="T58" fmla="*/ 384 w 729"/>
                <a:gd name="T59" fmla="*/ 0 h 987"/>
                <a:gd name="T60" fmla="*/ 494 w 729"/>
                <a:gd name="T61" fmla="*/ 7 h 987"/>
                <a:gd name="T62" fmla="*/ 631 w 729"/>
                <a:gd name="T63" fmla="*/ 31 h 987"/>
                <a:gd name="T64" fmla="*/ 623 w 729"/>
                <a:gd name="T65" fmla="*/ 204 h 987"/>
                <a:gd name="T66" fmla="*/ 559 w 729"/>
                <a:gd name="T67" fmla="*/ 184 h 987"/>
                <a:gd name="T68" fmla="*/ 496 w 729"/>
                <a:gd name="T69" fmla="*/ 170 h 987"/>
                <a:gd name="T70" fmla="*/ 437 w 729"/>
                <a:gd name="T71" fmla="*/ 164 h 987"/>
                <a:gd name="T72" fmla="*/ 371 w 729"/>
                <a:gd name="T73" fmla="*/ 164 h 987"/>
                <a:gd name="T74" fmla="*/ 312 w 729"/>
                <a:gd name="T75" fmla="*/ 175 h 987"/>
                <a:gd name="T76" fmla="*/ 280 w 729"/>
                <a:gd name="T77" fmla="*/ 190 h 987"/>
                <a:gd name="T78" fmla="*/ 265 w 729"/>
                <a:gd name="T79" fmla="*/ 205 h 987"/>
                <a:gd name="T80" fmla="*/ 255 w 729"/>
                <a:gd name="T81" fmla="*/ 220 h 987"/>
                <a:gd name="T82" fmla="*/ 250 w 729"/>
                <a:gd name="T83" fmla="*/ 240 h 987"/>
                <a:gd name="T84" fmla="*/ 251 w 729"/>
                <a:gd name="T85" fmla="*/ 266 h 987"/>
                <a:gd name="T86" fmla="*/ 267 w 729"/>
                <a:gd name="T87" fmla="*/ 293 h 987"/>
                <a:gd name="T88" fmla="*/ 301 w 729"/>
                <a:gd name="T89" fmla="*/ 315 h 987"/>
                <a:gd name="T90" fmla="*/ 375 w 729"/>
                <a:gd name="T91" fmla="*/ 350 h 987"/>
                <a:gd name="T92" fmla="*/ 509 w 729"/>
                <a:gd name="T93" fmla="*/ 413 h 987"/>
                <a:gd name="T94" fmla="*/ 601 w 729"/>
                <a:gd name="T95" fmla="*/ 464 h 987"/>
                <a:gd name="T96" fmla="*/ 645 w 729"/>
                <a:gd name="T97" fmla="*/ 495 h 987"/>
                <a:gd name="T98" fmla="*/ 678 w 729"/>
                <a:gd name="T99" fmla="*/ 528 h 987"/>
                <a:gd name="T100" fmla="*/ 703 w 729"/>
                <a:gd name="T101" fmla="*/ 566 h 987"/>
                <a:gd name="T102" fmla="*/ 720 w 729"/>
                <a:gd name="T103" fmla="*/ 610 h 987"/>
                <a:gd name="T104" fmla="*/ 728 w 729"/>
                <a:gd name="T105" fmla="*/ 659 h 987"/>
                <a:gd name="T106" fmla="*/ 728 w 729"/>
                <a:gd name="T107" fmla="*/ 723 h 987"/>
                <a:gd name="T108" fmla="*/ 710 w 729"/>
                <a:gd name="T109" fmla="*/ 790 h 987"/>
                <a:gd name="T110" fmla="*/ 678 w 729"/>
                <a:gd name="T111" fmla="*/ 849 h 987"/>
                <a:gd name="T112" fmla="*/ 628 w 729"/>
                <a:gd name="T113" fmla="*/ 899 h 987"/>
                <a:gd name="T114" fmla="*/ 567 w 729"/>
                <a:gd name="T115" fmla="*/ 937 h 987"/>
                <a:gd name="T116" fmla="*/ 505 w 729"/>
                <a:gd name="T117" fmla="*/ 960 h 987"/>
                <a:gd name="T118" fmla="*/ 434 w 729"/>
                <a:gd name="T119" fmla="*/ 977 h 987"/>
                <a:gd name="T120" fmla="*/ 355 w 729"/>
                <a:gd name="T121" fmla="*/ 985 h 987"/>
                <a:gd name="T122" fmla="*/ 240 w 729"/>
                <a:gd name="T123" fmla="*/ 984 h 987"/>
                <a:gd name="T124" fmla="*/ 92 w 729"/>
                <a:gd name="T125" fmla="*/ 967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9" h="987">
                  <a:moveTo>
                    <a:pt x="18" y="952"/>
                  </a:moveTo>
                  <a:lnTo>
                    <a:pt x="18" y="764"/>
                  </a:lnTo>
                  <a:lnTo>
                    <a:pt x="38" y="770"/>
                  </a:lnTo>
                  <a:lnTo>
                    <a:pt x="57" y="775"/>
                  </a:lnTo>
                  <a:lnTo>
                    <a:pt x="77" y="782"/>
                  </a:lnTo>
                  <a:lnTo>
                    <a:pt x="96" y="787"/>
                  </a:lnTo>
                  <a:lnTo>
                    <a:pt x="115" y="790"/>
                  </a:lnTo>
                  <a:lnTo>
                    <a:pt x="132" y="795"/>
                  </a:lnTo>
                  <a:lnTo>
                    <a:pt x="151" y="799"/>
                  </a:lnTo>
                  <a:lnTo>
                    <a:pt x="168" y="802"/>
                  </a:lnTo>
                  <a:lnTo>
                    <a:pt x="186" y="805"/>
                  </a:lnTo>
                  <a:lnTo>
                    <a:pt x="203" y="808"/>
                  </a:lnTo>
                  <a:lnTo>
                    <a:pt x="220" y="810"/>
                  </a:lnTo>
                  <a:lnTo>
                    <a:pt x="237" y="812"/>
                  </a:lnTo>
                  <a:lnTo>
                    <a:pt x="255" y="813"/>
                  </a:lnTo>
                  <a:lnTo>
                    <a:pt x="270" y="814"/>
                  </a:lnTo>
                  <a:lnTo>
                    <a:pt x="286" y="814"/>
                  </a:lnTo>
                  <a:lnTo>
                    <a:pt x="302" y="814"/>
                  </a:lnTo>
                  <a:lnTo>
                    <a:pt x="322" y="814"/>
                  </a:lnTo>
                  <a:lnTo>
                    <a:pt x="342" y="813"/>
                  </a:lnTo>
                  <a:lnTo>
                    <a:pt x="360" y="812"/>
                  </a:lnTo>
                  <a:lnTo>
                    <a:pt x="376" y="809"/>
                  </a:lnTo>
                  <a:lnTo>
                    <a:pt x="392" y="805"/>
                  </a:lnTo>
                  <a:lnTo>
                    <a:pt x="406" y="802"/>
                  </a:lnTo>
                  <a:lnTo>
                    <a:pt x="419" y="798"/>
                  </a:lnTo>
                  <a:lnTo>
                    <a:pt x="430" y="792"/>
                  </a:lnTo>
                  <a:lnTo>
                    <a:pt x="435" y="789"/>
                  </a:lnTo>
                  <a:lnTo>
                    <a:pt x="440" y="787"/>
                  </a:lnTo>
                  <a:lnTo>
                    <a:pt x="445" y="783"/>
                  </a:lnTo>
                  <a:lnTo>
                    <a:pt x="449" y="779"/>
                  </a:lnTo>
                  <a:lnTo>
                    <a:pt x="452" y="775"/>
                  </a:lnTo>
                  <a:lnTo>
                    <a:pt x="456" y="773"/>
                  </a:lnTo>
                  <a:lnTo>
                    <a:pt x="459" y="768"/>
                  </a:lnTo>
                  <a:lnTo>
                    <a:pt x="461" y="764"/>
                  </a:lnTo>
                  <a:lnTo>
                    <a:pt x="464" y="760"/>
                  </a:lnTo>
                  <a:lnTo>
                    <a:pt x="466" y="755"/>
                  </a:lnTo>
                  <a:lnTo>
                    <a:pt x="467" y="750"/>
                  </a:lnTo>
                  <a:lnTo>
                    <a:pt x="470" y="745"/>
                  </a:lnTo>
                  <a:lnTo>
                    <a:pt x="470" y="740"/>
                  </a:lnTo>
                  <a:lnTo>
                    <a:pt x="471" y="735"/>
                  </a:lnTo>
                  <a:lnTo>
                    <a:pt x="472" y="730"/>
                  </a:lnTo>
                  <a:lnTo>
                    <a:pt x="472" y="725"/>
                  </a:lnTo>
                  <a:lnTo>
                    <a:pt x="471" y="717"/>
                  </a:lnTo>
                  <a:lnTo>
                    <a:pt x="470" y="708"/>
                  </a:lnTo>
                  <a:lnTo>
                    <a:pt x="469" y="702"/>
                  </a:lnTo>
                  <a:lnTo>
                    <a:pt x="466" y="694"/>
                  </a:lnTo>
                  <a:lnTo>
                    <a:pt x="462" y="687"/>
                  </a:lnTo>
                  <a:lnTo>
                    <a:pt x="459" y="680"/>
                  </a:lnTo>
                  <a:lnTo>
                    <a:pt x="454" y="674"/>
                  </a:lnTo>
                  <a:lnTo>
                    <a:pt x="447" y="669"/>
                  </a:lnTo>
                  <a:lnTo>
                    <a:pt x="441" y="662"/>
                  </a:lnTo>
                  <a:lnTo>
                    <a:pt x="431" y="655"/>
                  </a:lnTo>
                  <a:lnTo>
                    <a:pt x="417" y="648"/>
                  </a:lnTo>
                  <a:lnTo>
                    <a:pt x="402" y="639"/>
                  </a:lnTo>
                  <a:lnTo>
                    <a:pt x="385" y="630"/>
                  </a:lnTo>
                  <a:lnTo>
                    <a:pt x="365" y="622"/>
                  </a:lnTo>
                  <a:lnTo>
                    <a:pt x="342" y="612"/>
                  </a:lnTo>
                  <a:lnTo>
                    <a:pt x="317" y="601"/>
                  </a:lnTo>
                  <a:lnTo>
                    <a:pt x="272" y="583"/>
                  </a:lnTo>
                  <a:lnTo>
                    <a:pt x="232" y="564"/>
                  </a:lnTo>
                  <a:lnTo>
                    <a:pt x="213" y="555"/>
                  </a:lnTo>
                  <a:lnTo>
                    <a:pt x="196" y="546"/>
                  </a:lnTo>
                  <a:lnTo>
                    <a:pt x="178" y="539"/>
                  </a:lnTo>
                  <a:lnTo>
                    <a:pt x="162" y="530"/>
                  </a:lnTo>
                  <a:lnTo>
                    <a:pt x="148" y="521"/>
                  </a:lnTo>
                  <a:lnTo>
                    <a:pt x="135" y="514"/>
                  </a:lnTo>
                  <a:lnTo>
                    <a:pt x="121" y="506"/>
                  </a:lnTo>
                  <a:lnTo>
                    <a:pt x="110" y="499"/>
                  </a:lnTo>
                  <a:lnTo>
                    <a:pt x="100" y="491"/>
                  </a:lnTo>
                  <a:lnTo>
                    <a:pt x="90" y="484"/>
                  </a:lnTo>
                  <a:lnTo>
                    <a:pt x="81" y="476"/>
                  </a:lnTo>
                  <a:lnTo>
                    <a:pt x="73" y="469"/>
                  </a:lnTo>
                  <a:lnTo>
                    <a:pt x="65" y="460"/>
                  </a:lnTo>
                  <a:lnTo>
                    <a:pt x="56" y="451"/>
                  </a:lnTo>
                  <a:lnTo>
                    <a:pt x="47" y="441"/>
                  </a:lnTo>
                  <a:lnTo>
                    <a:pt x="41" y="431"/>
                  </a:lnTo>
                  <a:lnTo>
                    <a:pt x="33" y="421"/>
                  </a:lnTo>
                  <a:lnTo>
                    <a:pt x="28" y="410"/>
                  </a:lnTo>
                  <a:lnTo>
                    <a:pt x="22" y="400"/>
                  </a:lnTo>
                  <a:lnTo>
                    <a:pt x="18" y="389"/>
                  </a:lnTo>
                  <a:lnTo>
                    <a:pt x="13" y="376"/>
                  </a:lnTo>
                  <a:lnTo>
                    <a:pt x="10" y="365"/>
                  </a:lnTo>
                  <a:lnTo>
                    <a:pt x="7" y="353"/>
                  </a:lnTo>
                  <a:lnTo>
                    <a:pt x="3" y="340"/>
                  </a:lnTo>
                  <a:lnTo>
                    <a:pt x="2" y="328"/>
                  </a:lnTo>
                  <a:lnTo>
                    <a:pt x="0" y="315"/>
                  </a:lnTo>
                  <a:lnTo>
                    <a:pt x="0" y="301"/>
                  </a:lnTo>
                  <a:lnTo>
                    <a:pt x="0" y="288"/>
                  </a:lnTo>
                  <a:lnTo>
                    <a:pt x="0" y="270"/>
                  </a:lnTo>
                  <a:lnTo>
                    <a:pt x="1" y="254"/>
                  </a:lnTo>
                  <a:lnTo>
                    <a:pt x="3" y="238"/>
                  </a:lnTo>
                  <a:lnTo>
                    <a:pt x="6" y="221"/>
                  </a:lnTo>
                  <a:lnTo>
                    <a:pt x="10" y="206"/>
                  </a:lnTo>
                  <a:lnTo>
                    <a:pt x="15" y="191"/>
                  </a:lnTo>
                  <a:lnTo>
                    <a:pt x="20" y="177"/>
                  </a:lnTo>
                  <a:lnTo>
                    <a:pt x="26" y="164"/>
                  </a:lnTo>
                  <a:lnTo>
                    <a:pt x="33" y="151"/>
                  </a:lnTo>
                  <a:lnTo>
                    <a:pt x="41" y="137"/>
                  </a:lnTo>
                  <a:lnTo>
                    <a:pt x="50" y="126"/>
                  </a:lnTo>
                  <a:lnTo>
                    <a:pt x="60" y="115"/>
                  </a:lnTo>
                  <a:lnTo>
                    <a:pt x="70" y="104"/>
                  </a:lnTo>
                  <a:lnTo>
                    <a:pt x="81" y="92"/>
                  </a:lnTo>
                  <a:lnTo>
                    <a:pt x="93" y="82"/>
                  </a:lnTo>
                  <a:lnTo>
                    <a:pt x="106" y="74"/>
                  </a:lnTo>
                  <a:lnTo>
                    <a:pt x="120" y="65"/>
                  </a:lnTo>
                  <a:lnTo>
                    <a:pt x="135" y="56"/>
                  </a:lnTo>
                  <a:lnTo>
                    <a:pt x="148" y="49"/>
                  </a:lnTo>
                  <a:lnTo>
                    <a:pt x="163" y="42"/>
                  </a:lnTo>
                  <a:lnTo>
                    <a:pt x="180" y="35"/>
                  </a:lnTo>
                  <a:lnTo>
                    <a:pt x="196" y="29"/>
                  </a:lnTo>
                  <a:lnTo>
                    <a:pt x="211" y="24"/>
                  </a:lnTo>
                  <a:lnTo>
                    <a:pt x="228" y="19"/>
                  </a:lnTo>
                  <a:lnTo>
                    <a:pt x="246" y="15"/>
                  </a:lnTo>
                  <a:lnTo>
                    <a:pt x="265" y="11"/>
                  </a:lnTo>
                  <a:lnTo>
                    <a:pt x="282" y="7"/>
                  </a:lnTo>
                  <a:lnTo>
                    <a:pt x="302" y="5"/>
                  </a:lnTo>
                  <a:lnTo>
                    <a:pt x="321" y="4"/>
                  </a:lnTo>
                  <a:lnTo>
                    <a:pt x="341" y="1"/>
                  </a:lnTo>
                  <a:lnTo>
                    <a:pt x="362" y="1"/>
                  </a:lnTo>
                  <a:lnTo>
                    <a:pt x="384" y="0"/>
                  </a:lnTo>
                  <a:lnTo>
                    <a:pt x="409" y="1"/>
                  </a:lnTo>
                  <a:lnTo>
                    <a:pt x="435" y="2"/>
                  </a:lnTo>
                  <a:lnTo>
                    <a:pt x="464" y="5"/>
                  </a:lnTo>
                  <a:lnTo>
                    <a:pt x="494" y="7"/>
                  </a:lnTo>
                  <a:lnTo>
                    <a:pt x="525" y="12"/>
                  </a:lnTo>
                  <a:lnTo>
                    <a:pt x="559" y="17"/>
                  </a:lnTo>
                  <a:lnTo>
                    <a:pt x="595" y="24"/>
                  </a:lnTo>
                  <a:lnTo>
                    <a:pt x="631" y="31"/>
                  </a:lnTo>
                  <a:lnTo>
                    <a:pt x="655" y="35"/>
                  </a:lnTo>
                  <a:lnTo>
                    <a:pt x="655" y="215"/>
                  </a:lnTo>
                  <a:lnTo>
                    <a:pt x="639" y="209"/>
                  </a:lnTo>
                  <a:lnTo>
                    <a:pt x="623" y="204"/>
                  </a:lnTo>
                  <a:lnTo>
                    <a:pt x="606" y="198"/>
                  </a:lnTo>
                  <a:lnTo>
                    <a:pt x="590" y="193"/>
                  </a:lnTo>
                  <a:lnTo>
                    <a:pt x="574" y="187"/>
                  </a:lnTo>
                  <a:lnTo>
                    <a:pt x="559" y="184"/>
                  </a:lnTo>
                  <a:lnTo>
                    <a:pt x="542" y="180"/>
                  </a:lnTo>
                  <a:lnTo>
                    <a:pt x="527" y="176"/>
                  </a:lnTo>
                  <a:lnTo>
                    <a:pt x="512" y="172"/>
                  </a:lnTo>
                  <a:lnTo>
                    <a:pt x="496" y="170"/>
                  </a:lnTo>
                  <a:lnTo>
                    <a:pt x="481" y="167"/>
                  </a:lnTo>
                  <a:lnTo>
                    <a:pt x="467" y="166"/>
                  </a:lnTo>
                  <a:lnTo>
                    <a:pt x="452" y="165"/>
                  </a:lnTo>
                  <a:lnTo>
                    <a:pt x="437" y="164"/>
                  </a:lnTo>
                  <a:lnTo>
                    <a:pt x="422" y="162"/>
                  </a:lnTo>
                  <a:lnTo>
                    <a:pt x="409" y="162"/>
                  </a:lnTo>
                  <a:lnTo>
                    <a:pt x="389" y="162"/>
                  </a:lnTo>
                  <a:lnTo>
                    <a:pt x="371" y="164"/>
                  </a:lnTo>
                  <a:lnTo>
                    <a:pt x="355" y="166"/>
                  </a:lnTo>
                  <a:lnTo>
                    <a:pt x="339" y="169"/>
                  </a:lnTo>
                  <a:lnTo>
                    <a:pt x="325" y="171"/>
                  </a:lnTo>
                  <a:lnTo>
                    <a:pt x="312" y="175"/>
                  </a:lnTo>
                  <a:lnTo>
                    <a:pt x="300" y="180"/>
                  </a:lnTo>
                  <a:lnTo>
                    <a:pt x="290" y="185"/>
                  </a:lnTo>
                  <a:lnTo>
                    <a:pt x="285" y="187"/>
                  </a:lnTo>
                  <a:lnTo>
                    <a:pt x="280" y="190"/>
                  </a:lnTo>
                  <a:lnTo>
                    <a:pt x="276" y="194"/>
                  </a:lnTo>
                  <a:lnTo>
                    <a:pt x="272" y="196"/>
                  </a:lnTo>
                  <a:lnTo>
                    <a:pt x="268" y="200"/>
                  </a:lnTo>
                  <a:lnTo>
                    <a:pt x="265" y="205"/>
                  </a:lnTo>
                  <a:lnTo>
                    <a:pt x="262" y="208"/>
                  </a:lnTo>
                  <a:lnTo>
                    <a:pt x="260" y="213"/>
                  </a:lnTo>
                  <a:lnTo>
                    <a:pt x="257" y="216"/>
                  </a:lnTo>
                  <a:lnTo>
                    <a:pt x="255" y="220"/>
                  </a:lnTo>
                  <a:lnTo>
                    <a:pt x="253" y="225"/>
                  </a:lnTo>
                  <a:lnTo>
                    <a:pt x="252" y="230"/>
                  </a:lnTo>
                  <a:lnTo>
                    <a:pt x="251" y="235"/>
                  </a:lnTo>
                  <a:lnTo>
                    <a:pt x="250" y="240"/>
                  </a:lnTo>
                  <a:lnTo>
                    <a:pt x="250" y="245"/>
                  </a:lnTo>
                  <a:lnTo>
                    <a:pt x="250" y="251"/>
                  </a:lnTo>
                  <a:lnTo>
                    <a:pt x="250" y="259"/>
                  </a:lnTo>
                  <a:lnTo>
                    <a:pt x="251" y="266"/>
                  </a:lnTo>
                  <a:lnTo>
                    <a:pt x="255" y="274"/>
                  </a:lnTo>
                  <a:lnTo>
                    <a:pt x="257" y="280"/>
                  </a:lnTo>
                  <a:lnTo>
                    <a:pt x="262" y="288"/>
                  </a:lnTo>
                  <a:lnTo>
                    <a:pt x="267" y="293"/>
                  </a:lnTo>
                  <a:lnTo>
                    <a:pt x="273" y="299"/>
                  </a:lnTo>
                  <a:lnTo>
                    <a:pt x="281" y="304"/>
                  </a:lnTo>
                  <a:lnTo>
                    <a:pt x="290" y="309"/>
                  </a:lnTo>
                  <a:lnTo>
                    <a:pt x="301" y="315"/>
                  </a:lnTo>
                  <a:lnTo>
                    <a:pt x="315" y="323"/>
                  </a:lnTo>
                  <a:lnTo>
                    <a:pt x="331" y="330"/>
                  </a:lnTo>
                  <a:lnTo>
                    <a:pt x="351" y="340"/>
                  </a:lnTo>
                  <a:lnTo>
                    <a:pt x="375" y="350"/>
                  </a:lnTo>
                  <a:lnTo>
                    <a:pt x="401" y="363"/>
                  </a:lnTo>
                  <a:lnTo>
                    <a:pt x="430" y="375"/>
                  </a:lnTo>
                  <a:lnTo>
                    <a:pt x="471" y="395"/>
                  </a:lnTo>
                  <a:lnTo>
                    <a:pt x="509" y="413"/>
                  </a:lnTo>
                  <a:lnTo>
                    <a:pt x="544" y="431"/>
                  </a:lnTo>
                  <a:lnTo>
                    <a:pt x="574" y="448"/>
                  </a:lnTo>
                  <a:lnTo>
                    <a:pt x="587" y="456"/>
                  </a:lnTo>
                  <a:lnTo>
                    <a:pt x="601" y="464"/>
                  </a:lnTo>
                  <a:lnTo>
                    <a:pt x="614" y="473"/>
                  </a:lnTo>
                  <a:lnTo>
                    <a:pt x="625" y="480"/>
                  </a:lnTo>
                  <a:lnTo>
                    <a:pt x="635" y="488"/>
                  </a:lnTo>
                  <a:lnTo>
                    <a:pt x="645" y="495"/>
                  </a:lnTo>
                  <a:lnTo>
                    <a:pt x="654" y="503"/>
                  </a:lnTo>
                  <a:lnTo>
                    <a:pt x="661" y="510"/>
                  </a:lnTo>
                  <a:lnTo>
                    <a:pt x="669" y="518"/>
                  </a:lnTo>
                  <a:lnTo>
                    <a:pt x="678" y="528"/>
                  </a:lnTo>
                  <a:lnTo>
                    <a:pt x="684" y="536"/>
                  </a:lnTo>
                  <a:lnTo>
                    <a:pt x="691" y="546"/>
                  </a:lnTo>
                  <a:lnTo>
                    <a:pt x="698" y="556"/>
                  </a:lnTo>
                  <a:lnTo>
                    <a:pt x="703" y="566"/>
                  </a:lnTo>
                  <a:lnTo>
                    <a:pt x="708" y="576"/>
                  </a:lnTo>
                  <a:lnTo>
                    <a:pt x="713" y="588"/>
                  </a:lnTo>
                  <a:lnTo>
                    <a:pt x="716" y="599"/>
                  </a:lnTo>
                  <a:lnTo>
                    <a:pt x="720" y="610"/>
                  </a:lnTo>
                  <a:lnTo>
                    <a:pt x="723" y="622"/>
                  </a:lnTo>
                  <a:lnTo>
                    <a:pt x="725" y="634"/>
                  </a:lnTo>
                  <a:lnTo>
                    <a:pt x="728" y="647"/>
                  </a:lnTo>
                  <a:lnTo>
                    <a:pt x="728" y="659"/>
                  </a:lnTo>
                  <a:lnTo>
                    <a:pt x="729" y="672"/>
                  </a:lnTo>
                  <a:lnTo>
                    <a:pt x="729" y="685"/>
                  </a:lnTo>
                  <a:lnTo>
                    <a:pt x="729" y="704"/>
                  </a:lnTo>
                  <a:lnTo>
                    <a:pt x="728" y="723"/>
                  </a:lnTo>
                  <a:lnTo>
                    <a:pt x="725" y="740"/>
                  </a:lnTo>
                  <a:lnTo>
                    <a:pt x="721" y="758"/>
                  </a:lnTo>
                  <a:lnTo>
                    <a:pt x="716" y="774"/>
                  </a:lnTo>
                  <a:lnTo>
                    <a:pt x="710" y="790"/>
                  </a:lnTo>
                  <a:lnTo>
                    <a:pt x="704" y="807"/>
                  </a:lnTo>
                  <a:lnTo>
                    <a:pt x="696" y="822"/>
                  </a:lnTo>
                  <a:lnTo>
                    <a:pt x="688" y="835"/>
                  </a:lnTo>
                  <a:lnTo>
                    <a:pt x="678" y="849"/>
                  </a:lnTo>
                  <a:lnTo>
                    <a:pt x="666" y="863"/>
                  </a:lnTo>
                  <a:lnTo>
                    <a:pt x="655" y="875"/>
                  </a:lnTo>
                  <a:lnTo>
                    <a:pt x="641" y="888"/>
                  </a:lnTo>
                  <a:lnTo>
                    <a:pt x="628" y="899"/>
                  </a:lnTo>
                  <a:lnTo>
                    <a:pt x="611" y="910"/>
                  </a:lnTo>
                  <a:lnTo>
                    <a:pt x="596" y="920"/>
                  </a:lnTo>
                  <a:lnTo>
                    <a:pt x="582" y="929"/>
                  </a:lnTo>
                  <a:lnTo>
                    <a:pt x="567" y="937"/>
                  </a:lnTo>
                  <a:lnTo>
                    <a:pt x="552" y="943"/>
                  </a:lnTo>
                  <a:lnTo>
                    <a:pt x="537" y="949"/>
                  </a:lnTo>
                  <a:lnTo>
                    <a:pt x="521" y="955"/>
                  </a:lnTo>
                  <a:lnTo>
                    <a:pt x="505" y="960"/>
                  </a:lnTo>
                  <a:lnTo>
                    <a:pt x="487" y="965"/>
                  </a:lnTo>
                  <a:lnTo>
                    <a:pt x="470" y="970"/>
                  </a:lnTo>
                  <a:lnTo>
                    <a:pt x="452" y="974"/>
                  </a:lnTo>
                  <a:lnTo>
                    <a:pt x="434" y="977"/>
                  </a:lnTo>
                  <a:lnTo>
                    <a:pt x="415" y="980"/>
                  </a:lnTo>
                  <a:lnTo>
                    <a:pt x="396" y="982"/>
                  </a:lnTo>
                  <a:lnTo>
                    <a:pt x="376" y="984"/>
                  </a:lnTo>
                  <a:lnTo>
                    <a:pt x="355" y="985"/>
                  </a:lnTo>
                  <a:lnTo>
                    <a:pt x="335" y="987"/>
                  </a:lnTo>
                  <a:lnTo>
                    <a:pt x="314" y="987"/>
                  </a:lnTo>
                  <a:lnTo>
                    <a:pt x="277" y="985"/>
                  </a:lnTo>
                  <a:lnTo>
                    <a:pt x="240" y="984"/>
                  </a:lnTo>
                  <a:lnTo>
                    <a:pt x="203" y="982"/>
                  </a:lnTo>
                  <a:lnTo>
                    <a:pt x="166" y="978"/>
                  </a:lnTo>
                  <a:lnTo>
                    <a:pt x="130" y="973"/>
                  </a:lnTo>
                  <a:lnTo>
                    <a:pt x="92" y="967"/>
                  </a:lnTo>
                  <a:lnTo>
                    <a:pt x="55" y="960"/>
                  </a:lnTo>
                  <a:lnTo>
                    <a:pt x="18" y="952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" name="Freeform 14"/>
            <p:cNvSpPr>
              <a:spLocks/>
            </p:cNvSpPr>
            <p:nvPr/>
          </p:nvSpPr>
          <p:spPr bwMode="auto">
            <a:xfrm>
              <a:off x="-312151" y="6583263"/>
              <a:ext cx="89233" cy="32286"/>
            </a:xfrm>
            <a:custGeom>
              <a:avLst/>
              <a:gdLst>
                <a:gd name="T0" fmla="*/ 0 w 266"/>
                <a:gd name="T1" fmla="*/ 0 h 109"/>
                <a:gd name="T2" fmla="*/ 266 w 266"/>
                <a:gd name="T3" fmla="*/ 0 h 109"/>
                <a:gd name="T4" fmla="*/ 133 w 266"/>
                <a:gd name="T5" fmla="*/ 109 h 109"/>
                <a:gd name="T6" fmla="*/ 0 w 266"/>
                <a:gd name="T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6" h="109">
                  <a:moveTo>
                    <a:pt x="0" y="0"/>
                  </a:moveTo>
                  <a:lnTo>
                    <a:pt x="266" y="0"/>
                  </a:lnTo>
                  <a:lnTo>
                    <a:pt x="133" y="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796121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2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Siemens is one of the largest vocational training organizations in Germany</a:t>
            </a:r>
          </a:p>
        </p:txBody>
      </p:sp>
      <p:sp>
        <p:nvSpPr>
          <p:cNvPr id="3258" name="Rectangle 28" hidden="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211777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25400" tIns="0" rIns="25400" bIns="0" anchor="ctr"/>
          <a:lstStyle/>
          <a:p>
            <a:pPr algn="ctr">
              <a:spcBef>
                <a:spcPct val="50000"/>
              </a:spcBef>
            </a:pPr>
            <a:r>
              <a:rPr lang="en-US" sz="1400"/>
              <a:t>1032%</a:t>
            </a:r>
          </a:p>
        </p:txBody>
      </p:sp>
      <p:sp>
        <p:nvSpPr>
          <p:cNvPr id="3259" name="Rectangle 57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8946" y="-42863"/>
            <a:ext cx="33884" cy="2444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5400" tIns="0" rIns="25400" bIns="0" anchor="ctr"/>
          <a:lstStyle/>
          <a:p>
            <a:pPr algn="ctr">
              <a:spcBef>
                <a:spcPct val="50000"/>
              </a:spcBef>
            </a:pPr>
            <a:r>
              <a:rPr lang="de-DE" sz="1400"/>
              <a:t>1194%</a:t>
            </a:r>
          </a:p>
        </p:txBody>
      </p:sp>
      <p:graphicFrame>
        <p:nvGraphicFramePr>
          <p:cNvPr id="30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6390407"/>
              </p:ext>
            </p:extLst>
          </p:nvPr>
        </p:nvGraphicFramePr>
        <p:xfrm>
          <a:off x="6243638" y="1846224"/>
          <a:ext cx="5472112" cy="1870113"/>
        </p:xfrm>
        <a:graphic>
          <a:graphicData uri="http://schemas.openxmlformats.org/drawingml/2006/table">
            <a:tbl>
              <a:tblPr/>
              <a:tblGrid>
                <a:gridCol w="4185323"/>
                <a:gridCol w="1286789"/>
              </a:tblGrid>
              <a:tr h="623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Technical professions</a:t>
                      </a:r>
                    </a:p>
                  </a:txBody>
                  <a:tcPr marL="120071" marR="0" marT="0" marB="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9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5,476</a:t>
                      </a:r>
                    </a:p>
                  </a:txBody>
                  <a:tcPr marL="144086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23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Commercial professions</a:t>
                      </a:r>
                    </a:p>
                  </a:txBody>
                  <a:tcPr marL="120071" marR="0" marT="0" marB="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9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1,230</a:t>
                      </a:r>
                    </a:p>
                  </a:txBody>
                  <a:tcPr marL="144086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23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Siemens technical academies</a:t>
                      </a:r>
                    </a:p>
                  </a:txBody>
                  <a:tcPr marL="120071" marR="0" marT="0" marB="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9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346</a:t>
                      </a:r>
                    </a:p>
                  </a:txBody>
                  <a:tcPr marL="144086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Group 224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173824861"/>
              </p:ext>
            </p:extLst>
          </p:nvPr>
        </p:nvGraphicFramePr>
        <p:xfrm>
          <a:off x="6243638" y="4295543"/>
          <a:ext cx="5472112" cy="673100"/>
        </p:xfrm>
        <a:graphic>
          <a:graphicData uri="http://schemas.openxmlformats.org/drawingml/2006/table">
            <a:tbl>
              <a:tblPr/>
              <a:tblGrid>
                <a:gridCol w="4182536"/>
                <a:gridCol w="1289576"/>
              </a:tblGrid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External</a:t>
                      </a: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apprentices</a:t>
                      </a: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 </a:t>
                      </a:r>
                    </a:p>
                  </a:txBody>
                  <a:tcPr marL="120071" marR="0" marT="0" marB="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9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2,794</a:t>
                      </a:r>
                    </a:p>
                  </a:txBody>
                  <a:tcPr marL="144086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33" name="Rechteck 32"/>
          <p:cNvSpPr/>
          <p:nvPr/>
        </p:nvSpPr>
        <p:spPr bwMode="auto">
          <a:xfrm>
            <a:off x="627063" y="1844875"/>
            <a:ext cx="5472000" cy="4320975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  <a:extLst/>
        </p:spPr>
        <p:txBody>
          <a:bodyPr lIns="108000" tIns="54000" rIns="108000" bIns="54000" spcCol="72000" anchor="ctr">
            <a:noAutofit/>
          </a:bodyPr>
          <a:lstStyle/>
          <a:p>
            <a:pPr algn="ctr">
              <a:lnSpc>
                <a:spcPct val="110000"/>
              </a:lnSpc>
              <a:buFont typeface="Wingdings" charset="0"/>
              <a:buNone/>
              <a:defRPr/>
            </a:pP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58403" y="2613082"/>
            <a:ext cx="2849178" cy="2880000"/>
            <a:chOff x="1119830" y="3141663"/>
            <a:chExt cx="2937625" cy="2376486"/>
          </a:xfrm>
        </p:grpSpPr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2579649" y="3141663"/>
              <a:ext cx="1465984" cy="1190625"/>
            </a:xfrm>
            <a:custGeom>
              <a:avLst/>
              <a:gdLst>
                <a:gd name="T0" fmla="*/ 2147483647 w 124"/>
                <a:gd name="T1" fmla="*/ 2147483647 h 125"/>
                <a:gd name="T2" fmla="*/ 0 w 124"/>
                <a:gd name="T3" fmla="*/ 0 h 125"/>
                <a:gd name="T4" fmla="*/ 0 w 124"/>
                <a:gd name="T5" fmla="*/ 2147483647 h 125"/>
                <a:gd name="T6" fmla="*/ 2147483647 w 124"/>
                <a:gd name="T7" fmla="*/ 2147483647 h 1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125"/>
                <a:gd name="T14" fmla="*/ 124 w 124"/>
                <a:gd name="T15" fmla="*/ 125 h 1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125">
                  <a:moveTo>
                    <a:pt x="124" y="111"/>
                  </a:moveTo>
                  <a:cubicBezTo>
                    <a:pt x="117" y="48"/>
                    <a:pt x="63" y="0"/>
                    <a:pt x="0" y="0"/>
                  </a:cubicBezTo>
                  <a:lnTo>
                    <a:pt x="0" y="125"/>
                  </a:lnTo>
                  <a:lnTo>
                    <a:pt x="124" y="111"/>
                  </a:lnTo>
                  <a:close/>
                </a:path>
              </a:pathLst>
            </a:custGeom>
            <a:solidFill>
              <a:srgbClr val="73B4C8"/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879BAA"/>
                </a:solidFill>
              </a:endParaRPr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2579649" y="4198938"/>
              <a:ext cx="1477806" cy="755649"/>
            </a:xfrm>
            <a:custGeom>
              <a:avLst/>
              <a:gdLst>
                <a:gd name="T0" fmla="*/ 2147483647 w 125"/>
                <a:gd name="T1" fmla="*/ 2147483647 h 80"/>
                <a:gd name="T2" fmla="*/ 2147483647 w 125"/>
                <a:gd name="T3" fmla="*/ 2147483647 h 80"/>
                <a:gd name="T4" fmla="*/ 2147483647 w 125"/>
                <a:gd name="T5" fmla="*/ 0 h 80"/>
                <a:gd name="T6" fmla="*/ 0 w 125"/>
                <a:gd name="T7" fmla="*/ 2147483647 h 80"/>
                <a:gd name="T8" fmla="*/ 2147483647 w 125"/>
                <a:gd name="T9" fmla="*/ 2147483647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80"/>
                <a:gd name="T17" fmla="*/ 125 w 125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80">
                  <a:moveTo>
                    <a:pt x="106" y="80"/>
                  </a:moveTo>
                  <a:cubicBezTo>
                    <a:pt x="118" y="60"/>
                    <a:pt x="125" y="37"/>
                    <a:pt x="125" y="14"/>
                  </a:cubicBezTo>
                  <a:cubicBezTo>
                    <a:pt x="125" y="9"/>
                    <a:pt x="124" y="5"/>
                    <a:pt x="124" y="0"/>
                  </a:cubicBezTo>
                  <a:lnTo>
                    <a:pt x="0" y="14"/>
                  </a:lnTo>
                  <a:lnTo>
                    <a:pt x="106" y="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879BAA"/>
                </a:solidFill>
              </a:endParaRPr>
            </a:p>
          </p:txBody>
        </p:sp>
        <p:sp>
          <p:nvSpPr>
            <p:cNvPr id="36" name="Freeform 39"/>
            <p:cNvSpPr>
              <a:spLocks/>
            </p:cNvSpPr>
            <p:nvPr/>
          </p:nvSpPr>
          <p:spPr bwMode="auto">
            <a:xfrm>
              <a:off x="1119830" y="3141663"/>
              <a:ext cx="2725074" cy="2376486"/>
            </a:xfrm>
            <a:custGeom>
              <a:avLst/>
              <a:gdLst>
                <a:gd name="T0" fmla="*/ 2147483647 w 231"/>
                <a:gd name="T1" fmla="*/ 0 h 250"/>
                <a:gd name="T2" fmla="*/ 0 w 231"/>
                <a:gd name="T3" fmla="*/ 2147483647 h 250"/>
                <a:gd name="T4" fmla="*/ 2147483647 w 231"/>
                <a:gd name="T5" fmla="*/ 2147483647 h 250"/>
                <a:gd name="T6" fmla="*/ 2147483647 w 231"/>
                <a:gd name="T7" fmla="*/ 2147483647 h 250"/>
                <a:gd name="T8" fmla="*/ 2147483647 w 231"/>
                <a:gd name="T9" fmla="*/ 2147483647 h 250"/>
                <a:gd name="T10" fmla="*/ 2147483647 w 231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1"/>
                <a:gd name="T19" fmla="*/ 0 h 250"/>
                <a:gd name="T20" fmla="*/ 231 w 231"/>
                <a:gd name="T21" fmla="*/ 250 h 2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1" h="250">
                  <a:moveTo>
                    <a:pt x="124" y="0"/>
                  </a:moveTo>
                  <a:cubicBezTo>
                    <a:pt x="55" y="0"/>
                    <a:pt x="0" y="55"/>
                    <a:pt x="0" y="124"/>
                  </a:cubicBezTo>
                  <a:cubicBezTo>
                    <a:pt x="0" y="194"/>
                    <a:pt x="55" y="250"/>
                    <a:pt x="125" y="250"/>
                  </a:cubicBezTo>
                  <a:cubicBezTo>
                    <a:pt x="168" y="249"/>
                    <a:pt x="208" y="227"/>
                    <a:pt x="231" y="191"/>
                  </a:cubicBezTo>
                  <a:lnTo>
                    <a:pt x="125" y="12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879BAA"/>
                </a:solidFill>
              </a:endParaRPr>
            </a:p>
          </p:txBody>
        </p:sp>
      </p:grpSp>
      <p:grpSp>
        <p:nvGrpSpPr>
          <p:cNvPr id="37" name="Group 4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734982" y="1968296"/>
            <a:ext cx="5213618" cy="546207"/>
            <a:chOff x="422" y="1329"/>
            <a:chExt cx="2646" cy="344"/>
          </a:xfrm>
          <a:solidFill>
            <a:schemeClr val="bg2">
              <a:lumMod val="75000"/>
            </a:schemeClr>
          </a:solidFill>
        </p:grpSpPr>
        <p:sp>
          <p:nvSpPr>
            <p:cNvPr id="46" name="Rectangle 4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22" y="1329"/>
              <a:ext cx="2646" cy="344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4"/>
            <p:cNvSpPr>
              <a:spLocks noChangeAspect="1"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011" y="1400"/>
              <a:ext cx="1490" cy="23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defTabSz="762000" eaLnBrk="0" hangingPunct="0">
                <a:lnSpc>
                  <a:spcPct val="90000"/>
                </a:lnSpc>
                <a:tabLst>
                  <a:tab pos="609600" algn="l"/>
                </a:tabLst>
              </a:pPr>
              <a:r>
                <a:rPr lang="en-US" sz="2000" b="1" dirty="0" smtClean="0">
                  <a:solidFill>
                    <a:schemeClr val="bg1"/>
                  </a:solidFill>
                </a:rPr>
                <a:t> 1,980 hired in 2014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AutoShape 4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5400000">
              <a:off x="455" y="1447"/>
              <a:ext cx="191" cy="96"/>
            </a:xfrm>
            <a:prstGeom prst="triangle">
              <a:avLst>
                <a:gd name="adj" fmla="val 50000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ctr"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Rectangle 46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3609603" y="4125000"/>
            <a:ext cx="2254599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defTabSz="762000" eaLnBrk="0" hangingPunct="0"/>
            <a:r>
              <a:rPr lang="en-US" sz="1600" b="1" dirty="0" smtClean="0">
                <a:solidFill>
                  <a:srgbClr val="000000"/>
                </a:solidFill>
              </a:rPr>
              <a:t>Students at Siemens </a:t>
            </a:r>
            <a:br>
              <a:rPr lang="en-US" sz="1600" b="1" dirty="0" smtClean="0">
                <a:solidFill>
                  <a:srgbClr val="000000"/>
                </a:solidFill>
              </a:rPr>
            </a:br>
            <a:r>
              <a:rPr lang="en-US" sz="1600" b="1" dirty="0" smtClean="0">
                <a:solidFill>
                  <a:srgbClr val="000000"/>
                </a:solidFill>
              </a:rPr>
              <a:t>technical academies</a:t>
            </a:r>
            <a:br>
              <a:rPr lang="en-US" sz="1600" b="1" dirty="0" smtClean="0">
                <a:solidFill>
                  <a:srgbClr val="000000"/>
                </a:solidFill>
              </a:rPr>
            </a:b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9" name="Rectangle 4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3545431" y="2638478"/>
            <a:ext cx="2547170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defTabSz="762000" eaLnBrk="0" hangingPunct="0"/>
            <a:r>
              <a:rPr lang="en-US" sz="1600" b="1" dirty="0" smtClean="0">
                <a:solidFill>
                  <a:srgbClr val="000000"/>
                </a:solidFill>
              </a:rPr>
              <a:t>Commercial apprentices </a:t>
            </a:r>
            <a:r>
              <a:rPr lang="en-US" sz="1600" b="1" dirty="0">
                <a:solidFill>
                  <a:srgbClr val="000000"/>
                </a:solidFill>
              </a:rPr>
              <a:t>i</a:t>
            </a:r>
            <a:r>
              <a:rPr lang="en-US" sz="1600" b="1" dirty="0" smtClean="0">
                <a:solidFill>
                  <a:srgbClr val="000000"/>
                </a:solidFill>
              </a:rPr>
              <a:t>ncl. </a:t>
            </a:r>
            <a:r>
              <a:rPr lang="en-US" sz="1600" b="1" dirty="0">
                <a:solidFill>
                  <a:srgbClr val="000000"/>
                </a:solidFill>
              </a:rPr>
              <a:t>178 dual degree students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0" name="Rectangle 50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808803" y="5560238"/>
            <a:ext cx="368003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762000" eaLnBrk="0" hangingPunct="0"/>
            <a:r>
              <a:rPr lang="en-US" sz="1600" b="1" dirty="0" smtClean="0">
                <a:solidFill>
                  <a:srgbClr val="000000"/>
                </a:solidFill>
              </a:rPr>
              <a:t>Technical apprentices </a:t>
            </a:r>
            <a:br>
              <a:rPr lang="en-US" sz="1600" b="1" dirty="0" smtClean="0">
                <a:solidFill>
                  <a:srgbClr val="000000"/>
                </a:solidFill>
              </a:rPr>
            </a:br>
            <a:r>
              <a:rPr lang="en-US" sz="1600" b="1" dirty="0" smtClean="0">
                <a:solidFill>
                  <a:srgbClr val="000000"/>
                </a:solidFill>
              </a:rPr>
              <a:t>incl. 574 dual degree students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" name="Rectangle 5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0760542" flipV="1">
            <a:off x="2978365" y="4064982"/>
            <a:ext cx="518209" cy="3397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5400" tIns="0" rIns="25400" bIns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167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1600" b="1" dirty="0" smtClean="0">
                <a:solidFill>
                  <a:srgbClr val="FFFFFF"/>
                </a:solidFill>
              </a:rPr>
              <a:t>(8%)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42" name="Rectangle 5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82754" y="4006699"/>
            <a:ext cx="723128" cy="4731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5400" tIns="0" rIns="25400" bIns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1,442 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1600" b="1" dirty="0" smtClean="0">
                <a:solidFill>
                  <a:srgbClr val="FFFFFF"/>
                </a:solidFill>
              </a:rPr>
              <a:t>(73%)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43" name="Rectangle 5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382770" y="3177408"/>
            <a:ext cx="725099" cy="4731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5400" tIns="0" rIns="25400" bIns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371</a:t>
            </a:r>
            <a:r>
              <a:rPr lang="en-US" sz="1600" b="1" dirty="0" smtClean="0">
                <a:solidFill>
                  <a:srgbClr val="FFFFFF"/>
                </a:solidFill>
              </a:rPr>
              <a:t/>
            </a:r>
            <a:br>
              <a:rPr lang="en-US" sz="1600" b="1" dirty="0" smtClean="0">
                <a:solidFill>
                  <a:srgbClr val="FFFFFF"/>
                </a:solidFill>
              </a:rPr>
            </a:br>
            <a:r>
              <a:rPr lang="en-US" sz="1600" b="1" dirty="0" smtClean="0">
                <a:solidFill>
                  <a:srgbClr val="FFFFFF"/>
                </a:solidFill>
              </a:rPr>
              <a:t>(19%)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55" name="Rechteck 54"/>
          <p:cNvSpPr/>
          <p:nvPr/>
        </p:nvSpPr>
        <p:spPr bwMode="auto">
          <a:xfrm>
            <a:off x="627063" y="1412875"/>
            <a:ext cx="5472112" cy="432000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defTabSz="762000">
              <a:buFont typeface="Wingdings" pitchFamily="2" charset="2"/>
              <a:buNone/>
            </a:pPr>
            <a:r>
              <a:rPr lang="en-US" b="1" dirty="0" smtClean="0">
                <a:solidFill>
                  <a:srgbClr val="FFFFFF"/>
                </a:solidFill>
              </a:rPr>
              <a:t>Apprentices per </a:t>
            </a:r>
            <a:r>
              <a:rPr lang="en-US" b="1" dirty="0">
                <a:solidFill>
                  <a:srgbClr val="FFFFFF"/>
                </a:solidFill>
              </a:rPr>
              <a:t>year</a:t>
            </a:r>
          </a:p>
        </p:txBody>
      </p:sp>
      <p:sp>
        <p:nvSpPr>
          <p:cNvPr id="56" name="Rechteck 55"/>
          <p:cNvSpPr/>
          <p:nvPr/>
        </p:nvSpPr>
        <p:spPr bwMode="auto">
          <a:xfrm>
            <a:off x="6243638" y="1412875"/>
            <a:ext cx="5472112" cy="432000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defTabSz="762000">
              <a:buFont typeface="Wingdings" pitchFamily="2" charset="2"/>
              <a:buNone/>
            </a:pPr>
            <a:r>
              <a:rPr lang="en-US" b="1" dirty="0" smtClean="0">
                <a:solidFill>
                  <a:srgbClr val="FFFFFF"/>
                </a:solidFill>
              </a:rPr>
              <a:t>Number of Apprentices: 7,052 (30 Sept. 2014)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7" name="Rechteck 56"/>
          <p:cNvSpPr/>
          <p:nvPr/>
        </p:nvSpPr>
        <p:spPr bwMode="auto">
          <a:xfrm>
            <a:off x="6243638" y="3863543"/>
            <a:ext cx="5472112" cy="432000"/>
          </a:xfrm>
          <a:prstGeom prst="rect">
            <a:avLst/>
          </a:prstGeom>
          <a:solidFill>
            <a:srgbClr val="006487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defTabSz="762000">
              <a:buFont typeface="Wingdings" pitchFamily="2" charset="2"/>
              <a:buNone/>
            </a:pPr>
            <a:r>
              <a:rPr lang="en-US" b="1" dirty="0" smtClean="0">
                <a:solidFill>
                  <a:srgbClr val="FFFFFF"/>
                </a:solidFill>
              </a:rPr>
              <a:t>Education for external companies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8" name="Rectangle 5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7387" y="4720055"/>
            <a:ext cx="723128" cy="4731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5400" tIns="0" rIns="25400" bIns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endParaRPr lang="en-US" sz="1600" b="1" dirty="0">
              <a:solidFill>
                <a:srgbClr val="FFFFFF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6781" r="1615" b="37124"/>
          <a:stretch/>
        </p:blipFill>
        <p:spPr>
          <a:xfrm>
            <a:off x="8836024" y="4956639"/>
            <a:ext cx="2879726" cy="1202861"/>
          </a:xfrm>
          <a:prstGeom prst="rect">
            <a:avLst/>
          </a:prstGeom>
        </p:spPr>
      </p:pic>
      <p:grpSp>
        <p:nvGrpSpPr>
          <p:cNvPr id="29" name="Gruppieren 28"/>
          <p:cNvGrpSpPr/>
          <p:nvPr/>
        </p:nvGrpSpPr>
        <p:grpSpPr>
          <a:xfrm>
            <a:off x="6353789" y="5874337"/>
            <a:ext cx="1619129" cy="259029"/>
            <a:chOff x="-609257" y="6578901"/>
            <a:chExt cx="2108132" cy="287083"/>
          </a:xfrm>
        </p:grpSpPr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-609257" y="6578901"/>
              <a:ext cx="246405" cy="287083"/>
            </a:xfrm>
            <a:custGeom>
              <a:avLst/>
              <a:gdLst>
                <a:gd name="T0" fmla="*/ 58 w 729"/>
                <a:gd name="T1" fmla="*/ 775 h 987"/>
                <a:gd name="T2" fmla="*/ 134 w 729"/>
                <a:gd name="T3" fmla="*/ 795 h 987"/>
                <a:gd name="T4" fmla="*/ 204 w 729"/>
                <a:gd name="T5" fmla="*/ 808 h 987"/>
                <a:gd name="T6" fmla="*/ 270 w 729"/>
                <a:gd name="T7" fmla="*/ 814 h 987"/>
                <a:gd name="T8" fmla="*/ 342 w 729"/>
                <a:gd name="T9" fmla="*/ 813 h 987"/>
                <a:gd name="T10" fmla="*/ 405 w 729"/>
                <a:gd name="T11" fmla="*/ 802 h 987"/>
                <a:gd name="T12" fmla="*/ 439 w 729"/>
                <a:gd name="T13" fmla="*/ 787 h 987"/>
                <a:gd name="T14" fmla="*/ 455 w 729"/>
                <a:gd name="T15" fmla="*/ 773 h 987"/>
                <a:gd name="T16" fmla="*/ 467 w 729"/>
                <a:gd name="T17" fmla="*/ 755 h 987"/>
                <a:gd name="T18" fmla="*/ 472 w 729"/>
                <a:gd name="T19" fmla="*/ 735 h 987"/>
                <a:gd name="T20" fmla="*/ 470 w 729"/>
                <a:gd name="T21" fmla="*/ 708 h 987"/>
                <a:gd name="T22" fmla="*/ 459 w 729"/>
                <a:gd name="T23" fmla="*/ 680 h 987"/>
                <a:gd name="T24" fmla="*/ 430 w 729"/>
                <a:gd name="T25" fmla="*/ 655 h 987"/>
                <a:gd name="T26" fmla="*/ 365 w 729"/>
                <a:gd name="T27" fmla="*/ 622 h 987"/>
                <a:gd name="T28" fmla="*/ 231 w 729"/>
                <a:gd name="T29" fmla="*/ 564 h 987"/>
                <a:gd name="T30" fmla="*/ 134 w 729"/>
                <a:gd name="T31" fmla="*/ 514 h 987"/>
                <a:gd name="T32" fmla="*/ 89 w 729"/>
                <a:gd name="T33" fmla="*/ 484 h 987"/>
                <a:gd name="T34" fmla="*/ 56 w 729"/>
                <a:gd name="T35" fmla="*/ 451 h 987"/>
                <a:gd name="T36" fmla="*/ 28 w 729"/>
                <a:gd name="T37" fmla="*/ 410 h 987"/>
                <a:gd name="T38" fmla="*/ 10 w 729"/>
                <a:gd name="T39" fmla="*/ 365 h 987"/>
                <a:gd name="T40" fmla="*/ 0 w 729"/>
                <a:gd name="T41" fmla="*/ 315 h 987"/>
                <a:gd name="T42" fmla="*/ 0 w 729"/>
                <a:gd name="T43" fmla="*/ 254 h 987"/>
                <a:gd name="T44" fmla="*/ 14 w 729"/>
                <a:gd name="T45" fmla="*/ 193 h 987"/>
                <a:gd name="T46" fmla="*/ 41 w 729"/>
                <a:gd name="T47" fmla="*/ 139 h 987"/>
                <a:gd name="T48" fmla="*/ 81 w 729"/>
                <a:gd name="T49" fmla="*/ 92 h 987"/>
                <a:gd name="T50" fmla="*/ 134 w 729"/>
                <a:gd name="T51" fmla="*/ 56 h 987"/>
                <a:gd name="T52" fmla="*/ 195 w 729"/>
                <a:gd name="T53" fmla="*/ 29 h 987"/>
                <a:gd name="T54" fmla="*/ 264 w 729"/>
                <a:gd name="T55" fmla="*/ 11 h 987"/>
                <a:gd name="T56" fmla="*/ 342 w 729"/>
                <a:gd name="T57" fmla="*/ 1 h 987"/>
                <a:gd name="T58" fmla="*/ 435 w 729"/>
                <a:gd name="T59" fmla="*/ 2 h 987"/>
                <a:gd name="T60" fmla="*/ 572 w 729"/>
                <a:gd name="T61" fmla="*/ 20 h 987"/>
                <a:gd name="T62" fmla="*/ 638 w 729"/>
                <a:gd name="T63" fmla="*/ 209 h 987"/>
                <a:gd name="T64" fmla="*/ 574 w 729"/>
                <a:gd name="T65" fmla="*/ 187 h 987"/>
                <a:gd name="T66" fmla="*/ 512 w 729"/>
                <a:gd name="T67" fmla="*/ 172 h 987"/>
                <a:gd name="T68" fmla="*/ 453 w 729"/>
                <a:gd name="T69" fmla="*/ 165 h 987"/>
                <a:gd name="T70" fmla="*/ 389 w 729"/>
                <a:gd name="T71" fmla="*/ 162 h 987"/>
                <a:gd name="T72" fmla="*/ 325 w 729"/>
                <a:gd name="T73" fmla="*/ 171 h 987"/>
                <a:gd name="T74" fmla="*/ 284 w 729"/>
                <a:gd name="T75" fmla="*/ 187 h 987"/>
                <a:gd name="T76" fmla="*/ 269 w 729"/>
                <a:gd name="T77" fmla="*/ 200 h 987"/>
                <a:gd name="T78" fmla="*/ 258 w 729"/>
                <a:gd name="T79" fmla="*/ 216 h 987"/>
                <a:gd name="T80" fmla="*/ 250 w 729"/>
                <a:gd name="T81" fmla="*/ 235 h 987"/>
                <a:gd name="T82" fmla="*/ 250 w 729"/>
                <a:gd name="T83" fmla="*/ 259 h 987"/>
                <a:gd name="T84" fmla="*/ 261 w 729"/>
                <a:gd name="T85" fmla="*/ 288 h 987"/>
                <a:gd name="T86" fmla="*/ 290 w 729"/>
                <a:gd name="T87" fmla="*/ 309 h 987"/>
                <a:gd name="T88" fmla="*/ 353 w 729"/>
                <a:gd name="T89" fmla="*/ 340 h 987"/>
                <a:gd name="T90" fmla="*/ 472 w 729"/>
                <a:gd name="T91" fmla="*/ 395 h 987"/>
                <a:gd name="T92" fmla="*/ 588 w 729"/>
                <a:gd name="T93" fmla="*/ 456 h 987"/>
                <a:gd name="T94" fmla="*/ 636 w 729"/>
                <a:gd name="T95" fmla="*/ 488 h 987"/>
                <a:gd name="T96" fmla="*/ 669 w 729"/>
                <a:gd name="T97" fmla="*/ 518 h 987"/>
                <a:gd name="T98" fmla="*/ 697 w 729"/>
                <a:gd name="T99" fmla="*/ 556 h 987"/>
                <a:gd name="T100" fmla="*/ 717 w 729"/>
                <a:gd name="T101" fmla="*/ 599 h 987"/>
                <a:gd name="T102" fmla="*/ 727 w 729"/>
                <a:gd name="T103" fmla="*/ 647 h 987"/>
                <a:gd name="T104" fmla="*/ 729 w 729"/>
                <a:gd name="T105" fmla="*/ 704 h 987"/>
                <a:gd name="T106" fmla="*/ 717 w 729"/>
                <a:gd name="T107" fmla="*/ 774 h 987"/>
                <a:gd name="T108" fmla="*/ 692 w 729"/>
                <a:gd name="T109" fmla="*/ 828 h 987"/>
                <a:gd name="T110" fmla="*/ 666 w 729"/>
                <a:gd name="T111" fmla="*/ 863 h 987"/>
                <a:gd name="T112" fmla="*/ 612 w 729"/>
                <a:gd name="T113" fmla="*/ 910 h 987"/>
                <a:gd name="T114" fmla="*/ 552 w 729"/>
                <a:gd name="T115" fmla="*/ 943 h 987"/>
                <a:gd name="T116" fmla="*/ 488 w 729"/>
                <a:gd name="T117" fmla="*/ 965 h 987"/>
                <a:gd name="T118" fmla="*/ 415 w 729"/>
                <a:gd name="T119" fmla="*/ 980 h 987"/>
                <a:gd name="T120" fmla="*/ 334 w 729"/>
                <a:gd name="T121" fmla="*/ 987 h 987"/>
                <a:gd name="T122" fmla="*/ 203 w 729"/>
                <a:gd name="T123" fmla="*/ 982 h 987"/>
                <a:gd name="T124" fmla="*/ 55 w 729"/>
                <a:gd name="T125" fmla="*/ 96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9" h="987">
                  <a:moveTo>
                    <a:pt x="19" y="952"/>
                  </a:moveTo>
                  <a:lnTo>
                    <a:pt x="19" y="764"/>
                  </a:lnTo>
                  <a:lnTo>
                    <a:pt x="38" y="770"/>
                  </a:lnTo>
                  <a:lnTo>
                    <a:pt x="58" y="775"/>
                  </a:lnTo>
                  <a:lnTo>
                    <a:pt x="78" y="782"/>
                  </a:lnTo>
                  <a:lnTo>
                    <a:pt x="96" y="787"/>
                  </a:lnTo>
                  <a:lnTo>
                    <a:pt x="115" y="790"/>
                  </a:lnTo>
                  <a:lnTo>
                    <a:pt x="134" y="795"/>
                  </a:lnTo>
                  <a:lnTo>
                    <a:pt x="151" y="799"/>
                  </a:lnTo>
                  <a:lnTo>
                    <a:pt x="169" y="802"/>
                  </a:lnTo>
                  <a:lnTo>
                    <a:pt x="188" y="805"/>
                  </a:lnTo>
                  <a:lnTo>
                    <a:pt x="204" y="808"/>
                  </a:lnTo>
                  <a:lnTo>
                    <a:pt x="221" y="810"/>
                  </a:lnTo>
                  <a:lnTo>
                    <a:pt x="238" y="812"/>
                  </a:lnTo>
                  <a:lnTo>
                    <a:pt x="254" y="813"/>
                  </a:lnTo>
                  <a:lnTo>
                    <a:pt x="270" y="814"/>
                  </a:lnTo>
                  <a:lnTo>
                    <a:pt x="286" y="814"/>
                  </a:lnTo>
                  <a:lnTo>
                    <a:pt x="302" y="814"/>
                  </a:lnTo>
                  <a:lnTo>
                    <a:pt x="323" y="814"/>
                  </a:lnTo>
                  <a:lnTo>
                    <a:pt x="342" y="813"/>
                  </a:lnTo>
                  <a:lnTo>
                    <a:pt x="360" y="812"/>
                  </a:lnTo>
                  <a:lnTo>
                    <a:pt x="377" y="809"/>
                  </a:lnTo>
                  <a:lnTo>
                    <a:pt x="392" y="805"/>
                  </a:lnTo>
                  <a:lnTo>
                    <a:pt x="405" y="802"/>
                  </a:lnTo>
                  <a:lnTo>
                    <a:pt x="418" y="798"/>
                  </a:lnTo>
                  <a:lnTo>
                    <a:pt x="429" y="792"/>
                  </a:lnTo>
                  <a:lnTo>
                    <a:pt x="435" y="789"/>
                  </a:lnTo>
                  <a:lnTo>
                    <a:pt x="439" y="787"/>
                  </a:lnTo>
                  <a:lnTo>
                    <a:pt x="444" y="783"/>
                  </a:lnTo>
                  <a:lnTo>
                    <a:pt x="448" y="779"/>
                  </a:lnTo>
                  <a:lnTo>
                    <a:pt x="452" y="775"/>
                  </a:lnTo>
                  <a:lnTo>
                    <a:pt x="455" y="773"/>
                  </a:lnTo>
                  <a:lnTo>
                    <a:pt x="459" y="768"/>
                  </a:lnTo>
                  <a:lnTo>
                    <a:pt x="462" y="764"/>
                  </a:lnTo>
                  <a:lnTo>
                    <a:pt x="464" y="760"/>
                  </a:lnTo>
                  <a:lnTo>
                    <a:pt x="467" y="755"/>
                  </a:lnTo>
                  <a:lnTo>
                    <a:pt x="468" y="750"/>
                  </a:lnTo>
                  <a:lnTo>
                    <a:pt x="470" y="745"/>
                  </a:lnTo>
                  <a:lnTo>
                    <a:pt x="472" y="740"/>
                  </a:lnTo>
                  <a:lnTo>
                    <a:pt x="472" y="735"/>
                  </a:lnTo>
                  <a:lnTo>
                    <a:pt x="472" y="730"/>
                  </a:lnTo>
                  <a:lnTo>
                    <a:pt x="472" y="725"/>
                  </a:lnTo>
                  <a:lnTo>
                    <a:pt x="472" y="717"/>
                  </a:lnTo>
                  <a:lnTo>
                    <a:pt x="470" y="708"/>
                  </a:lnTo>
                  <a:lnTo>
                    <a:pt x="469" y="702"/>
                  </a:lnTo>
                  <a:lnTo>
                    <a:pt x="467" y="694"/>
                  </a:lnTo>
                  <a:lnTo>
                    <a:pt x="463" y="687"/>
                  </a:lnTo>
                  <a:lnTo>
                    <a:pt x="459" y="680"/>
                  </a:lnTo>
                  <a:lnTo>
                    <a:pt x="453" y="674"/>
                  </a:lnTo>
                  <a:lnTo>
                    <a:pt x="448" y="669"/>
                  </a:lnTo>
                  <a:lnTo>
                    <a:pt x="440" y="662"/>
                  </a:lnTo>
                  <a:lnTo>
                    <a:pt x="430" y="655"/>
                  </a:lnTo>
                  <a:lnTo>
                    <a:pt x="417" y="648"/>
                  </a:lnTo>
                  <a:lnTo>
                    <a:pt x="402" y="639"/>
                  </a:lnTo>
                  <a:lnTo>
                    <a:pt x="385" y="630"/>
                  </a:lnTo>
                  <a:lnTo>
                    <a:pt x="365" y="622"/>
                  </a:lnTo>
                  <a:lnTo>
                    <a:pt x="342" y="612"/>
                  </a:lnTo>
                  <a:lnTo>
                    <a:pt x="318" y="601"/>
                  </a:lnTo>
                  <a:lnTo>
                    <a:pt x="273" y="583"/>
                  </a:lnTo>
                  <a:lnTo>
                    <a:pt x="231" y="564"/>
                  </a:lnTo>
                  <a:lnTo>
                    <a:pt x="195" y="546"/>
                  </a:lnTo>
                  <a:lnTo>
                    <a:pt x="163" y="529"/>
                  </a:lnTo>
                  <a:lnTo>
                    <a:pt x="148" y="521"/>
                  </a:lnTo>
                  <a:lnTo>
                    <a:pt x="134" y="514"/>
                  </a:lnTo>
                  <a:lnTo>
                    <a:pt x="121" y="505"/>
                  </a:lnTo>
                  <a:lnTo>
                    <a:pt x="109" y="498"/>
                  </a:lnTo>
                  <a:lnTo>
                    <a:pt x="99" y="491"/>
                  </a:lnTo>
                  <a:lnTo>
                    <a:pt x="89" y="484"/>
                  </a:lnTo>
                  <a:lnTo>
                    <a:pt x="80" y="476"/>
                  </a:lnTo>
                  <a:lnTo>
                    <a:pt x="73" y="469"/>
                  </a:lnTo>
                  <a:lnTo>
                    <a:pt x="64" y="460"/>
                  </a:lnTo>
                  <a:lnTo>
                    <a:pt x="56" y="451"/>
                  </a:lnTo>
                  <a:lnTo>
                    <a:pt x="48" y="441"/>
                  </a:lnTo>
                  <a:lnTo>
                    <a:pt x="40" y="431"/>
                  </a:lnTo>
                  <a:lnTo>
                    <a:pt x="34" y="420"/>
                  </a:lnTo>
                  <a:lnTo>
                    <a:pt x="28" y="410"/>
                  </a:lnTo>
                  <a:lnTo>
                    <a:pt x="23" y="399"/>
                  </a:lnTo>
                  <a:lnTo>
                    <a:pt x="18" y="388"/>
                  </a:lnTo>
                  <a:lnTo>
                    <a:pt x="13" y="376"/>
                  </a:lnTo>
                  <a:lnTo>
                    <a:pt x="10" y="365"/>
                  </a:lnTo>
                  <a:lnTo>
                    <a:pt x="6" y="353"/>
                  </a:lnTo>
                  <a:lnTo>
                    <a:pt x="4" y="340"/>
                  </a:lnTo>
                  <a:lnTo>
                    <a:pt x="1" y="328"/>
                  </a:lnTo>
                  <a:lnTo>
                    <a:pt x="0" y="315"/>
                  </a:lnTo>
                  <a:lnTo>
                    <a:pt x="0" y="303"/>
                  </a:lnTo>
                  <a:lnTo>
                    <a:pt x="0" y="289"/>
                  </a:lnTo>
                  <a:lnTo>
                    <a:pt x="0" y="271"/>
                  </a:lnTo>
                  <a:lnTo>
                    <a:pt x="0" y="254"/>
                  </a:lnTo>
                  <a:lnTo>
                    <a:pt x="3" y="238"/>
                  </a:lnTo>
                  <a:lnTo>
                    <a:pt x="6" y="221"/>
                  </a:lnTo>
                  <a:lnTo>
                    <a:pt x="10" y="208"/>
                  </a:lnTo>
                  <a:lnTo>
                    <a:pt x="14" y="193"/>
                  </a:lnTo>
                  <a:lnTo>
                    <a:pt x="20" y="177"/>
                  </a:lnTo>
                  <a:lnTo>
                    <a:pt x="26" y="164"/>
                  </a:lnTo>
                  <a:lnTo>
                    <a:pt x="34" y="151"/>
                  </a:lnTo>
                  <a:lnTo>
                    <a:pt x="41" y="139"/>
                  </a:lnTo>
                  <a:lnTo>
                    <a:pt x="50" y="126"/>
                  </a:lnTo>
                  <a:lnTo>
                    <a:pt x="59" y="115"/>
                  </a:lnTo>
                  <a:lnTo>
                    <a:pt x="70" y="104"/>
                  </a:lnTo>
                  <a:lnTo>
                    <a:pt x="81" y="92"/>
                  </a:lnTo>
                  <a:lnTo>
                    <a:pt x="94" y="82"/>
                  </a:lnTo>
                  <a:lnTo>
                    <a:pt x="106" y="74"/>
                  </a:lnTo>
                  <a:lnTo>
                    <a:pt x="120" y="65"/>
                  </a:lnTo>
                  <a:lnTo>
                    <a:pt x="134" y="56"/>
                  </a:lnTo>
                  <a:lnTo>
                    <a:pt x="149" y="49"/>
                  </a:lnTo>
                  <a:lnTo>
                    <a:pt x="164" y="42"/>
                  </a:lnTo>
                  <a:lnTo>
                    <a:pt x="179" y="35"/>
                  </a:lnTo>
                  <a:lnTo>
                    <a:pt x="195" y="29"/>
                  </a:lnTo>
                  <a:lnTo>
                    <a:pt x="211" y="24"/>
                  </a:lnTo>
                  <a:lnTo>
                    <a:pt x="229" y="19"/>
                  </a:lnTo>
                  <a:lnTo>
                    <a:pt x="246" y="15"/>
                  </a:lnTo>
                  <a:lnTo>
                    <a:pt x="264" y="11"/>
                  </a:lnTo>
                  <a:lnTo>
                    <a:pt x="283" y="7"/>
                  </a:lnTo>
                  <a:lnTo>
                    <a:pt x="302" y="5"/>
                  </a:lnTo>
                  <a:lnTo>
                    <a:pt x="322" y="4"/>
                  </a:lnTo>
                  <a:lnTo>
                    <a:pt x="342" y="1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8" y="1"/>
                  </a:lnTo>
                  <a:lnTo>
                    <a:pt x="435" y="2"/>
                  </a:lnTo>
                  <a:lnTo>
                    <a:pt x="465" y="5"/>
                  </a:lnTo>
                  <a:lnTo>
                    <a:pt x="498" y="9"/>
                  </a:lnTo>
                  <a:lnTo>
                    <a:pt x="533" y="14"/>
                  </a:lnTo>
                  <a:lnTo>
                    <a:pt x="572" y="20"/>
                  </a:lnTo>
                  <a:lnTo>
                    <a:pt x="612" y="27"/>
                  </a:lnTo>
                  <a:lnTo>
                    <a:pt x="656" y="35"/>
                  </a:lnTo>
                  <a:lnTo>
                    <a:pt x="656" y="215"/>
                  </a:lnTo>
                  <a:lnTo>
                    <a:pt x="638" y="209"/>
                  </a:lnTo>
                  <a:lnTo>
                    <a:pt x="623" y="204"/>
                  </a:lnTo>
                  <a:lnTo>
                    <a:pt x="607" y="198"/>
                  </a:lnTo>
                  <a:lnTo>
                    <a:pt x="590" y="193"/>
                  </a:lnTo>
                  <a:lnTo>
                    <a:pt x="574" y="187"/>
                  </a:lnTo>
                  <a:lnTo>
                    <a:pt x="558" y="184"/>
                  </a:lnTo>
                  <a:lnTo>
                    <a:pt x="543" y="180"/>
                  </a:lnTo>
                  <a:lnTo>
                    <a:pt x="528" y="176"/>
                  </a:lnTo>
                  <a:lnTo>
                    <a:pt x="512" y="172"/>
                  </a:lnTo>
                  <a:lnTo>
                    <a:pt x="497" y="170"/>
                  </a:lnTo>
                  <a:lnTo>
                    <a:pt x="483" y="167"/>
                  </a:lnTo>
                  <a:lnTo>
                    <a:pt x="468" y="166"/>
                  </a:lnTo>
                  <a:lnTo>
                    <a:pt x="453" y="165"/>
                  </a:lnTo>
                  <a:lnTo>
                    <a:pt x="438" y="164"/>
                  </a:lnTo>
                  <a:lnTo>
                    <a:pt x="424" y="162"/>
                  </a:lnTo>
                  <a:lnTo>
                    <a:pt x="409" y="162"/>
                  </a:lnTo>
                  <a:lnTo>
                    <a:pt x="389" y="162"/>
                  </a:lnTo>
                  <a:lnTo>
                    <a:pt x="372" y="164"/>
                  </a:lnTo>
                  <a:lnTo>
                    <a:pt x="355" y="166"/>
                  </a:lnTo>
                  <a:lnTo>
                    <a:pt x="339" y="169"/>
                  </a:lnTo>
                  <a:lnTo>
                    <a:pt x="325" y="171"/>
                  </a:lnTo>
                  <a:lnTo>
                    <a:pt x="312" y="175"/>
                  </a:lnTo>
                  <a:lnTo>
                    <a:pt x="300" y="180"/>
                  </a:lnTo>
                  <a:lnTo>
                    <a:pt x="289" y="185"/>
                  </a:lnTo>
                  <a:lnTo>
                    <a:pt x="284" y="187"/>
                  </a:lnTo>
                  <a:lnTo>
                    <a:pt x="280" y="190"/>
                  </a:lnTo>
                  <a:lnTo>
                    <a:pt x="275" y="194"/>
                  </a:lnTo>
                  <a:lnTo>
                    <a:pt x="271" y="196"/>
                  </a:lnTo>
                  <a:lnTo>
                    <a:pt x="269" y="200"/>
                  </a:lnTo>
                  <a:lnTo>
                    <a:pt x="265" y="205"/>
                  </a:lnTo>
                  <a:lnTo>
                    <a:pt x="261" y="208"/>
                  </a:lnTo>
                  <a:lnTo>
                    <a:pt x="259" y="213"/>
                  </a:lnTo>
                  <a:lnTo>
                    <a:pt x="258" y="216"/>
                  </a:lnTo>
                  <a:lnTo>
                    <a:pt x="255" y="220"/>
                  </a:lnTo>
                  <a:lnTo>
                    <a:pt x="253" y="225"/>
                  </a:lnTo>
                  <a:lnTo>
                    <a:pt x="251" y="230"/>
                  </a:lnTo>
                  <a:lnTo>
                    <a:pt x="250" y="235"/>
                  </a:lnTo>
                  <a:lnTo>
                    <a:pt x="250" y="240"/>
                  </a:lnTo>
                  <a:lnTo>
                    <a:pt x="249" y="245"/>
                  </a:lnTo>
                  <a:lnTo>
                    <a:pt x="249" y="251"/>
                  </a:lnTo>
                  <a:lnTo>
                    <a:pt x="250" y="259"/>
                  </a:lnTo>
                  <a:lnTo>
                    <a:pt x="251" y="266"/>
                  </a:lnTo>
                  <a:lnTo>
                    <a:pt x="254" y="274"/>
                  </a:lnTo>
                  <a:lnTo>
                    <a:pt x="258" y="280"/>
                  </a:lnTo>
                  <a:lnTo>
                    <a:pt x="261" y="288"/>
                  </a:lnTo>
                  <a:lnTo>
                    <a:pt x="268" y="293"/>
                  </a:lnTo>
                  <a:lnTo>
                    <a:pt x="274" y="299"/>
                  </a:lnTo>
                  <a:lnTo>
                    <a:pt x="281" y="304"/>
                  </a:lnTo>
                  <a:lnTo>
                    <a:pt x="290" y="309"/>
                  </a:lnTo>
                  <a:lnTo>
                    <a:pt x="302" y="315"/>
                  </a:lnTo>
                  <a:lnTo>
                    <a:pt x="315" y="323"/>
                  </a:lnTo>
                  <a:lnTo>
                    <a:pt x="332" y="330"/>
                  </a:lnTo>
                  <a:lnTo>
                    <a:pt x="353" y="340"/>
                  </a:lnTo>
                  <a:lnTo>
                    <a:pt x="375" y="350"/>
                  </a:lnTo>
                  <a:lnTo>
                    <a:pt x="400" y="363"/>
                  </a:lnTo>
                  <a:lnTo>
                    <a:pt x="429" y="375"/>
                  </a:lnTo>
                  <a:lnTo>
                    <a:pt x="472" y="395"/>
                  </a:lnTo>
                  <a:lnTo>
                    <a:pt x="509" y="413"/>
                  </a:lnTo>
                  <a:lnTo>
                    <a:pt x="543" y="431"/>
                  </a:lnTo>
                  <a:lnTo>
                    <a:pt x="574" y="448"/>
                  </a:lnTo>
                  <a:lnTo>
                    <a:pt x="588" y="456"/>
                  </a:lnTo>
                  <a:lnTo>
                    <a:pt x="600" y="464"/>
                  </a:lnTo>
                  <a:lnTo>
                    <a:pt x="613" y="473"/>
                  </a:lnTo>
                  <a:lnTo>
                    <a:pt x="624" y="480"/>
                  </a:lnTo>
                  <a:lnTo>
                    <a:pt x="636" y="488"/>
                  </a:lnTo>
                  <a:lnTo>
                    <a:pt x="644" y="495"/>
                  </a:lnTo>
                  <a:lnTo>
                    <a:pt x="653" y="503"/>
                  </a:lnTo>
                  <a:lnTo>
                    <a:pt x="661" y="510"/>
                  </a:lnTo>
                  <a:lnTo>
                    <a:pt x="669" y="518"/>
                  </a:lnTo>
                  <a:lnTo>
                    <a:pt x="677" y="528"/>
                  </a:lnTo>
                  <a:lnTo>
                    <a:pt x="684" y="536"/>
                  </a:lnTo>
                  <a:lnTo>
                    <a:pt x="691" y="546"/>
                  </a:lnTo>
                  <a:lnTo>
                    <a:pt x="697" y="556"/>
                  </a:lnTo>
                  <a:lnTo>
                    <a:pt x="703" y="566"/>
                  </a:lnTo>
                  <a:lnTo>
                    <a:pt x="708" y="576"/>
                  </a:lnTo>
                  <a:lnTo>
                    <a:pt x="712" y="588"/>
                  </a:lnTo>
                  <a:lnTo>
                    <a:pt x="717" y="599"/>
                  </a:lnTo>
                  <a:lnTo>
                    <a:pt x="719" y="610"/>
                  </a:lnTo>
                  <a:lnTo>
                    <a:pt x="723" y="622"/>
                  </a:lnTo>
                  <a:lnTo>
                    <a:pt x="726" y="634"/>
                  </a:lnTo>
                  <a:lnTo>
                    <a:pt x="727" y="647"/>
                  </a:lnTo>
                  <a:lnTo>
                    <a:pt x="728" y="659"/>
                  </a:lnTo>
                  <a:lnTo>
                    <a:pt x="729" y="672"/>
                  </a:lnTo>
                  <a:lnTo>
                    <a:pt x="729" y="685"/>
                  </a:lnTo>
                  <a:lnTo>
                    <a:pt x="729" y="704"/>
                  </a:lnTo>
                  <a:lnTo>
                    <a:pt x="728" y="723"/>
                  </a:lnTo>
                  <a:lnTo>
                    <a:pt x="724" y="740"/>
                  </a:lnTo>
                  <a:lnTo>
                    <a:pt x="721" y="758"/>
                  </a:lnTo>
                  <a:lnTo>
                    <a:pt x="717" y="774"/>
                  </a:lnTo>
                  <a:lnTo>
                    <a:pt x="711" y="790"/>
                  </a:lnTo>
                  <a:lnTo>
                    <a:pt x="704" y="807"/>
                  </a:lnTo>
                  <a:lnTo>
                    <a:pt x="696" y="822"/>
                  </a:lnTo>
                  <a:lnTo>
                    <a:pt x="692" y="828"/>
                  </a:lnTo>
                  <a:lnTo>
                    <a:pt x="687" y="835"/>
                  </a:lnTo>
                  <a:lnTo>
                    <a:pt x="682" y="843"/>
                  </a:lnTo>
                  <a:lnTo>
                    <a:pt x="677" y="849"/>
                  </a:lnTo>
                  <a:lnTo>
                    <a:pt x="666" y="863"/>
                  </a:lnTo>
                  <a:lnTo>
                    <a:pt x="654" y="875"/>
                  </a:lnTo>
                  <a:lnTo>
                    <a:pt x="641" y="888"/>
                  </a:lnTo>
                  <a:lnTo>
                    <a:pt x="627" y="899"/>
                  </a:lnTo>
                  <a:lnTo>
                    <a:pt x="612" y="910"/>
                  </a:lnTo>
                  <a:lnTo>
                    <a:pt x="595" y="920"/>
                  </a:lnTo>
                  <a:lnTo>
                    <a:pt x="582" y="929"/>
                  </a:lnTo>
                  <a:lnTo>
                    <a:pt x="567" y="937"/>
                  </a:lnTo>
                  <a:lnTo>
                    <a:pt x="552" y="943"/>
                  </a:lnTo>
                  <a:lnTo>
                    <a:pt x="537" y="949"/>
                  </a:lnTo>
                  <a:lnTo>
                    <a:pt x="520" y="955"/>
                  </a:lnTo>
                  <a:lnTo>
                    <a:pt x="504" y="960"/>
                  </a:lnTo>
                  <a:lnTo>
                    <a:pt x="488" y="965"/>
                  </a:lnTo>
                  <a:lnTo>
                    <a:pt x="470" y="970"/>
                  </a:lnTo>
                  <a:lnTo>
                    <a:pt x="453" y="974"/>
                  </a:lnTo>
                  <a:lnTo>
                    <a:pt x="434" y="977"/>
                  </a:lnTo>
                  <a:lnTo>
                    <a:pt x="415" y="980"/>
                  </a:lnTo>
                  <a:lnTo>
                    <a:pt x="395" y="982"/>
                  </a:lnTo>
                  <a:lnTo>
                    <a:pt x="377" y="984"/>
                  </a:lnTo>
                  <a:lnTo>
                    <a:pt x="355" y="985"/>
                  </a:lnTo>
                  <a:lnTo>
                    <a:pt x="334" y="987"/>
                  </a:lnTo>
                  <a:lnTo>
                    <a:pt x="313" y="987"/>
                  </a:lnTo>
                  <a:lnTo>
                    <a:pt x="276" y="985"/>
                  </a:lnTo>
                  <a:lnTo>
                    <a:pt x="240" y="984"/>
                  </a:lnTo>
                  <a:lnTo>
                    <a:pt x="203" y="982"/>
                  </a:lnTo>
                  <a:lnTo>
                    <a:pt x="166" y="978"/>
                  </a:lnTo>
                  <a:lnTo>
                    <a:pt x="129" y="973"/>
                  </a:lnTo>
                  <a:lnTo>
                    <a:pt x="93" y="967"/>
                  </a:lnTo>
                  <a:lnTo>
                    <a:pt x="55" y="960"/>
                  </a:lnTo>
                  <a:lnTo>
                    <a:pt x="19" y="952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8"/>
            <p:cNvSpPr>
              <a:spLocks/>
            </p:cNvSpPr>
            <p:nvPr/>
          </p:nvSpPr>
          <p:spPr bwMode="auto">
            <a:xfrm>
              <a:off x="-312151" y="6583263"/>
              <a:ext cx="89233" cy="276612"/>
            </a:xfrm>
            <a:custGeom>
              <a:avLst/>
              <a:gdLst>
                <a:gd name="T0" fmla="*/ 0 w 266"/>
                <a:gd name="T1" fmla="*/ 950 h 950"/>
                <a:gd name="T2" fmla="*/ 0 w 266"/>
                <a:gd name="T3" fmla="*/ 0 h 950"/>
                <a:gd name="T4" fmla="*/ 133 w 266"/>
                <a:gd name="T5" fmla="*/ 44 h 950"/>
                <a:gd name="T6" fmla="*/ 266 w 266"/>
                <a:gd name="T7" fmla="*/ 0 h 950"/>
                <a:gd name="T8" fmla="*/ 266 w 266"/>
                <a:gd name="T9" fmla="*/ 950 h 950"/>
                <a:gd name="T10" fmla="*/ 0 w 266"/>
                <a:gd name="T11" fmla="*/ 95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950">
                  <a:moveTo>
                    <a:pt x="0" y="950"/>
                  </a:moveTo>
                  <a:lnTo>
                    <a:pt x="0" y="0"/>
                  </a:lnTo>
                  <a:lnTo>
                    <a:pt x="133" y="44"/>
                  </a:lnTo>
                  <a:lnTo>
                    <a:pt x="266" y="0"/>
                  </a:lnTo>
                  <a:lnTo>
                    <a:pt x="266" y="950"/>
                  </a:lnTo>
                  <a:lnTo>
                    <a:pt x="0" y="95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9"/>
            <p:cNvSpPr>
              <a:spLocks/>
            </p:cNvSpPr>
            <p:nvPr/>
          </p:nvSpPr>
          <p:spPr bwMode="auto">
            <a:xfrm>
              <a:off x="-139769" y="6583263"/>
              <a:ext cx="233223" cy="276612"/>
            </a:xfrm>
            <a:custGeom>
              <a:avLst/>
              <a:gdLst>
                <a:gd name="T0" fmla="*/ 0 w 691"/>
                <a:gd name="T1" fmla="*/ 950 h 950"/>
                <a:gd name="T2" fmla="*/ 0 w 691"/>
                <a:gd name="T3" fmla="*/ 0 h 950"/>
                <a:gd name="T4" fmla="*/ 680 w 691"/>
                <a:gd name="T5" fmla="*/ 0 h 950"/>
                <a:gd name="T6" fmla="*/ 680 w 691"/>
                <a:gd name="T7" fmla="*/ 172 h 950"/>
                <a:gd name="T8" fmla="*/ 255 w 691"/>
                <a:gd name="T9" fmla="*/ 172 h 950"/>
                <a:gd name="T10" fmla="*/ 255 w 691"/>
                <a:gd name="T11" fmla="*/ 387 h 950"/>
                <a:gd name="T12" fmla="*/ 625 w 691"/>
                <a:gd name="T13" fmla="*/ 387 h 950"/>
                <a:gd name="T14" fmla="*/ 625 w 691"/>
                <a:gd name="T15" fmla="*/ 543 h 950"/>
                <a:gd name="T16" fmla="*/ 255 w 691"/>
                <a:gd name="T17" fmla="*/ 543 h 950"/>
                <a:gd name="T18" fmla="*/ 255 w 691"/>
                <a:gd name="T19" fmla="*/ 768 h 950"/>
                <a:gd name="T20" fmla="*/ 691 w 691"/>
                <a:gd name="T21" fmla="*/ 768 h 950"/>
                <a:gd name="T22" fmla="*/ 691 w 691"/>
                <a:gd name="T23" fmla="*/ 950 h 950"/>
                <a:gd name="T24" fmla="*/ 0 w 691"/>
                <a:gd name="T25" fmla="*/ 95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1" h="950">
                  <a:moveTo>
                    <a:pt x="0" y="950"/>
                  </a:moveTo>
                  <a:lnTo>
                    <a:pt x="0" y="0"/>
                  </a:lnTo>
                  <a:lnTo>
                    <a:pt x="680" y="0"/>
                  </a:lnTo>
                  <a:lnTo>
                    <a:pt x="680" y="172"/>
                  </a:lnTo>
                  <a:lnTo>
                    <a:pt x="255" y="172"/>
                  </a:lnTo>
                  <a:lnTo>
                    <a:pt x="255" y="387"/>
                  </a:lnTo>
                  <a:lnTo>
                    <a:pt x="625" y="387"/>
                  </a:lnTo>
                  <a:lnTo>
                    <a:pt x="625" y="543"/>
                  </a:lnTo>
                  <a:lnTo>
                    <a:pt x="255" y="543"/>
                  </a:lnTo>
                  <a:lnTo>
                    <a:pt x="255" y="768"/>
                  </a:lnTo>
                  <a:lnTo>
                    <a:pt x="691" y="768"/>
                  </a:lnTo>
                  <a:lnTo>
                    <a:pt x="691" y="950"/>
                  </a:lnTo>
                  <a:lnTo>
                    <a:pt x="0" y="95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10"/>
            <p:cNvSpPr>
              <a:spLocks/>
            </p:cNvSpPr>
            <p:nvPr/>
          </p:nvSpPr>
          <p:spPr bwMode="auto">
            <a:xfrm>
              <a:off x="152266" y="6583263"/>
              <a:ext cx="390395" cy="279230"/>
            </a:xfrm>
            <a:custGeom>
              <a:avLst/>
              <a:gdLst>
                <a:gd name="T0" fmla="*/ 0 w 1156"/>
                <a:gd name="T1" fmla="*/ 950 h 960"/>
                <a:gd name="T2" fmla="*/ 0 w 1156"/>
                <a:gd name="T3" fmla="*/ 0 h 960"/>
                <a:gd name="T4" fmla="*/ 344 w 1156"/>
                <a:gd name="T5" fmla="*/ 0 h 960"/>
                <a:gd name="T6" fmla="*/ 584 w 1156"/>
                <a:gd name="T7" fmla="*/ 607 h 960"/>
                <a:gd name="T8" fmla="*/ 828 w 1156"/>
                <a:gd name="T9" fmla="*/ 0 h 960"/>
                <a:gd name="T10" fmla="*/ 1156 w 1156"/>
                <a:gd name="T11" fmla="*/ 0 h 960"/>
                <a:gd name="T12" fmla="*/ 1156 w 1156"/>
                <a:gd name="T13" fmla="*/ 950 h 960"/>
                <a:gd name="T14" fmla="*/ 905 w 1156"/>
                <a:gd name="T15" fmla="*/ 950 h 960"/>
                <a:gd name="T16" fmla="*/ 905 w 1156"/>
                <a:gd name="T17" fmla="*/ 277 h 960"/>
                <a:gd name="T18" fmla="*/ 626 w 1156"/>
                <a:gd name="T19" fmla="*/ 960 h 960"/>
                <a:gd name="T20" fmla="*/ 460 w 1156"/>
                <a:gd name="T21" fmla="*/ 960 h 960"/>
                <a:gd name="T22" fmla="*/ 188 w 1156"/>
                <a:gd name="T23" fmla="*/ 277 h 960"/>
                <a:gd name="T24" fmla="*/ 188 w 1156"/>
                <a:gd name="T25" fmla="*/ 950 h 960"/>
                <a:gd name="T26" fmla="*/ 0 w 1156"/>
                <a:gd name="T27" fmla="*/ 95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6" h="960">
                  <a:moveTo>
                    <a:pt x="0" y="950"/>
                  </a:moveTo>
                  <a:lnTo>
                    <a:pt x="0" y="0"/>
                  </a:lnTo>
                  <a:lnTo>
                    <a:pt x="344" y="0"/>
                  </a:lnTo>
                  <a:lnTo>
                    <a:pt x="584" y="607"/>
                  </a:lnTo>
                  <a:lnTo>
                    <a:pt x="828" y="0"/>
                  </a:lnTo>
                  <a:lnTo>
                    <a:pt x="1156" y="0"/>
                  </a:lnTo>
                  <a:lnTo>
                    <a:pt x="1156" y="950"/>
                  </a:lnTo>
                  <a:lnTo>
                    <a:pt x="905" y="950"/>
                  </a:lnTo>
                  <a:lnTo>
                    <a:pt x="905" y="277"/>
                  </a:lnTo>
                  <a:lnTo>
                    <a:pt x="626" y="960"/>
                  </a:lnTo>
                  <a:lnTo>
                    <a:pt x="460" y="960"/>
                  </a:lnTo>
                  <a:lnTo>
                    <a:pt x="188" y="277"/>
                  </a:lnTo>
                  <a:lnTo>
                    <a:pt x="188" y="950"/>
                  </a:lnTo>
                  <a:lnTo>
                    <a:pt x="0" y="95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624796" y="6583263"/>
              <a:ext cx="234237" cy="276612"/>
            </a:xfrm>
            <a:custGeom>
              <a:avLst/>
              <a:gdLst>
                <a:gd name="T0" fmla="*/ 0 w 691"/>
                <a:gd name="T1" fmla="*/ 950 h 950"/>
                <a:gd name="T2" fmla="*/ 0 w 691"/>
                <a:gd name="T3" fmla="*/ 0 h 950"/>
                <a:gd name="T4" fmla="*/ 681 w 691"/>
                <a:gd name="T5" fmla="*/ 0 h 950"/>
                <a:gd name="T6" fmla="*/ 681 w 691"/>
                <a:gd name="T7" fmla="*/ 172 h 950"/>
                <a:gd name="T8" fmla="*/ 255 w 691"/>
                <a:gd name="T9" fmla="*/ 172 h 950"/>
                <a:gd name="T10" fmla="*/ 255 w 691"/>
                <a:gd name="T11" fmla="*/ 387 h 950"/>
                <a:gd name="T12" fmla="*/ 625 w 691"/>
                <a:gd name="T13" fmla="*/ 387 h 950"/>
                <a:gd name="T14" fmla="*/ 625 w 691"/>
                <a:gd name="T15" fmla="*/ 543 h 950"/>
                <a:gd name="T16" fmla="*/ 255 w 691"/>
                <a:gd name="T17" fmla="*/ 543 h 950"/>
                <a:gd name="T18" fmla="*/ 255 w 691"/>
                <a:gd name="T19" fmla="*/ 768 h 950"/>
                <a:gd name="T20" fmla="*/ 691 w 691"/>
                <a:gd name="T21" fmla="*/ 768 h 950"/>
                <a:gd name="T22" fmla="*/ 691 w 691"/>
                <a:gd name="T23" fmla="*/ 950 h 950"/>
                <a:gd name="T24" fmla="*/ 0 w 691"/>
                <a:gd name="T25" fmla="*/ 95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1" h="950">
                  <a:moveTo>
                    <a:pt x="0" y="950"/>
                  </a:moveTo>
                  <a:lnTo>
                    <a:pt x="0" y="0"/>
                  </a:lnTo>
                  <a:lnTo>
                    <a:pt x="681" y="0"/>
                  </a:lnTo>
                  <a:lnTo>
                    <a:pt x="681" y="172"/>
                  </a:lnTo>
                  <a:lnTo>
                    <a:pt x="255" y="172"/>
                  </a:lnTo>
                  <a:lnTo>
                    <a:pt x="255" y="387"/>
                  </a:lnTo>
                  <a:lnTo>
                    <a:pt x="625" y="387"/>
                  </a:lnTo>
                  <a:lnTo>
                    <a:pt x="625" y="543"/>
                  </a:lnTo>
                  <a:lnTo>
                    <a:pt x="255" y="543"/>
                  </a:lnTo>
                  <a:lnTo>
                    <a:pt x="255" y="768"/>
                  </a:lnTo>
                  <a:lnTo>
                    <a:pt x="691" y="768"/>
                  </a:lnTo>
                  <a:lnTo>
                    <a:pt x="691" y="950"/>
                  </a:lnTo>
                  <a:lnTo>
                    <a:pt x="0" y="95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12"/>
            <p:cNvSpPr>
              <a:spLocks/>
            </p:cNvSpPr>
            <p:nvPr/>
          </p:nvSpPr>
          <p:spPr bwMode="auto">
            <a:xfrm>
              <a:off x="917846" y="6583263"/>
              <a:ext cx="277839" cy="276612"/>
            </a:xfrm>
            <a:custGeom>
              <a:avLst/>
              <a:gdLst>
                <a:gd name="T0" fmla="*/ 0 w 822"/>
                <a:gd name="T1" fmla="*/ 950 h 950"/>
                <a:gd name="T2" fmla="*/ 0 w 822"/>
                <a:gd name="T3" fmla="*/ 0 h 950"/>
                <a:gd name="T4" fmla="*/ 307 w 822"/>
                <a:gd name="T5" fmla="*/ 0 h 950"/>
                <a:gd name="T6" fmla="*/ 634 w 822"/>
                <a:gd name="T7" fmla="*/ 636 h 950"/>
                <a:gd name="T8" fmla="*/ 634 w 822"/>
                <a:gd name="T9" fmla="*/ 0 h 950"/>
                <a:gd name="T10" fmla="*/ 822 w 822"/>
                <a:gd name="T11" fmla="*/ 0 h 950"/>
                <a:gd name="T12" fmla="*/ 822 w 822"/>
                <a:gd name="T13" fmla="*/ 950 h 950"/>
                <a:gd name="T14" fmla="*/ 521 w 822"/>
                <a:gd name="T15" fmla="*/ 950 h 950"/>
                <a:gd name="T16" fmla="*/ 186 w 822"/>
                <a:gd name="T17" fmla="*/ 306 h 950"/>
                <a:gd name="T18" fmla="*/ 186 w 822"/>
                <a:gd name="T19" fmla="*/ 950 h 950"/>
                <a:gd name="T20" fmla="*/ 0 w 822"/>
                <a:gd name="T21" fmla="*/ 95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2" h="950">
                  <a:moveTo>
                    <a:pt x="0" y="950"/>
                  </a:moveTo>
                  <a:lnTo>
                    <a:pt x="0" y="0"/>
                  </a:lnTo>
                  <a:lnTo>
                    <a:pt x="307" y="0"/>
                  </a:lnTo>
                  <a:lnTo>
                    <a:pt x="634" y="636"/>
                  </a:lnTo>
                  <a:lnTo>
                    <a:pt x="634" y="0"/>
                  </a:lnTo>
                  <a:lnTo>
                    <a:pt x="822" y="0"/>
                  </a:lnTo>
                  <a:lnTo>
                    <a:pt x="822" y="950"/>
                  </a:lnTo>
                  <a:lnTo>
                    <a:pt x="521" y="950"/>
                  </a:lnTo>
                  <a:lnTo>
                    <a:pt x="186" y="306"/>
                  </a:lnTo>
                  <a:lnTo>
                    <a:pt x="186" y="950"/>
                  </a:lnTo>
                  <a:lnTo>
                    <a:pt x="0" y="95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Freeform 13"/>
            <p:cNvSpPr>
              <a:spLocks/>
            </p:cNvSpPr>
            <p:nvPr/>
          </p:nvSpPr>
          <p:spPr bwMode="auto">
            <a:xfrm>
              <a:off x="1252470" y="6578901"/>
              <a:ext cx="246405" cy="287083"/>
            </a:xfrm>
            <a:custGeom>
              <a:avLst/>
              <a:gdLst>
                <a:gd name="T0" fmla="*/ 57 w 729"/>
                <a:gd name="T1" fmla="*/ 775 h 987"/>
                <a:gd name="T2" fmla="*/ 132 w 729"/>
                <a:gd name="T3" fmla="*/ 795 h 987"/>
                <a:gd name="T4" fmla="*/ 203 w 729"/>
                <a:gd name="T5" fmla="*/ 808 h 987"/>
                <a:gd name="T6" fmla="*/ 270 w 729"/>
                <a:gd name="T7" fmla="*/ 814 h 987"/>
                <a:gd name="T8" fmla="*/ 342 w 729"/>
                <a:gd name="T9" fmla="*/ 813 h 987"/>
                <a:gd name="T10" fmla="*/ 406 w 729"/>
                <a:gd name="T11" fmla="*/ 802 h 987"/>
                <a:gd name="T12" fmla="*/ 440 w 729"/>
                <a:gd name="T13" fmla="*/ 787 h 987"/>
                <a:gd name="T14" fmla="*/ 456 w 729"/>
                <a:gd name="T15" fmla="*/ 773 h 987"/>
                <a:gd name="T16" fmla="*/ 466 w 729"/>
                <a:gd name="T17" fmla="*/ 755 h 987"/>
                <a:gd name="T18" fmla="*/ 471 w 729"/>
                <a:gd name="T19" fmla="*/ 735 h 987"/>
                <a:gd name="T20" fmla="*/ 470 w 729"/>
                <a:gd name="T21" fmla="*/ 708 h 987"/>
                <a:gd name="T22" fmla="*/ 459 w 729"/>
                <a:gd name="T23" fmla="*/ 680 h 987"/>
                <a:gd name="T24" fmla="*/ 431 w 729"/>
                <a:gd name="T25" fmla="*/ 655 h 987"/>
                <a:gd name="T26" fmla="*/ 365 w 729"/>
                <a:gd name="T27" fmla="*/ 622 h 987"/>
                <a:gd name="T28" fmla="*/ 232 w 729"/>
                <a:gd name="T29" fmla="*/ 564 h 987"/>
                <a:gd name="T30" fmla="*/ 162 w 729"/>
                <a:gd name="T31" fmla="*/ 530 h 987"/>
                <a:gd name="T32" fmla="*/ 110 w 729"/>
                <a:gd name="T33" fmla="*/ 499 h 987"/>
                <a:gd name="T34" fmla="*/ 73 w 729"/>
                <a:gd name="T35" fmla="*/ 469 h 987"/>
                <a:gd name="T36" fmla="*/ 41 w 729"/>
                <a:gd name="T37" fmla="*/ 431 h 987"/>
                <a:gd name="T38" fmla="*/ 18 w 729"/>
                <a:gd name="T39" fmla="*/ 389 h 987"/>
                <a:gd name="T40" fmla="*/ 3 w 729"/>
                <a:gd name="T41" fmla="*/ 340 h 987"/>
                <a:gd name="T42" fmla="*/ 0 w 729"/>
                <a:gd name="T43" fmla="*/ 288 h 987"/>
                <a:gd name="T44" fmla="*/ 6 w 729"/>
                <a:gd name="T45" fmla="*/ 221 h 987"/>
                <a:gd name="T46" fmla="*/ 26 w 729"/>
                <a:gd name="T47" fmla="*/ 164 h 987"/>
                <a:gd name="T48" fmla="*/ 60 w 729"/>
                <a:gd name="T49" fmla="*/ 115 h 987"/>
                <a:gd name="T50" fmla="*/ 106 w 729"/>
                <a:gd name="T51" fmla="*/ 74 h 987"/>
                <a:gd name="T52" fmla="*/ 163 w 729"/>
                <a:gd name="T53" fmla="*/ 42 h 987"/>
                <a:gd name="T54" fmla="*/ 228 w 729"/>
                <a:gd name="T55" fmla="*/ 19 h 987"/>
                <a:gd name="T56" fmla="*/ 302 w 729"/>
                <a:gd name="T57" fmla="*/ 5 h 987"/>
                <a:gd name="T58" fmla="*/ 384 w 729"/>
                <a:gd name="T59" fmla="*/ 0 h 987"/>
                <a:gd name="T60" fmla="*/ 494 w 729"/>
                <a:gd name="T61" fmla="*/ 7 h 987"/>
                <a:gd name="T62" fmla="*/ 631 w 729"/>
                <a:gd name="T63" fmla="*/ 31 h 987"/>
                <a:gd name="T64" fmla="*/ 623 w 729"/>
                <a:gd name="T65" fmla="*/ 204 h 987"/>
                <a:gd name="T66" fmla="*/ 559 w 729"/>
                <a:gd name="T67" fmla="*/ 184 h 987"/>
                <a:gd name="T68" fmla="*/ 496 w 729"/>
                <a:gd name="T69" fmla="*/ 170 h 987"/>
                <a:gd name="T70" fmla="*/ 437 w 729"/>
                <a:gd name="T71" fmla="*/ 164 h 987"/>
                <a:gd name="T72" fmla="*/ 371 w 729"/>
                <a:gd name="T73" fmla="*/ 164 h 987"/>
                <a:gd name="T74" fmla="*/ 312 w 729"/>
                <a:gd name="T75" fmla="*/ 175 h 987"/>
                <a:gd name="T76" fmla="*/ 280 w 729"/>
                <a:gd name="T77" fmla="*/ 190 h 987"/>
                <a:gd name="T78" fmla="*/ 265 w 729"/>
                <a:gd name="T79" fmla="*/ 205 h 987"/>
                <a:gd name="T80" fmla="*/ 255 w 729"/>
                <a:gd name="T81" fmla="*/ 220 h 987"/>
                <a:gd name="T82" fmla="*/ 250 w 729"/>
                <a:gd name="T83" fmla="*/ 240 h 987"/>
                <a:gd name="T84" fmla="*/ 251 w 729"/>
                <a:gd name="T85" fmla="*/ 266 h 987"/>
                <a:gd name="T86" fmla="*/ 267 w 729"/>
                <a:gd name="T87" fmla="*/ 293 h 987"/>
                <a:gd name="T88" fmla="*/ 301 w 729"/>
                <a:gd name="T89" fmla="*/ 315 h 987"/>
                <a:gd name="T90" fmla="*/ 375 w 729"/>
                <a:gd name="T91" fmla="*/ 350 h 987"/>
                <a:gd name="T92" fmla="*/ 509 w 729"/>
                <a:gd name="T93" fmla="*/ 413 h 987"/>
                <a:gd name="T94" fmla="*/ 601 w 729"/>
                <a:gd name="T95" fmla="*/ 464 h 987"/>
                <a:gd name="T96" fmla="*/ 645 w 729"/>
                <a:gd name="T97" fmla="*/ 495 h 987"/>
                <a:gd name="T98" fmla="*/ 678 w 729"/>
                <a:gd name="T99" fmla="*/ 528 h 987"/>
                <a:gd name="T100" fmla="*/ 703 w 729"/>
                <a:gd name="T101" fmla="*/ 566 h 987"/>
                <a:gd name="T102" fmla="*/ 720 w 729"/>
                <a:gd name="T103" fmla="*/ 610 h 987"/>
                <a:gd name="T104" fmla="*/ 728 w 729"/>
                <a:gd name="T105" fmla="*/ 659 h 987"/>
                <a:gd name="T106" fmla="*/ 728 w 729"/>
                <a:gd name="T107" fmla="*/ 723 h 987"/>
                <a:gd name="T108" fmla="*/ 710 w 729"/>
                <a:gd name="T109" fmla="*/ 790 h 987"/>
                <a:gd name="T110" fmla="*/ 678 w 729"/>
                <a:gd name="T111" fmla="*/ 849 h 987"/>
                <a:gd name="T112" fmla="*/ 628 w 729"/>
                <a:gd name="T113" fmla="*/ 899 h 987"/>
                <a:gd name="T114" fmla="*/ 567 w 729"/>
                <a:gd name="T115" fmla="*/ 937 h 987"/>
                <a:gd name="T116" fmla="*/ 505 w 729"/>
                <a:gd name="T117" fmla="*/ 960 h 987"/>
                <a:gd name="T118" fmla="*/ 434 w 729"/>
                <a:gd name="T119" fmla="*/ 977 h 987"/>
                <a:gd name="T120" fmla="*/ 355 w 729"/>
                <a:gd name="T121" fmla="*/ 985 h 987"/>
                <a:gd name="T122" fmla="*/ 240 w 729"/>
                <a:gd name="T123" fmla="*/ 984 h 987"/>
                <a:gd name="T124" fmla="*/ 92 w 729"/>
                <a:gd name="T125" fmla="*/ 967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9" h="987">
                  <a:moveTo>
                    <a:pt x="18" y="952"/>
                  </a:moveTo>
                  <a:lnTo>
                    <a:pt x="18" y="764"/>
                  </a:lnTo>
                  <a:lnTo>
                    <a:pt x="38" y="770"/>
                  </a:lnTo>
                  <a:lnTo>
                    <a:pt x="57" y="775"/>
                  </a:lnTo>
                  <a:lnTo>
                    <a:pt x="77" y="782"/>
                  </a:lnTo>
                  <a:lnTo>
                    <a:pt x="96" y="787"/>
                  </a:lnTo>
                  <a:lnTo>
                    <a:pt x="115" y="790"/>
                  </a:lnTo>
                  <a:lnTo>
                    <a:pt x="132" y="795"/>
                  </a:lnTo>
                  <a:lnTo>
                    <a:pt x="151" y="799"/>
                  </a:lnTo>
                  <a:lnTo>
                    <a:pt x="168" y="802"/>
                  </a:lnTo>
                  <a:lnTo>
                    <a:pt x="186" y="805"/>
                  </a:lnTo>
                  <a:lnTo>
                    <a:pt x="203" y="808"/>
                  </a:lnTo>
                  <a:lnTo>
                    <a:pt x="220" y="810"/>
                  </a:lnTo>
                  <a:lnTo>
                    <a:pt x="237" y="812"/>
                  </a:lnTo>
                  <a:lnTo>
                    <a:pt x="255" y="813"/>
                  </a:lnTo>
                  <a:lnTo>
                    <a:pt x="270" y="814"/>
                  </a:lnTo>
                  <a:lnTo>
                    <a:pt x="286" y="814"/>
                  </a:lnTo>
                  <a:lnTo>
                    <a:pt x="302" y="814"/>
                  </a:lnTo>
                  <a:lnTo>
                    <a:pt x="322" y="814"/>
                  </a:lnTo>
                  <a:lnTo>
                    <a:pt x="342" y="813"/>
                  </a:lnTo>
                  <a:lnTo>
                    <a:pt x="360" y="812"/>
                  </a:lnTo>
                  <a:lnTo>
                    <a:pt x="376" y="809"/>
                  </a:lnTo>
                  <a:lnTo>
                    <a:pt x="392" y="805"/>
                  </a:lnTo>
                  <a:lnTo>
                    <a:pt x="406" y="802"/>
                  </a:lnTo>
                  <a:lnTo>
                    <a:pt x="419" y="798"/>
                  </a:lnTo>
                  <a:lnTo>
                    <a:pt x="430" y="792"/>
                  </a:lnTo>
                  <a:lnTo>
                    <a:pt x="435" y="789"/>
                  </a:lnTo>
                  <a:lnTo>
                    <a:pt x="440" y="787"/>
                  </a:lnTo>
                  <a:lnTo>
                    <a:pt x="445" y="783"/>
                  </a:lnTo>
                  <a:lnTo>
                    <a:pt x="449" y="779"/>
                  </a:lnTo>
                  <a:lnTo>
                    <a:pt x="452" y="775"/>
                  </a:lnTo>
                  <a:lnTo>
                    <a:pt x="456" y="773"/>
                  </a:lnTo>
                  <a:lnTo>
                    <a:pt x="459" y="768"/>
                  </a:lnTo>
                  <a:lnTo>
                    <a:pt x="461" y="764"/>
                  </a:lnTo>
                  <a:lnTo>
                    <a:pt x="464" y="760"/>
                  </a:lnTo>
                  <a:lnTo>
                    <a:pt x="466" y="755"/>
                  </a:lnTo>
                  <a:lnTo>
                    <a:pt x="467" y="750"/>
                  </a:lnTo>
                  <a:lnTo>
                    <a:pt x="470" y="745"/>
                  </a:lnTo>
                  <a:lnTo>
                    <a:pt x="470" y="740"/>
                  </a:lnTo>
                  <a:lnTo>
                    <a:pt x="471" y="735"/>
                  </a:lnTo>
                  <a:lnTo>
                    <a:pt x="472" y="730"/>
                  </a:lnTo>
                  <a:lnTo>
                    <a:pt x="472" y="725"/>
                  </a:lnTo>
                  <a:lnTo>
                    <a:pt x="471" y="717"/>
                  </a:lnTo>
                  <a:lnTo>
                    <a:pt x="470" y="708"/>
                  </a:lnTo>
                  <a:lnTo>
                    <a:pt x="469" y="702"/>
                  </a:lnTo>
                  <a:lnTo>
                    <a:pt x="466" y="694"/>
                  </a:lnTo>
                  <a:lnTo>
                    <a:pt x="462" y="687"/>
                  </a:lnTo>
                  <a:lnTo>
                    <a:pt x="459" y="680"/>
                  </a:lnTo>
                  <a:lnTo>
                    <a:pt x="454" y="674"/>
                  </a:lnTo>
                  <a:lnTo>
                    <a:pt x="447" y="669"/>
                  </a:lnTo>
                  <a:lnTo>
                    <a:pt x="441" y="662"/>
                  </a:lnTo>
                  <a:lnTo>
                    <a:pt x="431" y="655"/>
                  </a:lnTo>
                  <a:lnTo>
                    <a:pt x="417" y="648"/>
                  </a:lnTo>
                  <a:lnTo>
                    <a:pt x="402" y="639"/>
                  </a:lnTo>
                  <a:lnTo>
                    <a:pt x="385" y="630"/>
                  </a:lnTo>
                  <a:lnTo>
                    <a:pt x="365" y="622"/>
                  </a:lnTo>
                  <a:lnTo>
                    <a:pt x="342" y="612"/>
                  </a:lnTo>
                  <a:lnTo>
                    <a:pt x="317" y="601"/>
                  </a:lnTo>
                  <a:lnTo>
                    <a:pt x="272" y="583"/>
                  </a:lnTo>
                  <a:lnTo>
                    <a:pt x="232" y="564"/>
                  </a:lnTo>
                  <a:lnTo>
                    <a:pt x="213" y="555"/>
                  </a:lnTo>
                  <a:lnTo>
                    <a:pt x="196" y="546"/>
                  </a:lnTo>
                  <a:lnTo>
                    <a:pt x="178" y="539"/>
                  </a:lnTo>
                  <a:lnTo>
                    <a:pt x="162" y="530"/>
                  </a:lnTo>
                  <a:lnTo>
                    <a:pt x="148" y="521"/>
                  </a:lnTo>
                  <a:lnTo>
                    <a:pt x="135" y="514"/>
                  </a:lnTo>
                  <a:lnTo>
                    <a:pt x="121" y="506"/>
                  </a:lnTo>
                  <a:lnTo>
                    <a:pt x="110" y="499"/>
                  </a:lnTo>
                  <a:lnTo>
                    <a:pt x="100" y="491"/>
                  </a:lnTo>
                  <a:lnTo>
                    <a:pt x="90" y="484"/>
                  </a:lnTo>
                  <a:lnTo>
                    <a:pt x="81" y="476"/>
                  </a:lnTo>
                  <a:lnTo>
                    <a:pt x="73" y="469"/>
                  </a:lnTo>
                  <a:lnTo>
                    <a:pt x="65" y="460"/>
                  </a:lnTo>
                  <a:lnTo>
                    <a:pt x="56" y="451"/>
                  </a:lnTo>
                  <a:lnTo>
                    <a:pt x="47" y="441"/>
                  </a:lnTo>
                  <a:lnTo>
                    <a:pt x="41" y="431"/>
                  </a:lnTo>
                  <a:lnTo>
                    <a:pt x="33" y="421"/>
                  </a:lnTo>
                  <a:lnTo>
                    <a:pt x="28" y="410"/>
                  </a:lnTo>
                  <a:lnTo>
                    <a:pt x="22" y="400"/>
                  </a:lnTo>
                  <a:lnTo>
                    <a:pt x="18" y="389"/>
                  </a:lnTo>
                  <a:lnTo>
                    <a:pt x="13" y="376"/>
                  </a:lnTo>
                  <a:lnTo>
                    <a:pt x="10" y="365"/>
                  </a:lnTo>
                  <a:lnTo>
                    <a:pt x="7" y="353"/>
                  </a:lnTo>
                  <a:lnTo>
                    <a:pt x="3" y="340"/>
                  </a:lnTo>
                  <a:lnTo>
                    <a:pt x="2" y="328"/>
                  </a:lnTo>
                  <a:lnTo>
                    <a:pt x="0" y="315"/>
                  </a:lnTo>
                  <a:lnTo>
                    <a:pt x="0" y="301"/>
                  </a:lnTo>
                  <a:lnTo>
                    <a:pt x="0" y="288"/>
                  </a:lnTo>
                  <a:lnTo>
                    <a:pt x="0" y="270"/>
                  </a:lnTo>
                  <a:lnTo>
                    <a:pt x="1" y="254"/>
                  </a:lnTo>
                  <a:lnTo>
                    <a:pt x="3" y="238"/>
                  </a:lnTo>
                  <a:lnTo>
                    <a:pt x="6" y="221"/>
                  </a:lnTo>
                  <a:lnTo>
                    <a:pt x="10" y="206"/>
                  </a:lnTo>
                  <a:lnTo>
                    <a:pt x="15" y="191"/>
                  </a:lnTo>
                  <a:lnTo>
                    <a:pt x="20" y="177"/>
                  </a:lnTo>
                  <a:lnTo>
                    <a:pt x="26" y="164"/>
                  </a:lnTo>
                  <a:lnTo>
                    <a:pt x="33" y="151"/>
                  </a:lnTo>
                  <a:lnTo>
                    <a:pt x="41" y="137"/>
                  </a:lnTo>
                  <a:lnTo>
                    <a:pt x="50" y="126"/>
                  </a:lnTo>
                  <a:lnTo>
                    <a:pt x="60" y="115"/>
                  </a:lnTo>
                  <a:lnTo>
                    <a:pt x="70" y="104"/>
                  </a:lnTo>
                  <a:lnTo>
                    <a:pt x="81" y="92"/>
                  </a:lnTo>
                  <a:lnTo>
                    <a:pt x="93" y="82"/>
                  </a:lnTo>
                  <a:lnTo>
                    <a:pt x="106" y="74"/>
                  </a:lnTo>
                  <a:lnTo>
                    <a:pt x="120" y="65"/>
                  </a:lnTo>
                  <a:lnTo>
                    <a:pt x="135" y="56"/>
                  </a:lnTo>
                  <a:lnTo>
                    <a:pt x="148" y="49"/>
                  </a:lnTo>
                  <a:lnTo>
                    <a:pt x="163" y="42"/>
                  </a:lnTo>
                  <a:lnTo>
                    <a:pt x="180" y="35"/>
                  </a:lnTo>
                  <a:lnTo>
                    <a:pt x="196" y="29"/>
                  </a:lnTo>
                  <a:lnTo>
                    <a:pt x="211" y="24"/>
                  </a:lnTo>
                  <a:lnTo>
                    <a:pt x="228" y="19"/>
                  </a:lnTo>
                  <a:lnTo>
                    <a:pt x="246" y="15"/>
                  </a:lnTo>
                  <a:lnTo>
                    <a:pt x="265" y="11"/>
                  </a:lnTo>
                  <a:lnTo>
                    <a:pt x="282" y="7"/>
                  </a:lnTo>
                  <a:lnTo>
                    <a:pt x="302" y="5"/>
                  </a:lnTo>
                  <a:lnTo>
                    <a:pt x="321" y="4"/>
                  </a:lnTo>
                  <a:lnTo>
                    <a:pt x="341" y="1"/>
                  </a:lnTo>
                  <a:lnTo>
                    <a:pt x="362" y="1"/>
                  </a:lnTo>
                  <a:lnTo>
                    <a:pt x="384" y="0"/>
                  </a:lnTo>
                  <a:lnTo>
                    <a:pt x="409" y="1"/>
                  </a:lnTo>
                  <a:lnTo>
                    <a:pt x="435" y="2"/>
                  </a:lnTo>
                  <a:lnTo>
                    <a:pt x="464" y="5"/>
                  </a:lnTo>
                  <a:lnTo>
                    <a:pt x="494" y="7"/>
                  </a:lnTo>
                  <a:lnTo>
                    <a:pt x="525" y="12"/>
                  </a:lnTo>
                  <a:lnTo>
                    <a:pt x="559" y="17"/>
                  </a:lnTo>
                  <a:lnTo>
                    <a:pt x="595" y="24"/>
                  </a:lnTo>
                  <a:lnTo>
                    <a:pt x="631" y="31"/>
                  </a:lnTo>
                  <a:lnTo>
                    <a:pt x="655" y="35"/>
                  </a:lnTo>
                  <a:lnTo>
                    <a:pt x="655" y="215"/>
                  </a:lnTo>
                  <a:lnTo>
                    <a:pt x="639" y="209"/>
                  </a:lnTo>
                  <a:lnTo>
                    <a:pt x="623" y="204"/>
                  </a:lnTo>
                  <a:lnTo>
                    <a:pt x="606" y="198"/>
                  </a:lnTo>
                  <a:lnTo>
                    <a:pt x="590" y="193"/>
                  </a:lnTo>
                  <a:lnTo>
                    <a:pt x="574" y="187"/>
                  </a:lnTo>
                  <a:lnTo>
                    <a:pt x="559" y="184"/>
                  </a:lnTo>
                  <a:lnTo>
                    <a:pt x="542" y="180"/>
                  </a:lnTo>
                  <a:lnTo>
                    <a:pt x="527" y="176"/>
                  </a:lnTo>
                  <a:lnTo>
                    <a:pt x="512" y="172"/>
                  </a:lnTo>
                  <a:lnTo>
                    <a:pt x="496" y="170"/>
                  </a:lnTo>
                  <a:lnTo>
                    <a:pt x="481" y="167"/>
                  </a:lnTo>
                  <a:lnTo>
                    <a:pt x="467" y="166"/>
                  </a:lnTo>
                  <a:lnTo>
                    <a:pt x="452" y="165"/>
                  </a:lnTo>
                  <a:lnTo>
                    <a:pt x="437" y="164"/>
                  </a:lnTo>
                  <a:lnTo>
                    <a:pt x="422" y="162"/>
                  </a:lnTo>
                  <a:lnTo>
                    <a:pt x="409" y="162"/>
                  </a:lnTo>
                  <a:lnTo>
                    <a:pt x="389" y="162"/>
                  </a:lnTo>
                  <a:lnTo>
                    <a:pt x="371" y="164"/>
                  </a:lnTo>
                  <a:lnTo>
                    <a:pt x="355" y="166"/>
                  </a:lnTo>
                  <a:lnTo>
                    <a:pt x="339" y="169"/>
                  </a:lnTo>
                  <a:lnTo>
                    <a:pt x="325" y="171"/>
                  </a:lnTo>
                  <a:lnTo>
                    <a:pt x="312" y="175"/>
                  </a:lnTo>
                  <a:lnTo>
                    <a:pt x="300" y="180"/>
                  </a:lnTo>
                  <a:lnTo>
                    <a:pt x="290" y="185"/>
                  </a:lnTo>
                  <a:lnTo>
                    <a:pt x="285" y="187"/>
                  </a:lnTo>
                  <a:lnTo>
                    <a:pt x="280" y="190"/>
                  </a:lnTo>
                  <a:lnTo>
                    <a:pt x="276" y="194"/>
                  </a:lnTo>
                  <a:lnTo>
                    <a:pt x="272" y="196"/>
                  </a:lnTo>
                  <a:lnTo>
                    <a:pt x="268" y="200"/>
                  </a:lnTo>
                  <a:lnTo>
                    <a:pt x="265" y="205"/>
                  </a:lnTo>
                  <a:lnTo>
                    <a:pt x="262" y="208"/>
                  </a:lnTo>
                  <a:lnTo>
                    <a:pt x="260" y="213"/>
                  </a:lnTo>
                  <a:lnTo>
                    <a:pt x="257" y="216"/>
                  </a:lnTo>
                  <a:lnTo>
                    <a:pt x="255" y="220"/>
                  </a:lnTo>
                  <a:lnTo>
                    <a:pt x="253" y="225"/>
                  </a:lnTo>
                  <a:lnTo>
                    <a:pt x="252" y="230"/>
                  </a:lnTo>
                  <a:lnTo>
                    <a:pt x="251" y="235"/>
                  </a:lnTo>
                  <a:lnTo>
                    <a:pt x="250" y="240"/>
                  </a:lnTo>
                  <a:lnTo>
                    <a:pt x="250" y="245"/>
                  </a:lnTo>
                  <a:lnTo>
                    <a:pt x="250" y="251"/>
                  </a:lnTo>
                  <a:lnTo>
                    <a:pt x="250" y="259"/>
                  </a:lnTo>
                  <a:lnTo>
                    <a:pt x="251" y="266"/>
                  </a:lnTo>
                  <a:lnTo>
                    <a:pt x="255" y="274"/>
                  </a:lnTo>
                  <a:lnTo>
                    <a:pt x="257" y="280"/>
                  </a:lnTo>
                  <a:lnTo>
                    <a:pt x="262" y="288"/>
                  </a:lnTo>
                  <a:lnTo>
                    <a:pt x="267" y="293"/>
                  </a:lnTo>
                  <a:lnTo>
                    <a:pt x="273" y="299"/>
                  </a:lnTo>
                  <a:lnTo>
                    <a:pt x="281" y="304"/>
                  </a:lnTo>
                  <a:lnTo>
                    <a:pt x="290" y="309"/>
                  </a:lnTo>
                  <a:lnTo>
                    <a:pt x="301" y="315"/>
                  </a:lnTo>
                  <a:lnTo>
                    <a:pt x="315" y="323"/>
                  </a:lnTo>
                  <a:lnTo>
                    <a:pt x="331" y="330"/>
                  </a:lnTo>
                  <a:lnTo>
                    <a:pt x="351" y="340"/>
                  </a:lnTo>
                  <a:lnTo>
                    <a:pt x="375" y="350"/>
                  </a:lnTo>
                  <a:lnTo>
                    <a:pt x="401" y="363"/>
                  </a:lnTo>
                  <a:lnTo>
                    <a:pt x="430" y="375"/>
                  </a:lnTo>
                  <a:lnTo>
                    <a:pt x="471" y="395"/>
                  </a:lnTo>
                  <a:lnTo>
                    <a:pt x="509" y="413"/>
                  </a:lnTo>
                  <a:lnTo>
                    <a:pt x="544" y="431"/>
                  </a:lnTo>
                  <a:lnTo>
                    <a:pt x="574" y="448"/>
                  </a:lnTo>
                  <a:lnTo>
                    <a:pt x="587" y="456"/>
                  </a:lnTo>
                  <a:lnTo>
                    <a:pt x="601" y="464"/>
                  </a:lnTo>
                  <a:lnTo>
                    <a:pt x="614" y="473"/>
                  </a:lnTo>
                  <a:lnTo>
                    <a:pt x="625" y="480"/>
                  </a:lnTo>
                  <a:lnTo>
                    <a:pt x="635" y="488"/>
                  </a:lnTo>
                  <a:lnTo>
                    <a:pt x="645" y="495"/>
                  </a:lnTo>
                  <a:lnTo>
                    <a:pt x="654" y="503"/>
                  </a:lnTo>
                  <a:lnTo>
                    <a:pt x="661" y="510"/>
                  </a:lnTo>
                  <a:lnTo>
                    <a:pt x="669" y="518"/>
                  </a:lnTo>
                  <a:lnTo>
                    <a:pt x="678" y="528"/>
                  </a:lnTo>
                  <a:lnTo>
                    <a:pt x="684" y="536"/>
                  </a:lnTo>
                  <a:lnTo>
                    <a:pt x="691" y="546"/>
                  </a:lnTo>
                  <a:lnTo>
                    <a:pt x="698" y="556"/>
                  </a:lnTo>
                  <a:lnTo>
                    <a:pt x="703" y="566"/>
                  </a:lnTo>
                  <a:lnTo>
                    <a:pt x="708" y="576"/>
                  </a:lnTo>
                  <a:lnTo>
                    <a:pt x="713" y="588"/>
                  </a:lnTo>
                  <a:lnTo>
                    <a:pt x="716" y="599"/>
                  </a:lnTo>
                  <a:lnTo>
                    <a:pt x="720" y="610"/>
                  </a:lnTo>
                  <a:lnTo>
                    <a:pt x="723" y="622"/>
                  </a:lnTo>
                  <a:lnTo>
                    <a:pt x="725" y="634"/>
                  </a:lnTo>
                  <a:lnTo>
                    <a:pt x="728" y="647"/>
                  </a:lnTo>
                  <a:lnTo>
                    <a:pt x="728" y="659"/>
                  </a:lnTo>
                  <a:lnTo>
                    <a:pt x="729" y="672"/>
                  </a:lnTo>
                  <a:lnTo>
                    <a:pt x="729" y="685"/>
                  </a:lnTo>
                  <a:lnTo>
                    <a:pt x="729" y="704"/>
                  </a:lnTo>
                  <a:lnTo>
                    <a:pt x="728" y="723"/>
                  </a:lnTo>
                  <a:lnTo>
                    <a:pt x="725" y="740"/>
                  </a:lnTo>
                  <a:lnTo>
                    <a:pt x="721" y="758"/>
                  </a:lnTo>
                  <a:lnTo>
                    <a:pt x="716" y="774"/>
                  </a:lnTo>
                  <a:lnTo>
                    <a:pt x="710" y="790"/>
                  </a:lnTo>
                  <a:lnTo>
                    <a:pt x="704" y="807"/>
                  </a:lnTo>
                  <a:lnTo>
                    <a:pt x="696" y="822"/>
                  </a:lnTo>
                  <a:lnTo>
                    <a:pt x="688" y="835"/>
                  </a:lnTo>
                  <a:lnTo>
                    <a:pt x="678" y="849"/>
                  </a:lnTo>
                  <a:lnTo>
                    <a:pt x="666" y="863"/>
                  </a:lnTo>
                  <a:lnTo>
                    <a:pt x="655" y="875"/>
                  </a:lnTo>
                  <a:lnTo>
                    <a:pt x="641" y="888"/>
                  </a:lnTo>
                  <a:lnTo>
                    <a:pt x="628" y="899"/>
                  </a:lnTo>
                  <a:lnTo>
                    <a:pt x="611" y="910"/>
                  </a:lnTo>
                  <a:lnTo>
                    <a:pt x="596" y="920"/>
                  </a:lnTo>
                  <a:lnTo>
                    <a:pt x="582" y="929"/>
                  </a:lnTo>
                  <a:lnTo>
                    <a:pt x="567" y="937"/>
                  </a:lnTo>
                  <a:lnTo>
                    <a:pt x="552" y="943"/>
                  </a:lnTo>
                  <a:lnTo>
                    <a:pt x="537" y="949"/>
                  </a:lnTo>
                  <a:lnTo>
                    <a:pt x="521" y="955"/>
                  </a:lnTo>
                  <a:lnTo>
                    <a:pt x="505" y="960"/>
                  </a:lnTo>
                  <a:lnTo>
                    <a:pt x="487" y="965"/>
                  </a:lnTo>
                  <a:lnTo>
                    <a:pt x="470" y="970"/>
                  </a:lnTo>
                  <a:lnTo>
                    <a:pt x="452" y="974"/>
                  </a:lnTo>
                  <a:lnTo>
                    <a:pt x="434" y="977"/>
                  </a:lnTo>
                  <a:lnTo>
                    <a:pt x="415" y="980"/>
                  </a:lnTo>
                  <a:lnTo>
                    <a:pt x="396" y="982"/>
                  </a:lnTo>
                  <a:lnTo>
                    <a:pt x="376" y="984"/>
                  </a:lnTo>
                  <a:lnTo>
                    <a:pt x="355" y="985"/>
                  </a:lnTo>
                  <a:lnTo>
                    <a:pt x="335" y="987"/>
                  </a:lnTo>
                  <a:lnTo>
                    <a:pt x="314" y="987"/>
                  </a:lnTo>
                  <a:lnTo>
                    <a:pt x="277" y="985"/>
                  </a:lnTo>
                  <a:lnTo>
                    <a:pt x="240" y="984"/>
                  </a:lnTo>
                  <a:lnTo>
                    <a:pt x="203" y="982"/>
                  </a:lnTo>
                  <a:lnTo>
                    <a:pt x="166" y="978"/>
                  </a:lnTo>
                  <a:lnTo>
                    <a:pt x="130" y="973"/>
                  </a:lnTo>
                  <a:lnTo>
                    <a:pt x="92" y="967"/>
                  </a:lnTo>
                  <a:lnTo>
                    <a:pt x="55" y="960"/>
                  </a:lnTo>
                  <a:lnTo>
                    <a:pt x="18" y="952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14"/>
            <p:cNvSpPr>
              <a:spLocks/>
            </p:cNvSpPr>
            <p:nvPr/>
          </p:nvSpPr>
          <p:spPr bwMode="auto">
            <a:xfrm>
              <a:off x="-312151" y="6583263"/>
              <a:ext cx="89233" cy="32286"/>
            </a:xfrm>
            <a:custGeom>
              <a:avLst/>
              <a:gdLst>
                <a:gd name="T0" fmla="*/ 0 w 266"/>
                <a:gd name="T1" fmla="*/ 0 h 109"/>
                <a:gd name="T2" fmla="*/ 266 w 266"/>
                <a:gd name="T3" fmla="*/ 0 h 109"/>
                <a:gd name="T4" fmla="*/ 133 w 266"/>
                <a:gd name="T5" fmla="*/ 109 h 109"/>
                <a:gd name="T6" fmla="*/ 0 w 266"/>
                <a:gd name="T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6" h="109">
                  <a:moveTo>
                    <a:pt x="0" y="0"/>
                  </a:moveTo>
                  <a:lnTo>
                    <a:pt x="266" y="0"/>
                  </a:lnTo>
                  <a:lnTo>
                    <a:pt x="133" y="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0779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5" name="Rechteck 14"/>
          <p:cNvSpPr/>
          <p:nvPr/>
        </p:nvSpPr>
        <p:spPr bwMode="auto">
          <a:xfrm>
            <a:off x="4839855" y="1589429"/>
            <a:ext cx="6875895" cy="1366222"/>
          </a:xfrm>
          <a:prstGeom prst="rect">
            <a:avLst/>
          </a:prstGeom>
          <a:solidFill>
            <a:srgbClr val="EBEBE3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Siemens facts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4839855" y="3126408"/>
            <a:ext cx="6875895" cy="1366222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German Technical Education </a:t>
            </a:r>
            <a:r>
              <a:rPr lang="en-US" sz="2000" dirty="0" smtClean="0">
                <a:solidFill>
                  <a:schemeClr val="bg1"/>
                </a:solidFill>
              </a:rPr>
              <a:t>System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4839854" y="4663386"/>
            <a:ext cx="6875895" cy="1366222"/>
          </a:xfrm>
          <a:prstGeom prst="rect">
            <a:avLst/>
          </a:prstGeom>
          <a:solidFill>
            <a:srgbClr val="EBEBE3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Siemens Automation Cooperates with Education (SCE)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32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high degree </a:t>
            </a:r>
            <a:r>
              <a:rPr lang="en-US" dirty="0"/>
              <a:t>of </a:t>
            </a:r>
            <a:r>
              <a:rPr lang="en-US" dirty="0" smtClean="0"/>
              <a:t>flexibility and practical elements</a:t>
            </a:r>
            <a:br>
              <a:rPr lang="en-US" dirty="0" smtClean="0"/>
            </a:br>
            <a:r>
              <a:rPr lang="en-US" dirty="0" smtClean="0"/>
              <a:t>are the trademark of the German education system</a:t>
            </a:r>
            <a:endParaRPr lang="en-US" dirty="0"/>
          </a:p>
        </p:txBody>
      </p:sp>
      <p:grpSp>
        <p:nvGrpSpPr>
          <p:cNvPr id="32" name="Gruppieren 31"/>
          <p:cNvGrpSpPr/>
          <p:nvPr/>
        </p:nvGrpSpPr>
        <p:grpSpPr>
          <a:xfrm>
            <a:off x="1228529" y="1412691"/>
            <a:ext cx="3077381" cy="4740851"/>
            <a:chOff x="1228529" y="1412691"/>
            <a:chExt cx="3077381" cy="4740851"/>
          </a:xfrm>
        </p:grpSpPr>
        <p:grpSp>
          <p:nvGrpSpPr>
            <p:cNvPr id="30" name="Gruppieren 29"/>
            <p:cNvGrpSpPr/>
            <p:nvPr/>
          </p:nvGrpSpPr>
          <p:grpSpPr>
            <a:xfrm>
              <a:off x="1726767" y="1412691"/>
              <a:ext cx="2579143" cy="4740851"/>
              <a:chOff x="1726767" y="1412691"/>
              <a:chExt cx="2579143" cy="4740851"/>
            </a:xfrm>
          </p:grpSpPr>
          <p:sp>
            <p:nvSpPr>
              <p:cNvPr id="80" name="Pfeil nach rechts 79"/>
              <p:cNvSpPr/>
              <p:nvPr/>
            </p:nvSpPr>
            <p:spPr bwMode="auto">
              <a:xfrm>
                <a:off x="1877396" y="5548966"/>
                <a:ext cx="2428514" cy="604576"/>
              </a:xfrm>
              <a:prstGeom prst="rightArrow">
                <a:avLst/>
              </a:prstGeom>
              <a:solidFill>
                <a:srgbClr val="55A0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100" b="1" dirty="0" smtClean="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Secondary Level I       9-15 YO</a:t>
                </a:r>
              </a:p>
            </p:txBody>
          </p:sp>
          <p:grpSp>
            <p:nvGrpSpPr>
              <p:cNvPr id="29" name="Gruppieren 28"/>
              <p:cNvGrpSpPr/>
              <p:nvPr/>
            </p:nvGrpSpPr>
            <p:grpSpPr>
              <a:xfrm>
                <a:off x="1726767" y="1412691"/>
                <a:ext cx="2217575" cy="4142279"/>
                <a:chOff x="1726767" y="1412691"/>
                <a:chExt cx="2217575" cy="4142279"/>
              </a:xfrm>
            </p:grpSpPr>
            <p:sp>
              <p:nvSpPr>
                <p:cNvPr id="77" name="Rechteck 76"/>
                <p:cNvSpPr/>
                <p:nvPr/>
              </p:nvSpPr>
              <p:spPr bwMode="auto">
                <a:xfrm>
                  <a:off x="1726768" y="4400564"/>
                  <a:ext cx="1741199" cy="1154406"/>
                </a:xfrm>
                <a:prstGeom prst="rect">
                  <a:avLst/>
                </a:prstGeom>
                <a:solidFill>
                  <a:srgbClr val="9BAFBE"/>
                </a:solidFill>
                <a:ln>
                  <a:noFill/>
                </a:ln>
                <a:effectLst/>
                <a:extLst/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400" b="1" dirty="0" err="1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Hauptschule</a:t>
                  </a:r>
                  <a:endParaRPr lang="en-US" sz="14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4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Lower level </a:t>
                  </a:r>
                </a:p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(</a:t>
                  </a:r>
                  <a:r>
                    <a:rPr lang="en-US" sz="1200" dirty="0" err="1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Quali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)</a:t>
                  </a:r>
                </a:p>
              </p:txBody>
            </p:sp>
            <p:sp>
              <p:nvSpPr>
                <p:cNvPr id="78" name="Rechteck 77"/>
                <p:cNvSpPr/>
                <p:nvPr/>
              </p:nvSpPr>
              <p:spPr bwMode="auto">
                <a:xfrm>
                  <a:off x="1726767" y="2906628"/>
                  <a:ext cx="2199409" cy="1154406"/>
                </a:xfrm>
                <a:prstGeom prst="rect">
                  <a:avLst/>
                </a:prstGeom>
                <a:solidFill>
                  <a:srgbClr val="9BAFB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400" b="1" dirty="0" err="1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Realschule</a:t>
                  </a:r>
                  <a:r>
                    <a:rPr lang="en-US" sz="1400" b="1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 </a:t>
                  </a:r>
                </a:p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4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Upper intermediate level certificate </a:t>
                  </a:r>
                </a:p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(</a:t>
                  </a:r>
                  <a:r>
                    <a:rPr lang="en-US" sz="1200" dirty="0" err="1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Mittl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. </a:t>
                  </a:r>
                  <a:r>
                    <a:rPr lang="en-US" sz="1200" dirty="0" err="1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Reife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)</a:t>
                  </a:r>
                </a:p>
              </p:txBody>
            </p:sp>
            <p:sp>
              <p:nvSpPr>
                <p:cNvPr id="79" name="Rechteck 78"/>
                <p:cNvSpPr/>
                <p:nvPr/>
              </p:nvSpPr>
              <p:spPr bwMode="auto">
                <a:xfrm>
                  <a:off x="1726767" y="1412691"/>
                  <a:ext cx="2199409" cy="1154406"/>
                </a:xfrm>
                <a:prstGeom prst="rect">
                  <a:avLst/>
                </a:prstGeom>
                <a:solidFill>
                  <a:srgbClr val="9BAFB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4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400" b="1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Gymnasium </a:t>
                  </a:r>
                  <a:r>
                    <a:rPr lang="en-US" sz="14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General university qualification track</a:t>
                  </a:r>
                </a:p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(</a:t>
                  </a:r>
                  <a:r>
                    <a:rPr lang="en-US" sz="1200" dirty="0" err="1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Mittl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. </a:t>
                  </a:r>
                  <a:r>
                    <a:rPr lang="en-US" sz="1200" dirty="0" err="1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Reife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)</a:t>
                  </a:r>
                </a:p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4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86" name="Rechteck 85"/>
                <p:cNvSpPr/>
                <p:nvPr/>
              </p:nvSpPr>
              <p:spPr bwMode="auto">
                <a:xfrm rot="5400000">
                  <a:off x="3375706" y="4510992"/>
                  <a:ext cx="679062" cy="458210"/>
                </a:xfrm>
                <a:prstGeom prst="rect">
                  <a:avLst/>
                </a:prstGeom>
                <a:solidFill>
                  <a:srgbClr val="9BAFBE"/>
                </a:solidFill>
                <a:ln>
                  <a:noFill/>
                </a:ln>
                <a:effectLst/>
                <a:extLst/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Extra Year</a:t>
                  </a:r>
                </a:p>
              </p:txBody>
            </p:sp>
          </p:grpSp>
        </p:grpSp>
        <p:grpSp>
          <p:nvGrpSpPr>
            <p:cNvPr id="19" name="Gruppieren 18"/>
            <p:cNvGrpSpPr/>
            <p:nvPr/>
          </p:nvGrpSpPr>
          <p:grpSpPr>
            <a:xfrm>
              <a:off x="1228529" y="1955941"/>
              <a:ext cx="498238" cy="3055779"/>
              <a:chOff x="1360199" y="1955941"/>
              <a:chExt cx="366568" cy="3055779"/>
            </a:xfrm>
          </p:grpSpPr>
          <p:cxnSp>
            <p:nvCxnSpPr>
              <p:cNvPr id="93" name="Gerade Verbindung 92"/>
              <p:cNvCxnSpPr/>
              <p:nvPr/>
            </p:nvCxnSpPr>
            <p:spPr bwMode="auto">
              <a:xfrm>
                <a:off x="1360199" y="1955941"/>
                <a:ext cx="366568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 Verbindung 93"/>
              <p:cNvCxnSpPr/>
              <p:nvPr/>
            </p:nvCxnSpPr>
            <p:spPr bwMode="auto">
              <a:xfrm>
                <a:off x="1360199" y="3449877"/>
                <a:ext cx="366568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Gerade Verbindung 94"/>
              <p:cNvCxnSpPr/>
              <p:nvPr/>
            </p:nvCxnSpPr>
            <p:spPr bwMode="auto">
              <a:xfrm>
                <a:off x="1360199" y="5011720"/>
                <a:ext cx="366568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74" name="Pfeil nach rechts 73"/>
          <p:cNvSpPr/>
          <p:nvPr/>
        </p:nvSpPr>
        <p:spPr bwMode="auto">
          <a:xfrm>
            <a:off x="627063" y="5562469"/>
            <a:ext cx="1250332" cy="603389"/>
          </a:xfrm>
          <a:prstGeom prst="rightArrow">
            <a:avLst/>
          </a:prstGeom>
          <a:solidFill>
            <a:srgbClr val="55A0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54000" rIns="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100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Primary </a:t>
            </a:r>
            <a:r>
              <a:rPr lang="en-US" sz="1100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6-9 </a:t>
            </a:r>
            <a:r>
              <a:rPr lang="en-US" sz="1100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YO </a:t>
            </a:r>
          </a:p>
        </p:txBody>
      </p:sp>
      <p:sp>
        <p:nvSpPr>
          <p:cNvPr id="81" name="Rechteck 80"/>
          <p:cNvSpPr/>
          <p:nvPr/>
        </p:nvSpPr>
        <p:spPr bwMode="auto">
          <a:xfrm rot="5400000">
            <a:off x="-1077509" y="3117266"/>
            <a:ext cx="4142279" cy="733136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Elementary school</a:t>
            </a:r>
          </a:p>
        </p:txBody>
      </p:sp>
      <p:cxnSp>
        <p:nvCxnSpPr>
          <p:cNvPr id="123" name="Gerade Verbindung 122"/>
          <p:cNvCxnSpPr/>
          <p:nvPr/>
        </p:nvCxnSpPr>
        <p:spPr bwMode="auto">
          <a:xfrm flipH="1">
            <a:off x="7044314" y="5293172"/>
            <a:ext cx="193954" cy="0"/>
          </a:xfrm>
          <a:prstGeom prst="line">
            <a:avLst/>
          </a:prstGeom>
          <a:solidFill>
            <a:schemeClr val="tx2"/>
          </a:solidFill>
          <a:ln w="38100" cap="flat" cmpd="sng" algn="ctr">
            <a:solidFill>
              <a:srgbClr val="EB78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uppieren 6"/>
          <p:cNvGrpSpPr/>
          <p:nvPr/>
        </p:nvGrpSpPr>
        <p:grpSpPr>
          <a:xfrm>
            <a:off x="3467967" y="1411155"/>
            <a:ext cx="5465865" cy="4742387"/>
            <a:chOff x="3467967" y="1411155"/>
            <a:chExt cx="5465865" cy="4742387"/>
          </a:xfrm>
        </p:grpSpPr>
        <p:sp>
          <p:nvSpPr>
            <p:cNvPr id="75" name="Pfeil nach rechts 74"/>
            <p:cNvSpPr/>
            <p:nvPr/>
          </p:nvSpPr>
          <p:spPr bwMode="auto">
            <a:xfrm>
              <a:off x="4305910" y="5548966"/>
              <a:ext cx="4627922" cy="604576"/>
            </a:xfrm>
            <a:prstGeom prst="rightArrow">
              <a:avLst/>
            </a:prstGeom>
            <a:solidFill>
              <a:srgbClr val="55A0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Secondary Level II         15-18 YO</a:t>
              </a:r>
            </a:p>
          </p:txBody>
        </p:sp>
        <p:sp>
          <p:nvSpPr>
            <p:cNvPr id="85" name="Rechteck 84"/>
            <p:cNvSpPr/>
            <p:nvPr/>
          </p:nvSpPr>
          <p:spPr bwMode="auto">
            <a:xfrm>
              <a:off x="4476030" y="4394557"/>
              <a:ext cx="2568287" cy="1154406"/>
            </a:xfrm>
            <a:prstGeom prst="rect">
              <a:avLst/>
            </a:prstGeom>
            <a:solidFill>
              <a:srgbClr val="D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Dual Vocational Education and Training 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( Dual VET- Work based</a:t>
              </a: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)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(</a:t>
              </a:r>
              <a:r>
                <a:rPr lang="en-US" sz="1200" dirty="0" err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Berufsschule</a:t>
              </a:r>
              <a:r>
                <a:rPr lang="en-US" sz="120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)</a:t>
              </a:r>
            </a:p>
          </p:txBody>
        </p:sp>
        <p:sp>
          <p:nvSpPr>
            <p:cNvPr id="87" name="Rechteck 86"/>
            <p:cNvSpPr/>
            <p:nvPr/>
          </p:nvSpPr>
          <p:spPr bwMode="auto">
            <a:xfrm>
              <a:off x="4476028" y="1411155"/>
              <a:ext cx="3940607" cy="1154406"/>
            </a:xfrm>
            <a:prstGeom prst="rect">
              <a:avLst/>
            </a:prstGeom>
            <a:solidFill>
              <a:srgbClr val="D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Gymnasium</a:t>
              </a: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-</a:t>
              </a: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Upper Level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General university qualification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(</a:t>
              </a:r>
              <a:r>
                <a:rPr lang="en-US" sz="1200" dirty="0" err="1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Abitur</a:t>
              </a: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 / </a:t>
              </a:r>
              <a:r>
                <a:rPr lang="en-US" sz="1200" dirty="0" err="1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Allg</a:t>
              </a: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. </a:t>
              </a:r>
              <a:r>
                <a:rPr lang="en-US" sz="1200" dirty="0" err="1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Hochschulreife</a:t>
              </a: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)</a:t>
              </a:r>
            </a:p>
          </p:txBody>
        </p:sp>
        <p:sp>
          <p:nvSpPr>
            <p:cNvPr id="88" name="Rechteck 87"/>
            <p:cNvSpPr/>
            <p:nvPr/>
          </p:nvSpPr>
          <p:spPr bwMode="auto">
            <a:xfrm>
              <a:off x="4476029" y="2906628"/>
              <a:ext cx="2016125" cy="1154406"/>
            </a:xfrm>
            <a:prstGeom prst="rect">
              <a:avLst/>
            </a:prstGeom>
            <a:solidFill>
              <a:srgbClr val="D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spcBef>
                  <a:spcPct val="0"/>
                </a:spcBef>
                <a:buFont typeface="Wingdings" charset="0"/>
                <a:buNone/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Vocational School</a:t>
              </a:r>
            </a:p>
            <a:p>
              <a:pPr algn="ctr">
                <a:spcBef>
                  <a:spcPct val="0"/>
                </a:spcBef>
                <a:buFont typeface="Wingdings" charset="0"/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(</a:t>
              </a:r>
              <a:r>
                <a:rPr lang="en-US" sz="1200" dirty="0" err="1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Fachoberschule</a:t>
              </a: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 / FOS )</a:t>
              </a:r>
            </a:p>
          </p:txBody>
        </p:sp>
        <p:cxnSp>
          <p:nvCxnSpPr>
            <p:cNvPr id="89" name="Gerade Verbindung 88"/>
            <p:cNvCxnSpPr/>
            <p:nvPr/>
          </p:nvCxnSpPr>
          <p:spPr bwMode="auto">
            <a:xfrm>
              <a:off x="4201102" y="1989894"/>
              <a:ext cx="0" cy="2787158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F19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>
              <a:stCxn id="79" idx="3"/>
              <a:endCxn id="87" idx="1"/>
            </p:cNvCxnSpPr>
            <p:nvPr/>
          </p:nvCxnSpPr>
          <p:spPr bwMode="auto">
            <a:xfrm flipV="1">
              <a:off x="3926176" y="1988359"/>
              <a:ext cx="549852" cy="1536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F19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3926176" y="3517784"/>
              <a:ext cx="274926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F19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/>
          </p:nvCxnSpPr>
          <p:spPr bwMode="auto">
            <a:xfrm>
              <a:off x="3944342" y="4764589"/>
              <a:ext cx="531686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F19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6" name="Rechteck 95"/>
            <p:cNvSpPr/>
            <p:nvPr/>
          </p:nvSpPr>
          <p:spPr bwMode="auto">
            <a:xfrm>
              <a:off x="6492153" y="3449877"/>
              <a:ext cx="1557914" cy="611156"/>
            </a:xfrm>
            <a:prstGeom prst="rect">
              <a:avLst/>
            </a:prstGeom>
            <a:solidFill>
              <a:srgbClr val="D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Vocational </a:t>
              </a:r>
              <a:r>
                <a:rPr lang="en-US" sz="1200" dirty="0" err="1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Abitur</a:t>
              </a:r>
              <a:endParaRPr lang="en-US" sz="12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cxnSp>
          <p:nvCxnSpPr>
            <p:cNvPr id="100" name="Gerade Verbindung 99"/>
            <p:cNvCxnSpPr/>
            <p:nvPr/>
          </p:nvCxnSpPr>
          <p:spPr bwMode="auto">
            <a:xfrm flipH="1">
              <a:off x="7044314" y="4644136"/>
              <a:ext cx="193954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EB780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/>
          </p:nvCxnSpPr>
          <p:spPr bwMode="auto">
            <a:xfrm flipV="1">
              <a:off x="5484090" y="4051797"/>
              <a:ext cx="0" cy="339531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/>
          </p:nvCxnSpPr>
          <p:spPr bwMode="auto">
            <a:xfrm>
              <a:off x="4201102" y="3517784"/>
              <a:ext cx="274926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F19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9" name="Rechteck 108"/>
            <p:cNvSpPr/>
            <p:nvPr/>
          </p:nvSpPr>
          <p:spPr bwMode="auto">
            <a:xfrm>
              <a:off x="7419243" y="2906628"/>
              <a:ext cx="997392" cy="407437"/>
            </a:xfrm>
            <a:prstGeom prst="rect">
              <a:avLst/>
            </a:prstGeom>
            <a:solidFill>
              <a:srgbClr val="D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FOS 13 BOS 13</a:t>
              </a:r>
            </a:p>
          </p:txBody>
        </p:sp>
        <p:cxnSp>
          <p:nvCxnSpPr>
            <p:cNvPr id="110" name="Gerade Verbindung 109"/>
            <p:cNvCxnSpPr/>
            <p:nvPr/>
          </p:nvCxnSpPr>
          <p:spPr bwMode="auto">
            <a:xfrm flipV="1">
              <a:off x="7775141" y="3314065"/>
              <a:ext cx="0" cy="135812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AF23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" name="Gerade Verbindung 118"/>
            <p:cNvCxnSpPr/>
            <p:nvPr/>
          </p:nvCxnSpPr>
          <p:spPr bwMode="auto">
            <a:xfrm>
              <a:off x="3467967" y="5215439"/>
              <a:ext cx="1008062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F19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1" name="Rechteck 120"/>
            <p:cNvSpPr/>
            <p:nvPr/>
          </p:nvSpPr>
          <p:spPr bwMode="auto">
            <a:xfrm>
              <a:off x="7238269" y="4388552"/>
              <a:ext cx="1066018" cy="502640"/>
            </a:xfrm>
            <a:prstGeom prst="rect">
              <a:avLst/>
            </a:prstGeom>
            <a:solidFill>
              <a:srgbClr val="D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spcBef>
                  <a:spcPct val="0"/>
                </a:spcBef>
                <a:buFont typeface="Wingdings" charset="0"/>
                <a:buNone/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BOS</a:t>
              </a:r>
            </a:p>
            <a:p>
              <a:pPr algn="ctr">
                <a:spcBef>
                  <a:spcPct val="0"/>
                </a:spcBef>
                <a:buFont typeface="Wingdings" charset="0"/>
                <a:buNone/>
              </a:pPr>
              <a:r>
                <a:rPr lang="en-US" sz="10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Voc. </a:t>
              </a:r>
              <a:r>
                <a:rPr lang="en-US" sz="1000" dirty="0" err="1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Abitur</a:t>
              </a: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 </a:t>
              </a:r>
            </a:p>
          </p:txBody>
        </p:sp>
        <p:cxnSp>
          <p:nvCxnSpPr>
            <p:cNvPr id="131" name="Gerade Verbindung 130"/>
            <p:cNvCxnSpPr/>
            <p:nvPr/>
          </p:nvCxnSpPr>
          <p:spPr bwMode="auto">
            <a:xfrm flipV="1">
              <a:off x="8164289" y="3314067"/>
              <a:ext cx="0" cy="1074484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AF23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" name="Rechteck 63"/>
          <p:cNvSpPr/>
          <p:nvPr/>
        </p:nvSpPr>
        <p:spPr bwMode="auto">
          <a:xfrm>
            <a:off x="9333056" y="2567097"/>
            <a:ext cx="2382691" cy="816375"/>
          </a:xfrm>
          <a:prstGeom prst="rect">
            <a:avLst/>
          </a:prstGeom>
          <a:noFill/>
          <a:ln w="19050">
            <a:solidFill>
              <a:srgbClr val="C8C8B9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Dual Degree Programs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University &amp;  </a:t>
            </a:r>
            <a:r>
              <a:rPr lang="en-US" sz="1200" dirty="0" smtClean="0">
                <a:solidFill>
                  <a:schemeClr val="tx1"/>
                </a:solidFill>
              </a:rPr>
              <a:t>University of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Applied Sciences </a:t>
            </a:r>
            <a:b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(Bachelor, Master)</a:t>
            </a:r>
          </a:p>
        </p:txBody>
      </p:sp>
      <p:sp>
        <p:nvSpPr>
          <p:cNvPr id="76" name="Pfeil nach rechts 75"/>
          <p:cNvSpPr/>
          <p:nvPr/>
        </p:nvSpPr>
        <p:spPr bwMode="auto">
          <a:xfrm>
            <a:off x="8966488" y="5536647"/>
            <a:ext cx="2749261" cy="616895"/>
          </a:xfrm>
          <a:prstGeom prst="rightArrow">
            <a:avLst/>
          </a:prstGeom>
          <a:solidFill>
            <a:srgbClr val="55A0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100" b="1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Tertiary Level</a:t>
            </a:r>
          </a:p>
        </p:txBody>
      </p:sp>
      <p:grpSp>
        <p:nvGrpSpPr>
          <p:cNvPr id="35" name="Gruppieren 34"/>
          <p:cNvGrpSpPr/>
          <p:nvPr/>
        </p:nvGrpSpPr>
        <p:grpSpPr>
          <a:xfrm>
            <a:off x="8416636" y="1412691"/>
            <a:ext cx="3299113" cy="950687"/>
            <a:chOff x="8416636" y="1412691"/>
            <a:chExt cx="3299113" cy="950687"/>
          </a:xfrm>
        </p:grpSpPr>
        <p:cxnSp>
          <p:nvCxnSpPr>
            <p:cNvPr id="98" name="Gerade Verbindung 97"/>
            <p:cNvCxnSpPr/>
            <p:nvPr/>
          </p:nvCxnSpPr>
          <p:spPr bwMode="auto">
            <a:xfrm>
              <a:off x="8416636" y="1888035"/>
              <a:ext cx="916421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F19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5" name="Rechteck 64"/>
            <p:cNvSpPr/>
            <p:nvPr/>
          </p:nvSpPr>
          <p:spPr bwMode="auto">
            <a:xfrm>
              <a:off x="9333057" y="1412691"/>
              <a:ext cx="2382692" cy="950687"/>
            </a:xfrm>
            <a:prstGeom prst="rect">
              <a:avLst/>
            </a:prstGeom>
            <a:solidFill>
              <a:srgbClr val="C8C8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University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(Bachelor, Master, PhD)</a:t>
              </a: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8050071" y="1904362"/>
            <a:ext cx="3665676" cy="2592108"/>
            <a:chOff x="8050071" y="1904362"/>
            <a:chExt cx="3665676" cy="2592108"/>
          </a:xfrm>
        </p:grpSpPr>
        <p:grpSp>
          <p:nvGrpSpPr>
            <p:cNvPr id="36" name="Gruppieren 35"/>
            <p:cNvGrpSpPr/>
            <p:nvPr/>
          </p:nvGrpSpPr>
          <p:grpSpPr>
            <a:xfrm>
              <a:off x="8050071" y="3601637"/>
              <a:ext cx="3665676" cy="894833"/>
              <a:chOff x="8050071" y="3601637"/>
              <a:chExt cx="3665676" cy="894833"/>
            </a:xfrm>
          </p:grpSpPr>
          <p:cxnSp>
            <p:nvCxnSpPr>
              <p:cNvPr id="114" name="Gerade Verbindung 113"/>
              <p:cNvCxnSpPr/>
              <p:nvPr/>
            </p:nvCxnSpPr>
            <p:spPr bwMode="auto">
              <a:xfrm>
                <a:off x="8050071" y="3885573"/>
                <a:ext cx="1282984" cy="1412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55A0B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Gerade Verbindung 116"/>
              <p:cNvCxnSpPr/>
              <p:nvPr/>
            </p:nvCxnSpPr>
            <p:spPr bwMode="auto">
              <a:xfrm>
                <a:off x="8713555" y="3886985"/>
                <a:ext cx="641494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55A0B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3" name="Rechteck 62"/>
              <p:cNvSpPr/>
              <p:nvPr/>
            </p:nvSpPr>
            <p:spPr bwMode="auto">
              <a:xfrm>
                <a:off x="9333056" y="3601637"/>
                <a:ext cx="2382691" cy="894833"/>
              </a:xfrm>
              <a:prstGeom prst="rect">
                <a:avLst/>
              </a:prstGeom>
              <a:solidFill>
                <a:srgbClr val="C8C8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400" b="1" dirty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University of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Applied Sciences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200" dirty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(Bachelor,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Master) </a:t>
                </a:r>
                <a:r>
                  <a:rPr lang="en-US" sz="1200" dirty="0" err="1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Fachhochschule</a:t>
                </a:r>
                <a:r>
                  <a:rPr lang="en-US" sz="1200" dirty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/ FH</a:t>
                </a:r>
              </a:p>
            </p:txBody>
          </p:sp>
        </p:grpSp>
        <p:grpSp>
          <p:nvGrpSpPr>
            <p:cNvPr id="4" name="Gruppieren 3"/>
            <p:cNvGrpSpPr/>
            <p:nvPr/>
          </p:nvGrpSpPr>
          <p:grpSpPr>
            <a:xfrm>
              <a:off x="8865985" y="1904362"/>
              <a:ext cx="458210" cy="1857019"/>
              <a:chOff x="11936452" y="2078056"/>
              <a:chExt cx="458210" cy="897228"/>
            </a:xfrm>
          </p:grpSpPr>
          <p:cxnSp>
            <p:nvCxnSpPr>
              <p:cNvPr id="99" name="Gerade Verbindung 98"/>
              <p:cNvCxnSpPr/>
              <p:nvPr/>
            </p:nvCxnSpPr>
            <p:spPr bwMode="auto">
              <a:xfrm>
                <a:off x="11936452" y="2078056"/>
                <a:ext cx="0" cy="897228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Gerade Verbindung 104"/>
              <p:cNvCxnSpPr/>
              <p:nvPr/>
            </p:nvCxnSpPr>
            <p:spPr bwMode="auto">
              <a:xfrm>
                <a:off x="11936452" y="2960405"/>
                <a:ext cx="458210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41" name="Gruppieren 40"/>
          <p:cNvGrpSpPr/>
          <p:nvPr/>
        </p:nvGrpSpPr>
        <p:grpSpPr>
          <a:xfrm>
            <a:off x="7238270" y="4610766"/>
            <a:ext cx="4477477" cy="915198"/>
            <a:chOff x="7238270" y="4610766"/>
            <a:chExt cx="4477477" cy="915198"/>
          </a:xfrm>
        </p:grpSpPr>
        <p:sp>
          <p:nvSpPr>
            <p:cNvPr id="122" name="Rechteck 121"/>
            <p:cNvSpPr/>
            <p:nvPr/>
          </p:nvSpPr>
          <p:spPr bwMode="auto">
            <a:xfrm>
              <a:off x="7238270" y="5050621"/>
              <a:ext cx="1191347" cy="475343"/>
            </a:xfrm>
            <a:prstGeom prst="rect">
              <a:avLst/>
            </a:prstGeom>
            <a:solidFill>
              <a:srgbClr val="AAAA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1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Work- experience</a:t>
              </a:r>
            </a:p>
          </p:txBody>
        </p:sp>
        <p:cxnSp>
          <p:nvCxnSpPr>
            <p:cNvPr id="129" name="Gerade Verbindung 128"/>
            <p:cNvCxnSpPr/>
            <p:nvPr/>
          </p:nvCxnSpPr>
          <p:spPr bwMode="auto">
            <a:xfrm flipH="1">
              <a:off x="8424256" y="5312622"/>
              <a:ext cx="91632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EB780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4" name="Gruppieren 33"/>
            <p:cNvGrpSpPr/>
            <p:nvPr/>
          </p:nvGrpSpPr>
          <p:grpSpPr>
            <a:xfrm>
              <a:off x="8304286" y="4610766"/>
              <a:ext cx="3411461" cy="881487"/>
              <a:chOff x="8304286" y="4610766"/>
              <a:chExt cx="3411461" cy="881487"/>
            </a:xfrm>
          </p:grpSpPr>
          <p:cxnSp>
            <p:nvCxnSpPr>
              <p:cNvPr id="124" name="Gerade Verbindung 123"/>
              <p:cNvCxnSpPr/>
              <p:nvPr/>
            </p:nvCxnSpPr>
            <p:spPr bwMode="auto">
              <a:xfrm flipH="1">
                <a:off x="8304286" y="4631169"/>
                <a:ext cx="193954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EB78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8" name="Gerade Verbindung 127"/>
              <p:cNvCxnSpPr/>
              <p:nvPr/>
            </p:nvCxnSpPr>
            <p:spPr bwMode="auto">
              <a:xfrm flipH="1">
                <a:off x="8496321" y="4610766"/>
                <a:ext cx="1919" cy="714822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EB78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" name="Gerade Verbindung 129"/>
              <p:cNvCxnSpPr/>
              <p:nvPr/>
            </p:nvCxnSpPr>
            <p:spPr bwMode="auto">
              <a:xfrm>
                <a:off x="8470072" y="5316765"/>
                <a:ext cx="845485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EB78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6" name="Rechteck 65"/>
              <p:cNvSpPr/>
              <p:nvPr/>
            </p:nvSpPr>
            <p:spPr bwMode="auto">
              <a:xfrm>
                <a:off x="9333057" y="4677378"/>
                <a:ext cx="2382690" cy="814875"/>
              </a:xfrm>
              <a:prstGeom prst="rect">
                <a:avLst/>
              </a:prstGeom>
              <a:solidFill>
                <a:srgbClr val="C8C8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Vocational Academies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200" dirty="0" err="1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Berufs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- / </a:t>
                </a:r>
                <a:r>
                  <a:rPr lang="en-US" sz="1200" dirty="0" err="1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Fachakademie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,..</a:t>
                </a:r>
                <a:r>
                  <a:rPr lang="en-US" sz="1200" dirty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/>
                </a:r>
                <a:br>
                  <a:rPr lang="en-US" sz="1200" dirty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</a:br>
                <a:r>
                  <a:rPr lang="en-US" sz="1200" dirty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(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Bachelor  / certified Engineer)</a:t>
                </a:r>
              </a:p>
            </p:txBody>
          </p:sp>
        </p:grpSp>
      </p:grpSp>
      <p:sp>
        <p:nvSpPr>
          <p:cNvPr id="68" name="Rechteck 67"/>
          <p:cNvSpPr/>
          <p:nvPr/>
        </p:nvSpPr>
        <p:spPr bwMode="auto">
          <a:xfrm>
            <a:off x="4476029" y="4400566"/>
            <a:ext cx="2568285" cy="1161903"/>
          </a:xfrm>
          <a:prstGeom prst="rect">
            <a:avLst/>
          </a:prstGeom>
          <a:noFill/>
          <a:ln w="57150">
            <a:solidFill>
              <a:srgbClr val="647D2D"/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grpSp>
        <p:nvGrpSpPr>
          <p:cNvPr id="69" name="Gruppieren 68"/>
          <p:cNvGrpSpPr/>
          <p:nvPr/>
        </p:nvGrpSpPr>
        <p:grpSpPr>
          <a:xfrm>
            <a:off x="8398547" y="1893483"/>
            <a:ext cx="961950" cy="3437553"/>
            <a:chOff x="8401263" y="1888035"/>
            <a:chExt cx="961950" cy="3437553"/>
          </a:xfrm>
        </p:grpSpPr>
        <p:cxnSp>
          <p:nvCxnSpPr>
            <p:cNvPr id="70" name="Gerade Verbindung 69"/>
            <p:cNvCxnSpPr/>
            <p:nvPr/>
          </p:nvCxnSpPr>
          <p:spPr bwMode="auto">
            <a:xfrm>
              <a:off x="8874845" y="1888035"/>
              <a:ext cx="0" cy="2889017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F19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/>
          </p:nvCxnSpPr>
          <p:spPr bwMode="auto">
            <a:xfrm>
              <a:off x="8857347" y="3726271"/>
              <a:ext cx="458210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F19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/>
          </p:nvCxnSpPr>
          <p:spPr bwMode="auto">
            <a:xfrm>
              <a:off x="8855357" y="2779214"/>
              <a:ext cx="458210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F19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/>
          </p:nvCxnSpPr>
          <p:spPr bwMode="auto">
            <a:xfrm>
              <a:off x="8884650" y="4768888"/>
              <a:ext cx="458210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F19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Form 143"/>
            <p:cNvCxnSpPr/>
            <p:nvPr/>
          </p:nvCxnSpPr>
          <p:spPr bwMode="auto">
            <a:xfrm rot="5400000" flipH="1" flipV="1">
              <a:off x="8230023" y="2510019"/>
              <a:ext cx="923079" cy="4"/>
            </a:xfrm>
            <a:prstGeom prst="bentConnector3">
              <a:avLst>
                <a:gd name="adj1" fmla="val 50000"/>
              </a:avLst>
            </a:prstGeom>
            <a:solidFill>
              <a:schemeClr val="tx2"/>
            </a:solidFill>
            <a:ln w="38100" cap="flat" cmpd="sng" algn="ctr">
              <a:solidFill>
                <a:srgbClr val="AF23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8691562" y="2048481"/>
              <a:ext cx="641494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AF23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/>
          </p:nvCxnSpPr>
          <p:spPr bwMode="auto">
            <a:xfrm flipH="1">
              <a:off x="8691562" y="3110346"/>
              <a:ext cx="3" cy="1940275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55A0B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/>
          </p:nvCxnSpPr>
          <p:spPr bwMode="auto">
            <a:xfrm>
              <a:off x="8674063" y="3111494"/>
              <a:ext cx="641494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55A0B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/>
          </p:nvCxnSpPr>
          <p:spPr bwMode="auto">
            <a:xfrm flipV="1">
              <a:off x="8401263" y="2975285"/>
              <a:ext cx="931793" cy="384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AF23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Gerade Verbindung 106"/>
            <p:cNvCxnSpPr/>
            <p:nvPr/>
          </p:nvCxnSpPr>
          <p:spPr bwMode="auto">
            <a:xfrm>
              <a:off x="9084462" y="3252413"/>
              <a:ext cx="19488" cy="2073175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EB780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" name="Gerade Verbindung 107"/>
            <p:cNvCxnSpPr/>
            <p:nvPr/>
          </p:nvCxnSpPr>
          <p:spPr bwMode="auto">
            <a:xfrm>
              <a:off x="9084462" y="3260577"/>
              <a:ext cx="248594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EB780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" name="Gerade Verbindung 119"/>
            <p:cNvCxnSpPr/>
            <p:nvPr/>
          </p:nvCxnSpPr>
          <p:spPr bwMode="auto">
            <a:xfrm>
              <a:off x="9103950" y="4381052"/>
              <a:ext cx="259263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EB780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" name="Gerade Verbindung 132"/>
            <p:cNvCxnSpPr/>
            <p:nvPr/>
          </p:nvCxnSpPr>
          <p:spPr bwMode="auto">
            <a:xfrm>
              <a:off x="8691562" y="5031170"/>
              <a:ext cx="641494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55A0B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665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6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8350" cy="1268413"/>
          </a:xfrm>
        </p:spPr>
        <p:txBody>
          <a:bodyPr>
            <a:noAutofit/>
          </a:bodyPr>
          <a:lstStyle/>
          <a:p>
            <a:r>
              <a:rPr lang="en-US" dirty="0" smtClean="0"/>
              <a:t>Model of VET (Vocational Education Training) – Programs (3 – 3 ½ years)</a:t>
            </a:r>
            <a:br>
              <a:rPr lang="en-US" dirty="0" smtClean="0"/>
            </a:br>
            <a:r>
              <a:rPr lang="en-US" b="0" dirty="0" smtClean="0"/>
              <a:t>Dual Training </a:t>
            </a:r>
            <a:endParaRPr lang="en-US" b="0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627063" y="1844875"/>
            <a:ext cx="5472112" cy="1871463"/>
          </a:xfrm>
          <a:solidFill>
            <a:srgbClr val="CDD9E1"/>
          </a:solidFill>
        </p:spPr>
        <p:txBody>
          <a:bodyPr lIns="108000" tIns="72000"/>
          <a:lstStyle/>
          <a:p>
            <a:pPr lvl="1">
              <a:spcBef>
                <a:spcPts val="600"/>
              </a:spcBef>
            </a:pPr>
            <a:r>
              <a:rPr lang="en-US" sz="2000" dirty="0" smtClean="0"/>
              <a:t>3-4 days per week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Based on training regulations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Within the framework of a training contract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Mainly at the workspace</a:t>
            </a:r>
            <a:endParaRPr lang="en-US" sz="2000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6243638" y="1844875"/>
            <a:ext cx="5472112" cy="1871463"/>
          </a:xfrm>
          <a:solidFill>
            <a:srgbClr val="CDD9E1"/>
          </a:solidFill>
        </p:spPr>
        <p:txBody>
          <a:bodyPr lIns="108000" tIns="72000"/>
          <a:lstStyle/>
          <a:p>
            <a:pPr lvl="1">
              <a:spcBef>
                <a:spcPts val="600"/>
              </a:spcBef>
            </a:pPr>
            <a:r>
              <a:rPr lang="en-US" sz="2000" dirty="0" smtClean="0"/>
              <a:t>1-2 days per week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Based on </a:t>
            </a:r>
            <a:r>
              <a:rPr lang="en-US" sz="2000" dirty="0"/>
              <a:t>a </a:t>
            </a:r>
            <a:r>
              <a:rPr lang="en-US" sz="2000" dirty="0" smtClean="0"/>
              <a:t>curriculum framework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General and vocational knowledge is taught within the compulsory education system</a:t>
            </a:r>
            <a:endParaRPr lang="en-US" sz="2000" dirty="0"/>
          </a:p>
        </p:txBody>
      </p:sp>
      <p:sp>
        <p:nvSpPr>
          <p:cNvPr id="4" name="Rechteck 3"/>
          <p:cNvSpPr/>
          <p:nvPr/>
        </p:nvSpPr>
        <p:spPr bwMode="auto">
          <a:xfrm>
            <a:off x="627063" y="1412875"/>
            <a:ext cx="5472112" cy="432000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Practical skills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6243638" y="1412875"/>
            <a:ext cx="5472112" cy="432000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Theoretical skills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063" y="3854449"/>
            <a:ext cx="5472000" cy="2305051"/>
          </a:xfrm>
          <a:prstGeom prst="rect">
            <a:avLst/>
          </a:prstGeom>
        </p:spPr>
      </p:pic>
      <p:pic>
        <p:nvPicPr>
          <p:cNvPr id="13" name="Picture 121" descr="H:\München Zentrale\Präsentationen\Standardfoliensatz\Bilder 2012\_C8A5444_rgb_low[1]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463" b="28820"/>
          <a:stretch/>
        </p:blipFill>
        <p:spPr bwMode="auto">
          <a:xfrm>
            <a:off x="627062" y="3854449"/>
            <a:ext cx="5472001" cy="2305051"/>
          </a:xfrm>
          <a:prstGeom prst="rect">
            <a:avLst/>
          </a:prstGeom>
          <a:noFill/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6" b="39472"/>
          <a:stretch/>
        </p:blipFill>
        <p:spPr>
          <a:xfrm>
            <a:off x="6243638" y="3854449"/>
            <a:ext cx="5472112" cy="230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49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936118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5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high degree of flexibility and practical elements</a:t>
            </a:r>
            <a:br>
              <a:rPr lang="en-US" dirty="0"/>
            </a:br>
            <a:r>
              <a:rPr lang="en-US" dirty="0"/>
              <a:t>are the trademark of the German education system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627063" y="1411155"/>
            <a:ext cx="11088686" cy="4754703"/>
            <a:chOff x="627063" y="1411155"/>
            <a:chExt cx="11088686" cy="4754703"/>
          </a:xfrm>
        </p:grpSpPr>
        <p:grpSp>
          <p:nvGrpSpPr>
            <p:cNvPr id="69" name="Gruppieren 68"/>
            <p:cNvGrpSpPr/>
            <p:nvPr/>
          </p:nvGrpSpPr>
          <p:grpSpPr>
            <a:xfrm>
              <a:off x="1228529" y="1412691"/>
              <a:ext cx="3077381" cy="4740851"/>
              <a:chOff x="1228529" y="1412691"/>
              <a:chExt cx="3077381" cy="4740851"/>
            </a:xfrm>
          </p:grpSpPr>
          <p:grpSp>
            <p:nvGrpSpPr>
              <p:cNvPr id="70" name="Gruppieren 69"/>
              <p:cNvGrpSpPr/>
              <p:nvPr/>
            </p:nvGrpSpPr>
            <p:grpSpPr>
              <a:xfrm>
                <a:off x="1726767" y="1412691"/>
                <a:ext cx="2579143" cy="4740851"/>
                <a:chOff x="1726767" y="1412691"/>
                <a:chExt cx="2579143" cy="4740851"/>
              </a:xfrm>
            </p:grpSpPr>
            <p:sp>
              <p:nvSpPr>
                <p:cNvPr id="83" name="Pfeil nach rechts 82"/>
                <p:cNvSpPr/>
                <p:nvPr/>
              </p:nvSpPr>
              <p:spPr bwMode="auto">
                <a:xfrm>
                  <a:off x="1877396" y="5548966"/>
                  <a:ext cx="2428514" cy="604576"/>
                </a:xfrm>
                <a:prstGeom prst="rightArrow">
                  <a:avLst/>
                </a:prstGeom>
                <a:solidFill>
                  <a:srgbClr val="55A0B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100" b="1" dirty="0" smtClean="0">
                      <a:solidFill>
                        <a:schemeClr val="bg1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Secondary Level I       9-15 YO</a:t>
                  </a:r>
                </a:p>
              </p:txBody>
            </p:sp>
            <p:grpSp>
              <p:nvGrpSpPr>
                <p:cNvPr id="84" name="Gruppieren 83"/>
                <p:cNvGrpSpPr/>
                <p:nvPr/>
              </p:nvGrpSpPr>
              <p:grpSpPr>
                <a:xfrm>
                  <a:off x="1726767" y="1412691"/>
                  <a:ext cx="2217575" cy="4142279"/>
                  <a:chOff x="1726767" y="1412691"/>
                  <a:chExt cx="2217575" cy="4142279"/>
                </a:xfrm>
              </p:grpSpPr>
              <p:sp>
                <p:nvSpPr>
                  <p:cNvPr id="97" name="Rechteck 96"/>
                  <p:cNvSpPr/>
                  <p:nvPr/>
                </p:nvSpPr>
                <p:spPr bwMode="auto">
                  <a:xfrm>
                    <a:off x="1726768" y="4400564"/>
                    <a:ext cx="1741199" cy="1154406"/>
                  </a:xfrm>
                  <a:prstGeom prst="rect">
                    <a:avLst/>
                  </a:prstGeom>
                  <a:solidFill>
                    <a:srgbClr val="9BAFBE"/>
                  </a:solidFill>
                  <a:ln>
                    <a:noFill/>
                  </a:ln>
                  <a:effectLst/>
                  <a:extLst/>
                </p:spPr>
                <p:txBody>
                  <a:bodyPr wrap="square" lIns="108000" tIns="54000" rIns="108000" bIns="54000" numCol="1" spcCol="72000" rtlCol="0" anchor="ctr">
                    <a:noAutofit/>
                  </a:bodyPr>
                  <a:lstStyle/>
                  <a:p>
                    <a:pPr algn="ctr">
                      <a:lnSpc>
                        <a:spcPct val="110000"/>
                      </a:lnSpc>
                      <a:spcBef>
                        <a:spcPct val="0"/>
                      </a:spcBef>
                      <a:buFont typeface="Wingdings" charset="0"/>
                      <a:buNone/>
                    </a:pPr>
                    <a:r>
                      <a:rPr lang="en-US" sz="1400" b="1" dirty="0" err="1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Hauptschule</a:t>
                    </a:r>
                    <a:endParaRPr lang="en-US" sz="1400" b="1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endParaRPr>
                  </a:p>
                  <a:p>
                    <a:pPr algn="ctr">
                      <a:lnSpc>
                        <a:spcPct val="110000"/>
                      </a:lnSpc>
                      <a:spcBef>
                        <a:spcPct val="0"/>
                      </a:spcBef>
                      <a:buFont typeface="Wingdings" charset="0"/>
                      <a:buNone/>
                    </a:pPr>
                    <a:r>
                      <a:rPr lang="en-US" sz="1400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Lower level </a:t>
                    </a:r>
                  </a:p>
                  <a:p>
                    <a:pPr algn="ctr">
                      <a:lnSpc>
                        <a:spcPct val="110000"/>
                      </a:lnSpc>
                      <a:spcBef>
                        <a:spcPct val="0"/>
                      </a:spcBef>
                      <a:buFont typeface="Wingdings" charset="0"/>
                      <a:buNone/>
                    </a:pPr>
                    <a:r>
                      <a:rPr lang="en-US" sz="1200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(</a:t>
                    </a:r>
                    <a:r>
                      <a:rPr lang="en-US" sz="1200" dirty="0" err="1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Quali</a:t>
                    </a:r>
                    <a:r>
                      <a:rPr lang="en-US" sz="1200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)</a:t>
                    </a:r>
                  </a:p>
                </p:txBody>
              </p:sp>
              <p:sp>
                <p:nvSpPr>
                  <p:cNvPr id="102" name="Rechteck 101"/>
                  <p:cNvSpPr/>
                  <p:nvPr/>
                </p:nvSpPr>
                <p:spPr bwMode="auto">
                  <a:xfrm>
                    <a:off x="1726767" y="2906628"/>
                    <a:ext cx="2199409" cy="1154406"/>
                  </a:xfrm>
                  <a:prstGeom prst="rect">
                    <a:avLst/>
                  </a:prstGeom>
                  <a:solidFill>
                    <a:srgbClr val="9BAFBE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08000" tIns="54000" rIns="108000" bIns="54000" numCol="1" spcCol="72000" rtlCol="0" anchor="ctr">
                    <a:noAutofit/>
                  </a:bodyPr>
                  <a:lstStyle/>
                  <a:p>
                    <a:pPr algn="ctr">
                      <a:lnSpc>
                        <a:spcPct val="110000"/>
                      </a:lnSpc>
                      <a:spcBef>
                        <a:spcPct val="0"/>
                      </a:spcBef>
                      <a:buFont typeface="Wingdings" charset="0"/>
                      <a:buNone/>
                    </a:pPr>
                    <a:r>
                      <a:rPr lang="en-US" sz="1400" b="1" dirty="0" err="1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Realschule</a:t>
                    </a:r>
                    <a:r>
                      <a:rPr lang="en-US" sz="1400" b="1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 </a:t>
                    </a:r>
                  </a:p>
                  <a:p>
                    <a:pPr algn="ctr">
                      <a:lnSpc>
                        <a:spcPct val="110000"/>
                      </a:lnSpc>
                      <a:spcBef>
                        <a:spcPct val="0"/>
                      </a:spcBef>
                      <a:buFont typeface="Wingdings" charset="0"/>
                      <a:buNone/>
                    </a:pPr>
                    <a:r>
                      <a:rPr lang="en-US" sz="1400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Upper intermediate level certificate </a:t>
                    </a:r>
                  </a:p>
                  <a:p>
                    <a:pPr algn="ctr">
                      <a:lnSpc>
                        <a:spcPct val="110000"/>
                      </a:lnSpc>
                      <a:spcBef>
                        <a:spcPct val="0"/>
                      </a:spcBef>
                      <a:buFont typeface="Wingdings" charset="0"/>
                      <a:buNone/>
                    </a:pPr>
                    <a:r>
                      <a:rPr lang="en-US" sz="1200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(</a:t>
                    </a:r>
                    <a:r>
                      <a:rPr lang="en-US" sz="1200" dirty="0" err="1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Mittl</a:t>
                    </a:r>
                    <a:r>
                      <a:rPr lang="en-US" sz="1200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. </a:t>
                    </a:r>
                    <a:r>
                      <a:rPr lang="en-US" sz="1200" dirty="0" err="1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Reife</a:t>
                    </a:r>
                    <a:r>
                      <a:rPr lang="en-US" sz="1200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)</a:t>
                    </a:r>
                  </a:p>
                </p:txBody>
              </p:sp>
              <p:sp>
                <p:nvSpPr>
                  <p:cNvPr id="107" name="Rechteck 106"/>
                  <p:cNvSpPr/>
                  <p:nvPr/>
                </p:nvSpPr>
                <p:spPr bwMode="auto">
                  <a:xfrm>
                    <a:off x="1726767" y="1412691"/>
                    <a:ext cx="2199409" cy="1154406"/>
                  </a:xfrm>
                  <a:prstGeom prst="rect">
                    <a:avLst/>
                  </a:prstGeom>
                  <a:solidFill>
                    <a:srgbClr val="9BAFBE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08000" tIns="54000" rIns="108000" bIns="54000" numCol="1" spcCol="72000" rtlCol="0" anchor="ctr">
                    <a:noAutofit/>
                  </a:bodyPr>
                  <a:lstStyle/>
                  <a:p>
                    <a:pPr algn="ctr">
                      <a:lnSpc>
                        <a:spcPct val="110000"/>
                      </a:lnSpc>
                      <a:spcBef>
                        <a:spcPct val="0"/>
                      </a:spcBef>
                      <a:buFont typeface="Wingdings" charset="0"/>
                      <a:buNone/>
                    </a:pPr>
                    <a:endParaRPr lang="en-US" sz="1400" b="1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endParaRPr>
                  </a:p>
                  <a:p>
                    <a:pPr algn="ctr">
                      <a:lnSpc>
                        <a:spcPct val="110000"/>
                      </a:lnSpc>
                      <a:spcBef>
                        <a:spcPct val="0"/>
                      </a:spcBef>
                      <a:buFont typeface="Wingdings" charset="0"/>
                      <a:buNone/>
                    </a:pPr>
                    <a:r>
                      <a:rPr lang="en-US" sz="1400" b="1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Gymnasium </a:t>
                    </a:r>
                    <a:r>
                      <a:rPr lang="en-US" sz="1400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General university qualification track</a:t>
                    </a:r>
                  </a:p>
                  <a:p>
                    <a:pPr algn="ctr">
                      <a:lnSpc>
                        <a:spcPct val="110000"/>
                      </a:lnSpc>
                      <a:spcBef>
                        <a:spcPct val="0"/>
                      </a:spcBef>
                      <a:buFont typeface="Wingdings" charset="0"/>
                      <a:buNone/>
                    </a:pPr>
                    <a:r>
                      <a:rPr lang="en-US" sz="1200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(</a:t>
                    </a:r>
                    <a:r>
                      <a:rPr lang="en-US" sz="1200" dirty="0" err="1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Mittl</a:t>
                    </a:r>
                    <a:r>
                      <a:rPr lang="en-US" sz="1200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. </a:t>
                    </a:r>
                    <a:r>
                      <a:rPr lang="en-US" sz="1200" dirty="0" err="1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Reife</a:t>
                    </a:r>
                    <a:r>
                      <a:rPr lang="en-US" sz="1200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)</a:t>
                    </a:r>
                  </a:p>
                  <a:p>
                    <a:pPr algn="ctr">
                      <a:lnSpc>
                        <a:spcPct val="110000"/>
                      </a:lnSpc>
                      <a:spcBef>
                        <a:spcPct val="0"/>
                      </a:spcBef>
                      <a:buFont typeface="Wingdings" charset="0"/>
                      <a:buNone/>
                    </a:pPr>
                    <a:endParaRPr lang="en-US" sz="14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endParaRPr>
                  </a:p>
                </p:txBody>
              </p:sp>
              <p:sp>
                <p:nvSpPr>
                  <p:cNvPr id="108" name="Rechteck 107"/>
                  <p:cNvSpPr/>
                  <p:nvPr/>
                </p:nvSpPr>
                <p:spPr bwMode="auto">
                  <a:xfrm rot="5400000">
                    <a:off x="3375706" y="4510992"/>
                    <a:ext cx="679062" cy="458210"/>
                  </a:xfrm>
                  <a:prstGeom prst="rect">
                    <a:avLst/>
                  </a:prstGeom>
                  <a:solidFill>
                    <a:srgbClr val="9BAFBE"/>
                  </a:solidFill>
                  <a:ln>
                    <a:noFill/>
                  </a:ln>
                  <a:effectLst/>
                  <a:extLst/>
                </p:spPr>
                <p:txBody>
                  <a:bodyPr wrap="square" lIns="108000" tIns="54000" rIns="108000" bIns="54000" numCol="1" spcCol="72000" rtlCol="0" anchor="ctr">
                    <a:noAutofit/>
                  </a:bodyPr>
                  <a:lstStyle/>
                  <a:p>
                    <a:pPr algn="ctr">
                      <a:lnSpc>
                        <a:spcPct val="110000"/>
                      </a:lnSpc>
                      <a:spcBef>
                        <a:spcPct val="0"/>
                      </a:spcBef>
                      <a:buFont typeface="Wingdings" charset="0"/>
                      <a:buNone/>
                    </a:pPr>
                    <a:r>
                      <a:rPr lang="en-US" sz="1200" dirty="0" smtClean="0">
                        <a:solidFill>
                          <a:srgbClr val="000000"/>
                        </a:solidFill>
                        <a:latin typeface="Arial" charset="0"/>
                        <a:ea typeface="ＭＳ Ｐゴシック" pitchFamily="34" charset="-128"/>
                        <a:cs typeface="Arial" charset="0"/>
                      </a:rPr>
                      <a:t>Extra Year</a:t>
                    </a:r>
                  </a:p>
                </p:txBody>
              </p:sp>
            </p:grpSp>
          </p:grpSp>
          <p:grpSp>
            <p:nvGrpSpPr>
              <p:cNvPr id="71" name="Gruppieren 70"/>
              <p:cNvGrpSpPr/>
              <p:nvPr/>
            </p:nvGrpSpPr>
            <p:grpSpPr>
              <a:xfrm>
                <a:off x="1228529" y="1955941"/>
                <a:ext cx="498238" cy="3055779"/>
                <a:chOff x="1360199" y="1955941"/>
                <a:chExt cx="366568" cy="3055779"/>
              </a:xfrm>
            </p:grpSpPr>
            <p:cxnSp>
              <p:nvCxnSpPr>
                <p:cNvPr id="72" name="Gerade Verbindung 71"/>
                <p:cNvCxnSpPr/>
                <p:nvPr/>
              </p:nvCxnSpPr>
              <p:spPr bwMode="auto">
                <a:xfrm>
                  <a:off x="1360199" y="1955941"/>
                  <a:ext cx="366568" cy="0"/>
                </a:xfrm>
                <a:prstGeom prst="line">
                  <a:avLst/>
                </a:prstGeom>
                <a:solidFill>
                  <a:schemeClr val="tx2"/>
                </a:solidFill>
                <a:ln w="38100" cap="flat" cmpd="sng" algn="ctr">
                  <a:solidFill>
                    <a:srgbClr val="0F19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3" name="Gerade Verbindung 72"/>
                <p:cNvCxnSpPr/>
                <p:nvPr/>
              </p:nvCxnSpPr>
              <p:spPr bwMode="auto">
                <a:xfrm>
                  <a:off x="1360199" y="3449877"/>
                  <a:ext cx="366568" cy="0"/>
                </a:xfrm>
                <a:prstGeom prst="line">
                  <a:avLst/>
                </a:prstGeom>
                <a:solidFill>
                  <a:schemeClr val="tx2"/>
                </a:solidFill>
                <a:ln w="38100" cap="flat" cmpd="sng" algn="ctr">
                  <a:solidFill>
                    <a:srgbClr val="0F19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" name="Gerade Verbindung 81"/>
                <p:cNvCxnSpPr/>
                <p:nvPr/>
              </p:nvCxnSpPr>
              <p:spPr bwMode="auto">
                <a:xfrm>
                  <a:off x="1360199" y="5011720"/>
                  <a:ext cx="366568" cy="0"/>
                </a:xfrm>
                <a:prstGeom prst="line">
                  <a:avLst/>
                </a:prstGeom>
                <a:solidFill>
                  <a:schemeClr val="tx2"/>
                </a:solidFill>
                <a:ln w="38100" cap="flat" cmpd="sng" algn="ctr">
                  <a:solidFill>
                    <a:srgbClr val="0F19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20" name="Pfeil nach rechts 119"/>
            <p:cNvSpPr/>
            <p:nvPr/>
          </p:nvSpPr>
          <p:spPr bwMode="auto">
            <a:xfrm>
              <a:off x="627063" y="5562469"/>
              <a:ext cx="1250332" cy="603389"/>
            </a:xfrm>
            <a:prstGeom prst="rightArrow">
              <a:avLst/>
            </a:prstGeom>
            <a:solidFill>
              <a:srgbClr val="55A0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54000" rIns="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Primary </a:t>
              </a:r>
              <a:r>
                <a:rPr lang="en-US" sz="1100" b="1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6-9 </a:t>
              </a:r>
              <a:r>
                <a:rPr lang="en-US" sz="1100" b="1" dirty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YO </a:t>
              </a:r>
            </a:p>
          </p:txBody>
        </p:sp>
        <p:sp>
          <p:nvSpPr>
            <p:cNvPr id="133" name="Rechteck 132"/>
            <p:cNvSpPr/>
            <p:nvPr/>
          </p:nvSpPr>
          <p:spPr bwMode="auto">
            <a:xfrm rot="5400000">
              <a:off x="-1077509" y="3117266"/>
              <a:ext cx="4142279" cy="733136"/>
            </a:xfrm>
            <a:prstGeom prst="rect">
              <a:avLst/>
            </a:prstGeom>
            <a:solidFill>
              <a:srgbClr val="0064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Elementary school</a:t>
              </a:r>
            </a:p>
          </p:txBody>
        </p:sp>
        <p:cxnSp>
          <p:nvCxnSpPr>
            <p:cNvPr id="134" name="Gerade Verbindung 133"/>
            <p:cNvCxnSpPr/>
            <p:nvPr/>
          </p:nvCxnSpPr>
          <p:spPr bwMode="auto">
            <a:xfrm flipH="1">
              <a:off x="7044314" y="5293172"/>
              <a:ext cx="193954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EB780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35" name="Gruppieren 134"/>
            <p:cNvGrpSpPr/>
            <p:nvPr/>
          </p:nvGrpSpPr>
          <p:grpSpPr>
            <a:xfrm>
              <a:off x="3467967" y="1411155"/>
              <a:ext cx="5465865" cy="4742387"/>
              <a:chOff x="3467967" y="1411155"/>
              <a:chExt cx="5465865" cy="4742387"/>
            </a:xfrm>
          </p:grpSpPr>
          <p:sp>
            <p:nvSpPr>
              <p:cNvPr id="136" name="Pfeil nach rechts 135"/>
              <p:cNvSpPr/>
              <p:nvPr/>
            </p:nvSpPr>
            <p:spPr bwMode="auto">
              <a:xfrm>
                <a:off x="4305910" y="5548966"/>
                <a:ext cx="4627922" cy="604576"/>
              </a:xfrm>
              <a:prstGeom prst="rightArrow">
                <a:avLst/>
              </a:prstGeom>
              <a:solidFill>
                <a:srgbClr val="55A0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100" b="1" dirty="0" smtClean="0">
                    <a:solidFill>
                      <a:schemeClr val="bg1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Secondary Level II         15-18 YO</a:t>
                </a:r>
              </a:p>
            </p:txBody>
          </p:sp>
          <p:sp>
            <p:nvSpPr>
              <p:cNvPr id="137" name="Rechteck 136"/>
              <p:cNvSpPr/>
              <p:nvPr/>
            </p:nvSpPr>
            <p:spPr bwMode="auto">
              <a:xfrm>
                <a:off x="4476030" y="4394557"/>
                <a:ext cx="2568287" cy="1154406"/>
              </a:xfrm>
              <a:prstGeom prst="rect">
                <a:avLst/>
              </a:prstGeom>
              <a:solidFill>
                <a:srgbClr val="DCE1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Dual Vocational Education and Training 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( Dual VET- Work based</a:t>
                </a:r>
                <a:r>
                  <a:rPr lang="en-US" sz="14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)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200" dirty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(</a:t>
                </a:r>
                <a:r>
                  <a:rPr lang="en-US" sz="1200" dirty="0" err="1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Berufsschule</a:t>
                </a:r>
                <a:r>
                  <a:rPr lang="en-US" sz="1200" dirty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)</a:t>
                </a:r>
              </a:p>
            </p:txBody>
          </p:sp>
          <p:sp>
            <p:nvSpPr>
              <p:cNvPr id="138" name="Rechteck 137"/>
              <p:cNvSpPr/>
              <p:nvPr/>
            </p:nvSpPr>
            <p:spPr bwMode="auto">
              <a:xfrm>
                <a:off x="4476028" y="1411155"/>
                <a:ext cx="3940607" cy="1154406"/>
              </a:xfrm>
              <a:prstGeom prst="rect">
                <a:avLst/>
              </a:prstGeom>
              <a:solidFill>
                <a:srgbClr val="DCE1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Gymnasium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 </a:t>
                </a:r>
                <a:r>
                  <a:rPr lang="en-US" sz="14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-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 </a:t>
                </a:r>
                <a:r>
                  <a:rPr lang="en-US" sz="14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Upper Level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4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General university qualification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(</a:t>
                </a:r>
                <a:r>
                  <a:rPr lang="en-US" sz="1200" dirty="0" err="1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Abitur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 / </a:t>
                </a:r>
                <a:r>
                  <a:rPr lang="en-US" sz="1200" dirty="0" err="1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Allg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. </a:t>
                </a:r>
                <a:r>
                  <a:rPr lang="en-US" sz="1200" dirty="0" err="1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Hochschulreife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)</a:t>
                </a:r>
              </a:p>
            </p:txBody>
          </p:sp>
          <p:sp>
            <p:nvSpPr>
              <p:cNvPr id="139" name="Rechteck 138"/>
              <p:cNvSpPr/>
              <p:nvPr/>
            </p:nvSpPr>
            <p:spPr bwMode="auto">
              <a:xfrm>
                <a:off x="4476029" y="2906628"/>
                <a:ext cx="2016125" cy="1154406"/>
              </a:xfrm>
              <a:prstGeom prst="rect">
                <a:avLst/>
              </a:prstGeom>
              <a:solidFill>
                <a:srgbClr val="DCE1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Vocational School</a:t>
                </a:r>
              </a:p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(</a:t>
                </a:r>
                <a:r>
                  <a:rPr lang="en-US" sz="1200" dirty="0" err="1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Fachoberschule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 / FOS )</a:t>
                </a:r>
              </a:p>
            </p:txBody>
          </p:sp>
          <p:cxnSp>
            <p:nvCxnSpPr>
              <p:cNvPr id="140" name="Gerade Verbindung 139"/>
              <p:cNvCxnSpPr/>
              <p:nvPr/>
            </p:nvCxnSpPr>
            <p:spPr bwMode="auto">
              <a:xfrm>
                <a:off x="4201102" y="1989894"/>
                <a:ext cx="0" cy="2787158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Gerade Verbindung 140"/>
              <p:cNvCxnSpPr>
                <a:stCxn id="107" idx="3"/>
                <a:endCxn id="138" idx="1"/>
              </p:cNvCxnSpPr>
              <p:nvPr/>
            </p:nvCxnSpPr>
            <p:spPr bwMode="auto">
              <a:xfrm flipV="1">
                <a:off x="3926176" y="1988359"/>
                <a:ext cx="549852" cy="1536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2" name="Gerade Verbindung 141"/>
              <p:cNvCxnSpPr/>
              <p:nvPr/>
            </p:nvCxnSpPr>
            <p:spPr bwMode="auto">
              <a:xfrm>
                <a:off x="3926176" y="3517784"/>
                <a:ext cx="274926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" name="Gerade Verbindung 142"/>
              <p:cNvCxnSpPr/>
              <p:nvPr/>
            </p:nvCxnSpPr>
            <p:spPr bwMode="auto">
              <a:xfrm>
                <a:off x="3944342" y="4764589"/>
                <a:ext cx="531686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4" name="Rechteck 143"/>
              <p:cNvSpPr/>
              <p:nvPr/>
            </p:nvSpPr>
            <p:spPr bwMode="auto">
              <a:xfrm>
                <a:off x="6492153" y="3449877"/>
                <a:ext cx="1557914" cy="611156"/>
              </a:xfrm>
              <a:prstGeom prst="rect">
                <a:avLst/>
              </a:prstGeom>
              <a:solidFill>
                <a:srgbClr val="DCE1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Vocational </a:t>
                </a:r>
                <a:r>
                  <a:rPr lang="en-US" sz="1200" dirty="0" err="1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Abitur</a:t>
                </a:r>
                <a:endParaRPr lang="en-US" sz="12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cxnSp>
            <p:nvCxnSpPr>
              <p:cNvPr id="145" name="Gerade Verbindung 144"/>
              <p:cNvCxnSpPr/>
              <p:nvPr/>
            </p:nvCxnSpPr>
            <p:spPr bwMode="auto">
              <a:xfrm flipH="1">
                <a:off x="7044314" y="4644136"/>
                <a:ext cx="193954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EB78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" name="Gerade Verbindung 145"/>
              <p:cNvCxnSpPr/>
              <p:nvPr/>
            </p:nvCxnSpPr>
            <p:spPr bwMode="auto">
              <a:xfrm flipV="1">
                <a:off x="5484090" y="4051797"/>
                <a:ext cx="0" cy="339531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7" name="Gerade Verbindung 146"/>
              <p:cNvCxnSpPr/>
              <p:nvPr/>
            </p:nvCxnSpPr>
            <p:spPr bwMode="auto">
              <a:xfrm>
                <a:off x="4201102" y="3517784"/>
                <a:ext cx="274926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8" name="Rechteck 147"/>
              <p:cNvSpPr/>
              <p:nvPr/>
            </p:nvSpPr>
            <p:spPr bwMode="auto">
              <a:xfrm>
                <a:off x="7419243" y="2906628"/>
                <a:ext cx="997392" cy="407437"/>
              </a:xfrm>
              <a:prstGeom prst="rect">
                <a:avLst/>
              </a:prstGeom>
              <a:solidFill>
                <a:srgbClr val="DCE1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FOS 13 BOS 13</a:t>
                </a:r>
              </a:p>
            </p:txBody>
          </p:sp>
          <p:cxnSp>
            <p:nvCxnSpPr>
              <p:cNvPr id="149" name="Gerade Verbindung 148"/>
              <p:cNvCxnSpPr/>
              <p:nvPr/>
            </p:nvCxnSpPr>
            <p:spPr bwMode="auto">
              <a:xfrm flipV="1">
                <a:off x="7775141" y="3314065"/>
                <a:ext cx="0" cy="135812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AF23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0" name="Gerade Verbindung 149"/>
              <p:cNvCxnSpPr/>
              <p:nvPr/>
            </p:nvCxnSpPr>
            <p:spPr bwMode="auto">
              <a:xfrm>
                <a:off x="3467967" y="5215439"/>
                <a:ext cx="1008062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1" name="Rechteck 150"/>
              <p:cNvSpPr/>
              <p:nvPr/>
            </p:nvSpPr>
            <p:spPr bwMode="auto">
              <a:xfrm>
                <a:off x="7238269" y="4388552"/>
                <a:ext cx="1066018" cy="502640"/>
              </a:xfrm>
              <a:prstGeom prst="rect">
                <a:avLst/>
              </a:prstGeom>
              <a:solidFill>
                <a:srgbClr val="DCE1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BOS</a:t>
                </a:r>
              </a:p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0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Voc. </a:t>
                </a:r>
                <a:r>
                  <a:rPr lang="en-US" sz="1000" dirty="0" err="1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Abitur</a:t>
                </a:r>
                <a:r>
                  <a:rPr lang="en-US" sz="14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 </a:t>
                </a:r>
              </a:p>
            </p:txBody>
          </p:sp>
          <p:cxnSp>
            <p:nvCxnSpPr>
              <p:cNvPr id="152" name="Gerade Verbindung 151"/>
              <p:cNvCxnSpPr/>
              <p:nvPr/>
            </p:nvCxnSpPr>
            <p:spPr bwMode="auto">
              <a:xfrm flipV="1">
                <a:off x="8164289" y="3314067"/>
                <a:ext cx="0" cy="1074484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AF23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53" name="Rechteck 152"/>
            <p:cNvSpPr/>
            <p:nvPr/>
          </p:nvSpPr>
          <p:spPr bwMode="auto">
            <a:xfrm>
              <a:off x="9333056" y="2567097"/>
              <a:ext cx="2382691" cy="816375"/>
            </a:xfrm>
            <a:prstGeom prst="rect">
              <a:avLst/>
            </a:prstGeom>
            <a:noFill/>
            <a:ln w="19050">
              <a:solidFill>
                <a:srgbClr val="C8C8B9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Dual Degree Programs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University &amp;  </a:t>
              </a:r>
              <a:r>
                <a:rPr lang="en-US" sz="1200" dirty="0" smtClean="0">
                  <a:solidFill>
                    <a:schemeClr val="tx1"/>
                  </a:solidFill>
                </a:rPr>
                <a:t>University of </a:t>
              </a: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Applied Sciences </a:t>
              </a:r>
              <a:br>
                <a:rPr lang="en-US" sz="12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</a:b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(Bachelor, Master)</a:t>
              </a:r>
            </a:p>
          </p:txBody>
        </p:sp>
        <p:sp>
          <p:nvSpPr>
            <p:cNvPr id="154" name="Pfeil nach rechts 153"/>
            <p:cNvSpPr/>
            <p:nvPr/>
          </p:nvSpPr>
          <p:spPr bwMode="auto">
            <a:xfrm>
              <a:off x="8966488" y="5536647"/>
              <a:ext cx="2749261" cy="616895"/>
            </a:xfrm>
            <a:prstGeom prst="rightArrow">
              <a:avLst/>
            </a:prstGeom>
            <a:solidFill>
              <a:srgbClr val="55A0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Tertiary Level</a:t>
              </a:r>
            </a:p>
          </p:txBody>
        </p:sp>
        <p:grpSp>
          <p:nvGrpSpPr>
            <p:cNvPr id="155" name="Gruppieren 154"/>
            <p:cNvGrpSpPr/>
            <p:nvPr/>
          </p:nvGrpSpPr>
          <p:grpSpPr>
            <a:xfrm>
              <a:off x="8416636" y="1412691"/>
              <a:ext cx="3299113" cy="950687"/>
              <a:chOff x="8416636" y="1412691"/>
              <a:chExt cx="3299113" cy="950687"/>
            </a:xfrm>
          </p:grpSpPr>
          <p:cxnSp>
            <p:nvCxnSpPr>
              <p:cNvPr id="156" name="Gerade Verbindung 155"/>
              <p:cNvCxnSpPr/>
              <p:nvPr/>
            </p:nvCxnSpPr>
            <p:spPr bwMode="auto">
              <a:xfrm>
                <a:off x="8416636" y="1888035"/>
                <a:ext cx="916421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7" name="Rechteck 156"/>
              <p:cNvSpPr/>
              <p:nvPr/>
            </p:nvSpPr>
            <p:spPr bwMode="auto">
              <a:xfrm>
                <a:off x="9333057" y="1412691"/>
                <a:ext cx="2382692" cy="950687"/>
              </a:xfrm>
              <a:prstGeom prst="rect">
                <a:avLst/>
              </a:prstGeom>
              <a:solidFill>
                <a:srgbClr val="C8C8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University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(Bachelor, Master, PhD)</a:t>
                </a:r>
              </a:p>
            </p:txBody>
          </p:sp>
        </p:grpSp>
        <p:grpSp>
          <p:nvGrpSpPr>
            <p:cNvPr id="158" name="Gruppieren 157"/>
            <p:cNvGrpSpPr/>
            <p:nvPr/>
          </p:nvGrpSpPr>
          <p:grpSpPr>
            <a:xfrm>
              <a:off x="8050071" y="1904362"/>
              <a:ext cx="3665676" cy="2592108"/>
              <a:chOff x="8050071" y="1904362"/>
              <a:chExt cx="3665676" cy="2592108"/>
            </a:xfrm>
          </p:grpSpPr>
          <p:grpSp>
            <p:nvGrpSpPr>
              <p:cNvPr id="159" name="Gruppieren 158"/>
              <p:cNvGrpSpPr/>
              <p:nvPr/>
            </p:nvGrpSpPr>
            <p:grpSpPr>
              <a:xfrm>
                <a:off x="8050071" y="3601637"/>
                <a:ext cx="3665676" cy="894833"/>
                <a:chOff x="8050071" y="3601637"/>
                <a:chExt cx="3665676" cy="894833"/>
              </a:xfrm>
            </p:grpSpPr>
            <p:cxnSp>
              <p:nvCxnSpPr>
                <p:cNvPr id="163" name="Gerade Verbindung 162"/>
                <p:cNvCxnSpPr/>
                <p:nvPr/>
              </p:nvCxnSpPr>
              <p:spPr bwMode="auto">
                <a:xfrm>
                  <a:off x="8050071" y="3885573"/>
                  <a:ext cx="1282984" cy="1412"/>
                </a:xfrm>
                <a:prstGeom prst="line">
                  <a:avLst/>
                </a:prstGeom>
                <a:solidFill>
                  <a:schemeClr val="tx2"/>
                </a:solidFill>
                <a:ln w="38100" cap="flat" cmpd="sng" algn="ctr">
                  <a:solidFill>
                    <a:srgbClr val="55A0B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4" name="Gerade Verbindung 163"/>
                <p:cNvCxnSpPr/>
                <p:nvPr/>
              </p:nvCxnSpPr>
              <p:spPr bwMode="auto">
                <a:xfrm>
                  <a:off x="8713555" y="3886985"/>
                  <a:ext cx="641494" cy="0"/>
                </a:xfrm>
                <a:prstGeom prst="line">
                  <a:avLst/>
                </a:prstGeom>
                <a:solidFill>
                  <a:schemeClr val="tx2"/>
                </a:solidFill>
                <a:ln w="38100" cap="flat" cmpd="sng" algn="ctr">
                  <a:solidFill>
                    <a:srgbClr val="55A0B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65" name="Rechteck 164"/>
                <p:cNvSpPr/>
                <p:nvPr/>
              </p:nvSpPr>
              <p:spPr bwMode="auto">
                <a:xfrm>
                  <a:off x="9333056" y="3601637"/>
                  <a:ext cx="2382691" cy="894833"/>
                </a:xfrm>
                <a:prstGeom prst="rect">
                  <a:avLst/>
                </a:prstGeom>
                <a:solidFill>
                  <a:srgbClr val="C8C8B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400" b="1" dirty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University of</a:t>
                  </a:r>
                </a:p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400" b="1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Applied Sciences</a:t>
                  </a:r>
                </a:p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200" dirty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(Bachelor,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Master) </a:t>
                  </a:r>
                  <a:r>
                    <a:rPr lang="en-US" sz="1200" dirty="0" err="1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Fachhochschule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/ FH</a:t>
                  </a:r>
                </a:p>
              </p:txBody>
            </p:sp>
          </p:grpSp>
          <p:grpSp>
            <p:nvGrpSpPr>
              <p:cNvPr id="160" name="Gruppieren 159"/>
              <p:cNvGrpSpPr/>
              <p:nvPr/>
            </p:nvGrpSpPr>
            <p:grpSpPr>
              <a:xfrm>
                <a:off x="8865985" y="1904362"/>
                <a:ext cx="458210" cy="1857019"/>
                <a:chOff x="11936452" y="2078056"/>
                <a:chExt cx="458210" cy="897228"/>
              </a:xfrm>
            </p:grpSpPr>
            <p:cxnSp>
              <p:nvCxnSpPr>
                <p:cNvPr id="161" name="Gerade Verbindung 160"/>
                <p:cNvCxnSpPr/>
                <p:nvPr/>
              </p:nvCxnSpPr>
              <p:spPr bwMode="auto">
                <a:xfrm>
                  <a:off x="11936452" y="2078056"/>
                  <a:ext cx="0" cy="897228"/>
                </a:xfrm>
                <a:prstGeom prst="line">
                  <a:avLst/>
                </a:prstGeom>
                <a:solidFill>
                  <a:schemeClr val="tx2"/>
                </a:solidFill>
                <a:ln w="38100" cap="flat" cmpd="sng" algn="ctr">
                  <a:solidFill>
                    <a:srgbClr val="0F19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2" name="Gerade Verbindung 161"/>
                <p:cNvCxnSpPr/>
                <p:nvPr/>
              </p:nvCxnSpPr>
              <p:spPr bwMode="auto">
                <a:xfrm>
                  <a:off x="11936452" y="2960405"/>
                  <a:ext cx="458210" cy="0"/>
                </a:xfrm>
                <a:prstGeom prst="line">
                  <a:avLst/>
                </a:prstGeom>
                <a:solidFill>
                  <a:schemeClr val="tx2"/>
                </a:solidFill>
                <a:ln w="38100" cap="flat" cmpd="sng" algn="ctr">
                  <a:solidFill>
                    <a:srgbClr val="0F19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166" name="Gruppieren 165"/>
            <p:cNvGrpSpPr/>
            <p:nvPr/>
          </p:nvGrpSpPr>
          <p:grpSpPr>
            <a:xfrm>
              <a:off x="7238270" y="4610766"/>
              <a:ext cx="4477477" cy="915198"/>
              <a:chOff x="7238270" y="4610766"/>
              <a:chExt cx="4477477" cy="915198"/>
            </a:xfrm>
          </p:grpSpPr>
          <p:sp>
            <p:nvSpPr>
              <p:cNvPr id="167" name="Rechteck 166"/>
              <p:cNvSpPr/>
              <p:nvPr/>
            </p:nvSpPr>
            <p:spPr bwMode="auto">
              <a:xfrm>
                <a:off x="7238270" y="5050621"/>
                <a:ext cx="1191347" cy="475343"/>
              </a:xfrm>
              <a:prstGeom prst="rect">
                <a:avLst/>
              </a:prstGeom>
              <a:solidFill>
                <a:srgbClr val="AAAA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1100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Work- experience</a:t>
                </a:r>
              </a:p>
            </p:txBody>
          </p:sp>
          <p:cxnSp>
            <p:nvCxnSpPr>
              <p:cNvPr id="168" name="Gerade Verbindung 167"/>
              <p:cNvCxnSpPr/>
              <p:nvPr/>
            </p:nvCxnSpPr>
            <p:spPr bwMode="auto">
              <a:xfrm flipH="1">
                <a:off x="8424256" y="5312622"/>
                <a:ext cx="91632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EB78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69" name="Gruppieren 168"/>
              <p:cNvGrpSpPr/>
              <p:nvPr/>
            </p:nvGrpSpPr>
            <p:grpSpPr>
              <a:xfrm>
                <a:off x="8304286" y="4610766"/>
                <a:ext cx="3411461" cy="881487"/>
                <a:chOff x="8304286" y="4610766"/>
                <a:chExt cx="3411461" cy="881487"/>
              </a:xfrm>
            </p:grpSpPr>
            <p:cxnSp>
              <p:nvCxnSpPr>
                <p:cNvPr id="170" name="Gerade Verbindung 169"/>
                <p:cNvCxnSpPr/>
                <p:nvPr/>
              </p:nvCxnSpPr>
              <p:spPr bwMode="auto">
                <a:xfrm flipH="1">
                  <a:off x="8304286" y="4631169"/>
                  <a:ext cx="193954" cy="0"/>
                </a:xfrm>
                <a:prstGeom prst="line">
                  <a:avLst/>
                </a:prstGeom>
                <a:solidFill>
                  <a:schemeClr val="tx2"/>
                </a:solidFill>
                <a:ln w="38100" cap="flat" cmpd="sng" algn="ctr">
                  <a:solidFill>
                    <a:srgbClr val="EB780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1" name="Gerade Verbindung 170"/>
                <p:cNvCxnSpPr/>
                <p:nvPr/>
              </p:nvCxnSpPr>
              <p:spPr bwMode="auto">
                <a:xfrm flipH="1">
                  <a:off x="8496321" y="4610766"/>
                  <a:ext cx="1919" cy="714822"/>
                </a:xfrm>
                <a:prstGeom prst="line">
                  <a:avLst/>
                </a:prstGeom>
                <a:solidFill>
                  <a:schemeClr val="tx2"/>
                </a:solidFill>
                <a:ln w="38100" cap="flat" cmpd="sng" algn="ctr">
                  <a:solidFill>
                    <a:srgbClr val="EB780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2" name="Gerade Verbindung 171"/>
                <p:cNvCxnSpPr/>
                <p:nvPr/>
              </p:nvCxnSpPr>
              <p:spPr bwMode="auto">
                <a:xfrm>
                  <a:off x="8470072" y="5316765"/>
                  <a:ext cx="845485" cy="0"/>
                </a:xfrm>
                <a:prstGeom prst="line">
                  <a:avLst/>
                </a:prstGeom>
                <a:solidFill>
                  <a:schemeClr val="tx2"/>
                </a:solidFill>
                <a:ln w="38100" cap="flat" cmpd="sng" algn="ctr">
                  <a:solidFill>
                    <a:srgbClr val="EB780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73" name="Rechteck 172"/>
                <p:cNvSpPr/>
                <p:nvPr/>
              </p:nvSpPr>
              <p:spPr bwMode="auto">
                <a:xfrm>
                  <a:off x="9333057" y="4677378"/>
                  <a:ext cx="2382690" cy="814875"/>
                </a:xfrm>
                <a:prstGeom prst="rect">
                  <a:avLst/>
                </a:prstGeom>
                <a:solidFill>
                  <a:srgbClr val="C8C8B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400" b="1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Vocational Academies</a:t>
                  </a:r>
                </a:p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Berufs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- / </a:t>
                  </a:r>
                  <a:r>
                    <a:rPr lang="en-US" sz="1200" dirty="0" err="1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Fachakademie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,..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/>
                  </a:r>
                  <a:br>
                    <a:rPr lang="en-US" sz="1200" dirty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</a:br>
                  <a:r>
                    <a:rPr lang="en-US" sz="1200" dirty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(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Arial" charset="0"/>
                    </a:rPr>
                    <a:t>Bachelor  / certified Engineer)</a:t>
                  </a:r>
                </a:p>
              </p:txBody>
            </p:sp>
          </p:grpSp>
        </p:grpSp>
        <p:grpSp>
          <p:nvGrpSpPr>
            <p:cNvPr id="175" name="Gruppieren 174"/>
            <p:cNvGrpSpPr/>
            <p:nvPr/>
          </p:nvGrpSpPr>
          <p:grpSpPr>
            <a:xfrm>
              <a:off x="8398547" y="1893483"/>
              <a:ext cx="961950" cy="3437553"/>
              <a:chOff x="8401263" y="1888035"/>
              <a:chExt cx="961950" cy="3437553"/>
            </a:xfrm>
          </p:grpSpPr>
          <p:cxnSp>
            <p:nvCxnSpPr>
              <p:cNvPr id="176" name="Gerade Verbindung 175"/>
              <p:cNvCxnSpPr/>
              <p:nvPr/>
            </p:nvCxnSpPr>
            <p:spPr bwMode="auto">
              <a:xfrm>
                <a:off x="8874845" y="1888035"/>
                <a:ext cx="0" cy="2889017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7" name="Gerade Verbindung 176"/>
              <p:cNvCxnSpPr/>
              <p:nvPr/>
            </p:nvCxnSpPr>
            <p:spPr bwMode="auto">
              <a:xfrm>
                <a:off x="8857347" y="3726271"/>
                <a:ext cx="458210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8" name="Gerade Verbindung 177"/>
              <p:cNvCxnSpPr/>
              <p:nvPr/>
            </p:nvCxnSpPr>
            <p:spPr bwMode="auto">
              <a:xfrm>
                <a:off x="8855357" y="2779214"/>
                <a:ext cx="458210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9" name="Gerade Verbindung 178"/>
              <p:cNvCxnSpPr/>
              <p:nvPr/>
            </p:nvCxnSpPr>
            <p:spPr bwMode="auto">
              <a:xfrm>
                <a:off x="8884650" y="4768888"/>
                <a:ext cx="458210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F19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0" name="Form 143"/>
              <p:cNvCxnSpPr/>
              <p:nvPr/>
            </p:nvCxnSpPr>
            <p:spPr bwMode="auto">
              <a:xfrm rot="5400000" flipH="1" flipV="1">
                <a:off x="8230023" y="2510019"/>
                <a:ext cx="923079" cy="4"/>
              </a:xfrm>
              <a:prstGeom prst="bentConnector3">
                <a:avLst>
                  <a:gd name="adj1" fmla="val 50000"/>
                </a:avLst>
              </a:prstGeom>
              <a:solidFill>
                <a:schemeClr val="tx2"/>
              </a:solidFill>
              <a:ln w="38100" cap="flat" cmpd="sng" algn="ctr">
                <a:solidFill>
                  <a:srgbClr val="AF23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1" name="Gerade Verbindung 180"/>
              <p:cNvCxnSpPr/>
              <p:nvPr/>
            </p:nvCxnSpPr>
            <p:spPr bwMode="auto">
              <a:xfrm>
                <a:off x="8691562" y="2048481"/>
                <a:ext cx="641494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AF23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2" name="Gerade Verbindung 181"/>
              <p:cNvCxnSpPr/>
              <p:nvPr/>
            </p:nvCxnSpPr>
            <p:spPr bwMode="auto">
              <a:xfrm flipH="1">
                <a:off x="8691562" y="3110346"/>
                <a:ext cx="3" cy="1940275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55A0B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3" name="Gerade Verbindung 182"/>
              <p:cNvCxnSpPr/>
              <p:nvPr/>
            </p:nvCxnSpPr>
            <p:spPr bwMode="auto">
              <a:xfrm>
                <a:off x="8674063" y="3111494"/>
                <a:ext cx="641494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55A0B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4" name="Gerade Verbindung 183"/>
              <p:cNvCxnSpPr/>
              <p:nvPr/>
            </p:nvCxnSpPr>
            <p:spPr bwMode="auto">
              <a:xfrm flipV="1">
                <a:off x="8401263" y="2975285"/>
                <a:ext cx="931793" cy="384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AF23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5" name="Gerade Verbindung 184"/>
              <p:cNvCxnSpPr/>
              <p:nvPr/>
            </p:nvCxnSpPr>
            <p:spPr bwMode="auto">
              <a:xfrm>
                <a:off x="9084462" y="3252413"/>
                <a:ext cx="19488" cy="2073175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EB78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6" name="Gerade Verbindung 185"/>
              <p:cNvCxnSpPr/>
              <p:nvPr/>
            </p:nvCxnSpPr>
            <p:spPr bwMode="auto">
              <a:xfrm>
                <a:off x="9084462" y="3260577"/>
                <a:ext cx="248594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EB78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7" name="Gerade Verbindung 186"/>
              <p:cNvCxnSpPr/>
              <p:nvPr/>
            </p:nvCxnSpPr>
            <p:spPr bwMode="auto">
              <a:xfrm>
                <a:off x="9103950" y="4381052"/>
                <a:ext cx="259263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EB78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8" name="Gerade Verbindung 187"/>
              <p:cNvCxnSpPr/>
              <p:nvPr/>
            </p:nvCxnSpPr>
            <p:spPr bwMode="auto">
              <a:xfrm>
                <a:off x="8691562" y="5031170"/>
                <a:ext cx="641494" cy="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55A0B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32" name="Rechteck 131"/>
          <p:cNvSpPr/>
          <p:nvPr/>
        </p:nvSpPr>
        <p:spPr bwMode="auto">
          <a:xfrm>
            <a:off x="9346171" y="1411156"/>
            <a:ext cx="2358783" cy="3085314"/>
          </a:xfrm>
          <a:prstGeom prst="rect">
            <a:avLst/>
          </a:prstGeom>
          <a:noFill/>
          <a:ln w="57150">
            <a:solidFill>
              <a:srgbClr val="647D2D"/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27808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hteck 95"/>
          <p:cNvSpPr/>
          <p:nvPr/>
        </p:nvSpPr>
        <p:spPr bwMode="auto">
          <a:xfrm>
            <a:off x="627063" y="1407500"/>
            <a:ext cx="11088685" cy="4752000"/>
          </a:xfrm>
          <a:prstGeom prst="rect">
            <a:avLst/>
          </a:prstGeom>
          <a:solidFill>
            <a:srgbClr val="CDD9E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algn="ctr">
              <a:spcBef>
                <a:spcPts val="0"/>
              </a:spcBef>
            </a:pPr>
            <a:endParaRPr lang="en-US" sz="1000" b="1" dirty="0" smtClean="0">
              <a:solidFill>
                <a:schemeClr val="tx1"/>
              </a:solidFill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</a:t>
            </a:r>
            <a:r>
              <a:rPr lang="en-US" dirty="0"/>
              <a:t>Applied Sciences (FH: </a:t>
            </a:r>
            <a:r>
              <a:rPr lang="en-US" dirty="0" err="1"/>
              <a:t>Fachhochschule</a:t>
            </a:r>
            <a:r>
              <a:rPr lang="en-US" dirty="0"/>
              <a:t>)</a:t>
            </a:r>
            <a:br>
              <a:rPr lang="en-US" dirty="0"/>
            </a:br>
            <a:r>
              <a:rPr lang="en-US" b="0" dirty="0"/>
              <a:t>S</a:t>
            </a:r>
            <a:r>
              <a:rPr lang="en-US" b="0" dirty="0" smtClean="0"/>
              <a:t>tructure</a:t>
            </a:r>
          </a:p>
        </p:txBody>
      </p:sp>
      <p:sp>
        <p:nvSpPr>
          <p:cNvPr id="92" name="Rectangle 149"/>
          <p:cNvSpPr>
            <a:spLocks noChangeArrowheads="1"/>
          </p:cNvSpPr>
          <p:nvPr/>
        </p:nvSpPr>
        <p:spPr bwMode="auto">
          <a:xfrm>
            <a:off x="1374266" y="2620873"/>
            <a:ext cx="10094755" cy="439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  <a:cs typeface="Arial" charset="0"/>
              </a:rPr>
              <a:t>Selected FH’s with mandatory pre-internship between 8 and 12 weeks</a:t>
            </a:r>
            <a:endParaRPr lang="en-US" sz="16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7" name="Rectangle 87"/>
          <p:cNvSpPr>
            <a:spLocks noChangeArrowheads="1"/>
          </p:cNvSpPr>
          <p:nvPr/>
        </p:nvSpPr>
        <p:spPr bwMode="auto">
          <a:xfrm>
            <a:off x="2219791" y="2027421"/>
            <a:ext cx="807013" cy="457833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8" name="Text Box 88"/>
          <p:cNvSpPr txBox="1">
            <a:spLocks noChangeArrowheads="1"/>
          </p:cNvSpPr>
          <p:nvPr/>
        </p:nvSpPr>
        <p:spPr bwMode="auto">
          <a:xfrm>
            <a:off x="2219791" y="2087060"/>
            <a:ext cx="807013" cy="338554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Oct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9" name="Rectangle 89"/>
          <p:cNvSpPr>
            <a:spLocks noChangeArrowheads="1"/>
          </p:cNvSpPr>
          <p:nvPr/>
        </p:nvSpPr>
        <p:spPr bwMode="auto">
          <a:xfrm>
            <a:off x="3060184" y="2027421"/>
            <a:ext cx="807013" cy="457833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0" name="Text Box 90"/>
          <p:cNvSpPr txBox="1">
            <a:spLocks noChangeArrowheads="1"/>
          </p:cNvSpPr>
          <p:nvPr/>
        </p:nvSpPr>
        <p:spPr bwMode="auto">
          <a:xfrm>
            <a:off x="3060184" y="2087060"/>
            <a:ext cx="807013" cy="338554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Nov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1" name="Rectangle 91"/>
          <p:cNvSpPr>
            <a:spLocks noChangeArrowheads="1"/>
          </p:cNvSpPr>
          <p:nvPr/>
        </p:nvSpPr>
        <p:spPr bwMode="auto">
          <a:xfrm>
            <a:off x="3902540" y="2027421"/>
            <a:ext cx="807013" cy="457833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2" name="Text Box 92"/>
          <p:cNvSpPr txBox="1">
            <a:spLocks noChangeArrowheads="1"/>
          </p:cNvSpPr>
          <p:nvPr/>
        </p:nvSpPr>
        <p:spPr bwMode="auto">
          <a:xfrm>
            <a:off x="3902540" y="2087060"/>
            <a:ext cx="807013" cy="338554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Dec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3" name="Rectangle 93"/>
          <p:cNvSpPr>
            <a:spLocks noChangeArrowheads="1"/>
          </p:cNvSpPr>
          <p:nvPr/>
        </p:nvSpPr>
        <p:spPr bwMode="auto">
          <a:xfrm>
            <a:off x="4742933" y="2027421"/>
            <a:ext cx="807013" cy="457833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4" name="Text Box 94"/>
          <p:cNvSpPr txBox="1">
            <a:spLocks noChangeArrowheads="1"/>
          </p:cNvSpPr>
          <p:nvPr/>
        </p:nvSpPr>
        <p:spPr bwMode="auto">
          <a:xfrm>
            <a:off x="4742933" y="2087060"/>
            <a:ext cx="807013" cy="338554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Jan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5" name="Rectangle 95"/>
          <p:cNvSpPr>
            <a:spLocks noChangeArrowheads="1"/>
          </p:cNvSpPr>
          <p:nvPr/>
        </p:nvSpPr>
        <p:spPr bwMode="auto">
          <a:xfrm>
            <a:off x="5585290" y="2027421"/>
            <a:ext cx="807013" cy="457833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6" name="Text Box 96"/>
          <p:cNvSpPr txBox="1">
            <a:spLocks noChangeArrowheads="1"/>
          </p:cNvSpPr>
          <p:nvPr/>
        </p:nvSpPr>
        <p:spPr bwMode="auto">
          <a:xfrm>
            <a:off x="5585290" y="2087060"/>
            <a:ext cx="807013" cy="338554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Feb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7" name="Rectangle 97"/>
          <p:cNvSpPr>
            <a:spLocks noChangeArrowheads="1"/>
          </p:cNvSpPr>
          <p:nvPr/>
        </p:nvSpPr>
        <p:spPr bwMode="auto">
          <a:xfrm>
            <a:off x="6425682" y="2027421"/>
            <a:ext cx="807013" cy="457833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8" name="Text Box 98"/>
          <p:cNvSpPr txBox="1">
            <a:spLocks noChangeArrowheads="1"/>
          </p:cNvSpPr>
          <p:nvPr/>
        </p:nvSpPr>
        <p:spPr bwMode="auto">
          <a:xfrm>
            <a:off x="6425682" y="2087060"/>
            <a:ext cx="807013" cy="338554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Mar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9" name="Rectangle 99"/>
          <p:cNvSpPr>
            <a:spLocks noChangeArrowheads="1"/>
          </p:cNvSpPr>
          <p:nvPr/>
        </p:nvSpPr>
        <p:spPr bwMode="auto">
          <a:xfrm>
            <a:off x="7268039" y="2027421"/>
            <a:ext cx="807013" cy="457833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0" name="Text Box 100"/>
          <p:cNvSpPr txBox="1">
            <a:spLocks noChangeArrowheads="1"/>
          </p:cNvSpPr>
          <p:nvPr/>
        </p:nvSpPr>
        <p:spPr bwMode="auto">
          <a:xfrm>
            <a:off x="7268039" y="2087060"/>
            <a:ext cx="807013" cy="338554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Apr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1" name="Rectangle 101"/>
          <p:cNvSpPr>
            <a:spLocks noChangeArrowheads="1"/>
          </p:cNvSpPr>
          <p:nvPr/>
        </p:nvSpPr>
        <p:spPr bwMode="auto">
          <a:xfrm>
            <a:off x="8120213" y="2027421"/>
            <a:ext cx="807013" cy="457833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2" name="Text Box 102"/>
          <p:cNvSpPr txBox="1">
            <a:spLocks noChangeArrowheads="1"/>
          </p:cNvSpPr>
          <p:nvPr/>
        </p:nvSpPr>
        <p:spPr bwMode="auto">
          <a:xfrm>
            <a:off x="8120213" y="2087060"/>
            <a:ext cx="807013" cy="338554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May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3" name="Rectangle 103"/>
          <p:cNvSpPr>
            <a:spLocks noChangeArrowheads="1"/>
          </p:cNvSpPr>
          <p:nvPr/>
        </p:nvSpPr>
        <p:spPr bwMode="auto">
          <a:xfrm>
            <a:off x="8964533" y="2027421"/>
            <a:ext cx="807013" cy="457833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4" name="Text Box 104"/>
          <p:cNvSpPr txBox="1">
            <a:spLocks noChangeArrowheads="1"/>
          </p:cNvSpPr>
          <p:nvPr/>
        </p:nvSpPr>
        <p:spPr bwMode="auto">
          <a:xfrm>
            <a:off x="8964533" y="2087060"/>
            <a:ext cx="807013" cy="338554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Jun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5" name="Rectangle 105"/>
          <p:cNvSpPr>
            <a:spLocks noChangeArrowheads="1"/>
          </p:cNvSpPr>
          <p:nvPr/>
        </p:nvSpPr>
        <p:spPr bwMode="auto">
          <a:xfrm>
            <a:off x="9816707" y="2027421"/>
            <a:ext cx="807013" cy="457833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6" name="Text Box 106"/>
          <p:cNvSpPr txBox="1">
            <a:spLocks noChangeArrowheads="1"/>
          </p:cNvSpPr>
          <p:nvPr/>
        </p:nvSpPr>
        <p:spPr bwMode="auto">
          <a:xfrm>
            <a:off x="9816707" y="2087060"/>
            <a:ext cx="807013" cy="338554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Jul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7" name="Rectangle 107"/>
          <p:cNvSpPr>
            <a:spLocks noChangeArrowheads="1"/>
          </p:cNvSpPr>
          <p:nvPr/>
        </p:nvSpPr>
        <p:spPr bwMode="auto">
          <a:xfrm>
            <a:off x="10659063" y="2027421"/>
            <a:ext cx="807013" cy="457833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8" name="Text Box 108"/>
          <p:cNvSpPr txBox="1">
            <a:spLocks noChangeArrowheads="1"/>
          </p:cNvSpPr>
          <p:nvPr/>
        </p:nvSpPr>
        <p:spPr bwMode="auto">
          <a:xfrm>
            <a:off x="10659063" y="2087060"/>
            <a:ext cx="807013" cy="338554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Aug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9" name="Rectangle 109"/>
          <p:cNvSpPr>
            <a:spLocks noChangeArrowheads="1"/>
          </p:cNvSpPr>
          <p:nvPr/>
        </p:nvSpPr>
        <p:spPr bwMode="auto">
          <a:xfrm>
            <a:off x="1374266" y="2027421"/>
            <a:ext cx="807013" cy="457833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0" name="Text Box 110"/>
          <p:cNvSpPr txBox="1">
            <a:spLocks noChangeArrowheads="1"/>
          </p:cNvSpPr>
          <p:nvPr/>
        </p:nvSpPr>
        <p:spPr bwMode="auto">
          <a:xfrm>
            <a:off x="1374266" y="2087060"/>
            <a:ext cx="807013" cy="338554"/>
          </a:xfrm>
          <a:prstGeom prst="rect">
            <a:avLst/>
          </a:prstGeom>
          <a:solidFill>
            <a:srgbClr val="879BA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Sep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1" name="Rectangle 126"/>
          <p:cNvSpPr>
            <a:spLocks noChangeArrowheads="1"/>
          </p:cNvSpPr>
          <p:nvPr/>
        </p:nvSpPr>
        <p:spPr bwMode="auto">
          <a:xfrm>
            <a:off x="1820064" y="3923026"/>
            <a:ext cx="3326375" cy="519729"/>
          </a:xfrm>
          <a:prstGeom prst="rect">
            <a:avLst/>
          </a:prstGeom>
          <a:solidFill>
            <a:srgbClr val="55A0B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3rd semester – </a:t>
            </a:r>
            <a:br>
              <a:rPr lang="en-US" sz="1600" dirty="0" smtClean="0">
                <a:solidFill>
                  <a:schemeClr val="bg1"/>
                </a:solidFill>
                <a:cs typeface="Arial" charset="0"/>
              </a:rPr>
            </a:b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academic  studies 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2" name="Rectangle 126"/>
          <p:cNvSpPr>
            <a:spLocks noChangeArrowheads="1"/>
          </p:cNvSpPr>
          <p:nvPr/>
        </p:nvSpPr>
        <p:spPr bwMode="auto">
          <a:xfrm>
            <a:off x="6840422" y="4653754"/>
            <a:ext cx="3398879" cy="519729"/>
          </a:xfrm>
          <a:prstGeom prst="rect">
            <a:avLst/>
          </a:prstGeom>
          <a:solidFill>
            <a:srgbClr val="55A0B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6th semester – </a:t>
            </a:r>
            <a:br>
              <a:rPr lang="en-US" sz="1600" dirty="0" smtClean="0">
                <a:solidFill>
                  <a:schemeClr val="bg1"/>
                </a:solidFill>
                <a:cs typeface="Arial" charset="0"/>
              </a:rPr>
            </a:b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academic  studies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5" name="Rectangle 12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20065" y="3191471"/>
            <a:ext cx="3326375" cy="519729"/>
          </a:xfrm>
          <a:prstGeom prst="rect">
            <a:avLst/>
          </a:prstGeom>
          <a:solidFill>
            <a:srgbClr val="55A0B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1st semester – </a:t>
            </a:r>
            <a:br>
              <a:rPr lang="en-US" sz="1600" dirty="0" smtClean="0">
                <a:solidFill>
                  <a:schemeClr val="bg1"/>
                </a:solidFill>
                <a:cs typeface="Arial" charset="0"/>
              </a:rPr>
            </a:b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academic  studies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6" name="Rectangle 12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40423" y="3191471"/>
            <a:ext cx="3132360" cy="519729"/>
          </a:xfrm>
          <a:prstGeom prst="rect">
            <a:avLst/>
          </a:prstGeom>
          <a:solidFill>
            <a:srgbClr val="55A0B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2nd semester – </a:t>
            </a:r>
            <a:br>
              <a:rPr lang="en-US" sz="1600" dirty="0" smtClean="0">
                <a:solidFill>
                  <a:schemeClr val="bg1"/>
                </a:solidFill>
                <a:cs typeface="Arial" charset="0"/>
              </a:rPr>
            </a:b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academic  studies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7" name="Rectangle 126"/>
          <p:cNvSpPr>
            <a:spLocks noChangeArrowheads="1"/>
          </p:cNvSpPr>
          <p:nvPr/>
        </p:nvSpPr>
        <p:spPr bwMode="auto">
          <a:xfrm>
            <a:off x="6840422" y="3935608"/>
            <a:ext cx="3398879" cy="519729"/>
          </a:xfrm>
          <a:prstGeom prst="rect">
            <a:avLst/>
          </a:prstGeom>
          <a:solidFill>
            <a:srgbClr val="55A0B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4th semester – </a:t>
            </a:r>
            <a:br>
              <a:rPr lang="en-US" sz="1600" dirty="0" smtClean="0">
                <a:solidFill>
                  <a:schemeClr val="bg1"/>
                </a:solidFill>
                <a:cs typeface="Arial" charset="0"/>
              </a:rPr>
            </a:b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academic  studies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1" name="Rectangle 149"/>
          <p:cNvSpPr>
            <a:spLocks noChangeArrowheads="1"/>
          </p:cNvSpPr>
          <p:nvPr/>
        </p:nvSpPr>
        <p:spPr bwMode="auto">
          <a:xfrm>
            <a:off x="1820063" y="4621594"/>
            <a:ext cx="4094425" cy="5197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  <a:cs typeface="Arial" charset="0"/>
              </a:rPr>
              <a:t>5th </a:t>
            </a:r>
            <a:r>
              <a:rPr lang="en-US" sz="1600" dirty="0">
                <a:solidFill>
                  <a:schemeClr val="tx1"/>
                </a:solidFill>
                <a:cs typeface="Arial" charset="0"/>
              </a:rPr>
              <a:t>semester – </a:t>
            </a:r>
            <a:br>
              <a:rPr lang="en-US" sz="1600" dirty="0">
                <a:solidFill>
                  <a:schemeClr val="tx1"/>
                </a:solidFill>
                <a:cs typeface="Arial" charset="0"/>
              </a:rPr>
            </a:br>
            <a:r>
              <a:rPr lang="en-US" sz="1600" dirty="0" smtClean="0">
                <a:solidFill>
                  <a:schemeClr val="tx1"/>
                </a:solidFill>
                <a:cs typeface="Arial" charset="0"/>
              </a:rPr>
              <a:t>practical phase at company</a:t>
            </a:r>
          </a:p>
        </p:txBody>
      </p:sp>
      <p:sp>
        <p:nvSpPr>
          <p:cNvPr id="47" name="Rectangle 10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8901" y="3191769"/>
            <a:ext cx="720000" cy="519483"/>
          </a:xfrm>
          <a:prstGeom prst="rect">
            <a:avLst/>
          </a:prstGeom>
          <a:solidFill>
            <a:srgbClr val="505A64"/>
          </a:solidFill>
          <a:ln w="3175">
            <a:noFill/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/>
          <a:p>
            <a:pPr algn="ctr" eaLnBrk="0" hangingPunct="0"/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Year 1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8" name="Rectangle 10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98901" y="3923026"/>
            <a:ext cx="720000" cy="519483"/>
          </a:xfrm>
          <a:prstGeom prst="rect">
            <a:avLst/>
          </a:prstGeom>
          <a:solidFill>
            <a:srgbClr val="505A64"/>
          </a:solidFill>
          <a:ln w="3175">
            <a:noFill/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/>
          <a:p>
            <a:pPr algn="ctr" eaLnBrk="0" hangingPunct="0"/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Year 2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9" name="Rectangle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98901" y="4621594"/>
            <a:ext cx="720000" cy="519483"/>
          </a:xfrm>
          <a:prstGeom prst="rect">
            <a:avLst/>
          </a:prstGeom>
          <a:solidFill>
            <a:srgbClr val="505A64"/>
          </a:solidFill>
          <a:ln w="3175">
            <a:noFill/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/>
          <a:p>
            <a:pPr algn="ctr" eaLnBrk="0" hangingPunct="0"/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Year 3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5" name="Rechteck 94"/>
          <p:cNvSpPr/>
          <p:nvPr/>
        </p:nvSpPr>
        <p:spPr bwMode="auto">
          <a:xfrm>
            <a:off x="627062" y="1412875"/>
            <a:ext cx="11088687" cy="432000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cs typeface="Arial" charset="0"/>
              </a:rPr>
              <a:t>Electrical Engineering</a:t>
            </a:r>
            <a:endParaRPr lang="en-US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5146440" y="3191472"/>
            <a:ext cx="768050" cy="519484"/>
          </a:xfrm>
          <a:prstGeom prst="rect">
            <a:avLst/>
          </a:prstGeom>
          <a:pattFill prst="dkVert">
            <a:fgClr>
              <a:srgbClr val="55A0B9"/>
            </a:fgClr>
            <a:bgClr>
              <a:schemeClr val="bg2">
                <a:lumMod val="60000"/>
                <a:lumOff val="40000"/>
              </a:schemeClr>
            </a:bgClr>
          </a:patt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3" name="Rechteck 2"/>
          <p:cNvSpPr/>
          <p:nvPr/>
        </p:nvSpPr>
        <p:spPr bwMode="auto">
          <a:xfrm>
            <a:off x="5143386" y="3923026"/>
            <a:ext cx="771103" cy="519484"/>
          </a:xfrm>
          <a:prstGeom prst="rect">
            <a:avLst/>
          </a:prstGeom>
          <a:pattFill prst="dkVert">
            <a:fgClr>
              <a:srgbClr val="55A0B9"/>
            </a:fgClr>
            <a:bgClr>
              <a:schemeClr val="bg2">
                <a:lumMod val="60000"/>
                <a:lumOff val="40000"/>
              </a:schemeClr>
            </a:bgClr>
          </a:patt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8" name="Rechteck 2"/>
          <p:cNvSpPr/>
          <p:nvPr/>
        </p:nvSpPr>
        <p:spPr bwMode="auto">
          <a:xfrm>
            <a:off x="9972783" y="3939971"/>
            <a:ext cx="669889" cy="516141"/>
          </a:xfrm>
          <a:prstGeom prst="rect">
            <a:avLst/>
          </a:prstGeom>
          <a:pattFill prst="dkVert">
            <a:fgClr>
              <a:srgbClr val="55A0B9"/>
            </a:fgClr>
            <a:bgClr>
              <a:schemeClr val="bg2">
                <a:lumMod val="60000"/>
                <a:lumOff val="40000"/>
              </a:schemeClr>
            </a:bgClr>
          </a:patt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9" name="Rechteck 2"/>
          <p:cNvSpPr/>
          <p:nvPr/>
        </p:nvSpPr>
        <p:spPr bwMode="auto">
          <a:xfrm>
            <a:off x="9972783" y="4654053"/>
            <a:ext cx="671977" cy="519484"/>
          </a:xfrm>
          <a:prstGeom prst="rect">
            <a:avLst/>
          </a:prstGeom>
          <a:pattFill prst="dkVert">
            <a:fgClr>
              <a:srgbClr val="55A0B9"/>
            </a:fgClr>
            <a:bgClr>
              <a:schemeClr val="bg2">
                <a:lumMod val="60000"/>
                <a:lumOff val="40000"/>
              </a:schemeClr>
            </a:bgClr>
          </a:patt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50" name="Rechteck 2"/>
          <p:cNvSpPr/>
          <p:nvPr/>
        </p:nvSpPr>
        <p:spPr bwMode="auto">
          <a:xfrm>
            <a:off x="9972783" y="3191471"/>
            <a:ext cx="675573" cy="516141"/>
          </a:xfrm>
          <a:prstGeom prst="rect">
            <a:avLst/>
          </a:prstGeom>
          <a:pattFill prst="dkVert">
            <a:fgClr>
              <a:srgbClr val="55A0B9"/>
            </a:fgClr>
            <a:bgClr>
              <a:schemeClr val="bg2">
                <a:lumMod val="60000"/>
                <a:lumOff val="40000"/>
              </a:schemeClr>
            </a:bgClr>
          </a:patt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51" name="Rechteck 2"/>
          <p:cNvSpPr/>
          <p:nvPr/>
        </p:nvSpPr>
        <p:spPr bwMode="auto">
          <a:xfrm>
            <a:off x="10369720" y="5886599"/>
            <a:ext cx="289823" cy="187424"/>
          </a:xfrm>
          <a:prstGeom prst="rect">
            <a:avLst/>
          </a:prstGeom>
          <a:pattFill prst="dkVert">
            <a:fgClr>
              <a:srgbClr val="55A0B9"/>
            </a:fgClr>
            <a:bgClr>
              <a:schemeClr val="bg2">
                <a:lumMod val="60000"/>
                <a:lumOff val="40000"/>
              </a:schemeClr>
            </a:bgClr>
          </a:patt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25904" y="5886599"/>
            <a:ext cx="860813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200" dirty="0" smtClean="0">
                <a:solidFill>
                  <a:schemeClr val="tx1"/>
                </a:solidFill>
              </a:rPr>
              <a:t>Exam period</a:t>
            </a:r>
          </a:p>
        </p:txBody>
      </p:sp>
      <p:sp>
        <p:nvSpPr>
          <p:cNvPr id="89" name="Rectangle 12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820066" y="5307524"/>
            <a:ext cx="3355363" cy="476075"/>
          </a:xfrm>
          <a:prstGeom prst="rect">
            <a:avLst/>
          </a:prstGeom>
          <a:solidFill>
            <a:srgbClr val="55A0B9"/>
          </a:solidFill>
          <a:ln w="9525">
            <a:noFill/>
            <a:miter lim="800000"/>
            <a:headEnd/>
            <a:tailEnd/>
          </a:ln>
        </p:spPr>
        <p:txBody>
          <a:bodyPr wrap="none" anchor="t" anchorCtr="0"/>
          <a:lstStyle/>
          <a:p>
            <a:pPr algn="ctr" eaLnBrk="0" hangingPunct="0"/>
            <a:r>
              <a:rPr lang="en-US" sz="1600" dirty="0">
                <a:solidFill>
                  <a:schemeClr val="bg1"/>
                </a:solidFill>
                <a:cs typeface="Arial" charset="0"/>
              </a:rPr>
              <a:t>7</a:t>
            </a: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th semester – academic  studies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00" name="Rectangle 10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97800" y="5307524"/>
            <a:ext cx="720000" cy="602666"/>
          </a:xfrm>
          <a:prstGeom prst="rect">
            <a:avLst/>
          </a:prstGeom>
          <a:solidFill>
            <a:srgbClr val="505A64"/>
          </a:solidFill>
          <a:ln w="3175">
            <a:noFill/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/>
          <a:p>
            <a:pPr algn="ctr" eaLnBrk="0" hangingPunct="0"/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Year 4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5" name="Rechteck 2"/>
          <p:cNvSpPr/>
          <p:nvPr/>
        </p:nvSpPr>
        <p:spPr bwMode="auto">
          <a:xfrm>
            <a:off x="5146439" y="5307797"/>
            <a:ext cx="768049" cy="602392"/>
          </a:xfrm>
          <a:prstGeom prst="rect">
            <a:avLst/>
          </a:prstGeom>
          <a:pattFill prst="dkVert">
            <a:fgClr>
              <a:srgbClr val="55A0B9"/>
            </a:fgClr>
            <a:bgClr>
              <a:schemeClr val="bg2">
                <a:lumMod val="60000"/>
                <a:lumOff val="40000"/>
              </a:schemeClr>
            </a:bgClr>
          </a:patt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52" name="Rectangle 149"/>
          <p:cNvSpPr>
            <a:spLocks noChangeArrowheads="1"/>
          </p:cNvSpPr>
          <p:nvPr/>
        </p:nvSpPr>
        <p:spPr bwMode="auto">
          <a:xfrm>
            <a:off x="1820066" y="5613404"/>
            <a:ext cx="3323320" cy="2967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bachelor thesis</a:t>
            </a:r>
            <a:endParaRPr lang="en-US" sz="1600" dirty="0" smtClean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4" name="Rectangle 149"/>
          <p:cNvSpPr>
            <a:spLocks noChangeArrowheads="1"/>
          </p:cNvSpPr>
          <p:nvPr/>
        </p:nvSpPr>
        <p:spPr bwMode="auto">
          <a:xfrm>
            <a:off x="6829188" y="5315025"/>
            <a:ext cx="3323320" cy="59516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bachelor thesis</a:t>
            </a:r>
            <a:endParaRPr lang="en-US" sz="1600" dirty="0" smtClean="0">
              <a:solidFill>
                <a:schemeClr val="tx1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1265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CUSTOMER" val="Siemens_I_2013_16x9"/>
  <p:tag name="CDT_LANGUAGE" val="1031"/>
  <p:tag name="CDT_FONTSET" val="Arial"/>
  <p:tag name="CDT_CREATORVERSION" val="4.1.2.0"/>
  <p:tag name="CDT_CUSTOMER_NAME" val="Siemens AG, Industry Sector"/>
  <p:tag name="CDT_VERSION" val="4.1.2.0"/>
  <p:tag name="CDT_TEMPLATEVERSION" val="2.0.0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  <p:tag name="CDT_LINEUNVISIBLE" val="True"/>
  <p:tag name="CDT_FILLUNVISIBLE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  <p:tag name="CDT_LINEUNVISIBLE" val="True"/>
  <p:tag name="CDT_FILLUNVISIBLE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  <p:tag name="CDT_LINEUNVISIBLE" val="True"/>
  <p:tag name="CDT_FILLUNVISIBLE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LINEUNVISIBLE" val="True"/>
  <p:tag name="CDT_FILLUNVISIBLE" val="True"/>
  <p:tag name="CDT_DELETE_ONEVENT_NEWPRES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  <p:tag name="CDT_LINEUNVISIBLE" val="True"/>
  <p:tag name="CDT_FILLUNVISIBLE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  <p:tag name="CDT_LINEUNVISIBLE" val="True"/>
  <p:tag name="CDT_FILLUNVISIBLE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  <p:tag name="CDT_LINEUNVISIBLE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  <p:tag name="CDT_LINEUNVISIBLE" val="True"/>
  <p:tag name="CDT_FILLUNVISIBLE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  <p:tag name="CDT_LINEUNVISIBLE" val="True"/>
  <p:tag name="CDT_FILLUNVISIBLE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HEIGHT" val="181,5"/>
  <p:tag name="CDT_PROT_WIDTH" val="317,4803"/>
  <p:tag name="CDT_PROT_LEFT" val="378,2697"/>
  <p:tag name="CDT_PROT_TOP" val="109,358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3,9999"/>
  <p:tag name="CDT_PROT_LEFT" val="49,37504"/>
  <p:tag name="CDT_PROT_WIDTH" val="317,4803"/>
  <p:tag name="CDT_PROT_HEIGHT" val="181,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16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  <p:tag name="CDT_LINEUNVISIBLE" val="True"/>
  <p:tag name="CDT_MASTERSHAPE2" val="13:0-0-406,08-960,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  <p:tag name="CDT_LINEUNVISIBLE" val="True"/>
  <p:tag name="CDT_FILLUNVISIBLE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ORIGINAL_DESIGNS_NAME" val="Siemens 2013 – 16:9"/>
  <p:tag name="CDT_ORIGINAL_MASTERS_NAME" val="Title (big bar up)"/>
  <p:tag name="CDT_ORIGINAL_LAYOUT_TYPE" val="1"/>
  <p:tag name="CDT_LAYOUT_TYPE" val="1"/>
  <p:tag name="CDT_MASTERS_NAME" val="Title (big bar up)"/>
  <p:tag name="CDT_DESIGNS_NAME" val="Siemens 2013 – 16:9"/>
  <p:tag name="CDT_NAVBARONTHISSLIDE" val="True"/>
  <p:tag name="CDT_INTERSECT_SLID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NAVBARONTHISSLIDE" val="True"/>
  <p:tag name="CDT_INTERSECT_SLID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SLYSa3MikulfftZjIJ89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NAVBARONTHISSLIDE" val="True"/>
  <p:tag name="CDT_INTERSECT_SLID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DJDfV0.E.LasE.kO20p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CqhQU_hUmG9QE.mNXf2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vkwyQqBUKL5ejXKmdPd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_GAzGHYkCW4Oa_itDAq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  <p:tag name="CDT_LINEUNVISIBLE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E0UUtibEauKTkw6AXVt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DhDKeO18UGuUCPzJa8tq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HLB7GdaX06hA_mDI9p7t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o.HTBxw0uZbgDA8ywGa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wts9jrzkGEL3C3OVDEw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fgcvuLEUSHQJEQCfKr6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wts9jrzkGEL3C3OVDEw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.eVR5vesUSmkcN_Jwarv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0XWJZzYexEWPBgr.j2of9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5JGPzfKN40yWuNDgtZA4f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  <p:tag name="CDT_LINEUNVISIBLE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NAVBARONTHISSLIDE" val="True"/>
  <p:tag name="CDT_INTERSECT_SLID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OLDSLIDEINDEX" val="17"/>
  <p:tag name="CDT_OLDSLIDEHIDDEN" val="False"/>
  <p:tag name="CDT_LAYOUT_TYPE" val="11"/>
  <p:tag name="CDT_MASTERS_NAME" val="Free Content"/>
  <p:tag name="CDT_DESIGNS_NAME" val="Siemens 2013 – 16:9"/>
  <p:tag name="CDT_NAVBARONTHISSLIDE" val="True"/>
  <p:tag name="CDT_INTERSECT_SLID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OLDSLIDEINDEX" val="11"/>
  <p:tag name="CDT_OLDSLIDEHIDDEN" val="False"/>
  <p:tag name="CDT_LAYOUT_TYPE" val="29"/>
  <p:tag name="CDT_MASTERS_NAME" val="Two columns"/>
  <p:tag name="CDT_DESIGNS_NAME" val="Siemens 2013 – 16:9"/>
  <p:tag name="CDT_NAVBARONTHISSLIDE" val="True"/>
  <p:tag name="CDT_INTERSECT_SLID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OLDSLIDEINDEX" val="17"/>
  <p:tag name="CDT_OLDSLIDEHIDDEN" val="False"/>
  <p:tag name="CDT_LAYOUT_TYPE" val="11"/>
  <p:tag name="CDT_MASTERS_NAME" val="Free Content"/>
  <p:tag name="CDT_DESIGNS_NAME" val="Siemens 2013 – 16:9"/>
  <p:tag name="CDT_NAVBARONTHISSLIDE" val="True"/>
  <p:tag name="CDT_INTERSECT_SLID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NAVBARONTHISSLIDE" val="True"/>
  <p:tag name="CDT_INTERSECT_SLID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V3yf2J8y0etve9a6qrrAg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V3yf2J8y0etve9a6qrrA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Jofy_4rUuKznMHiWaJA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Jofy_4rUuKznMHiWaJA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  <p:tag name="CDT_LINEUNVISIBLE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Jofy_4rUuKznMHiWaJA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HZu69qk0qR.WQoy.Rxh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Jofy_4rUuKznMHiWaJA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NAVBARONTHISSLIDE" val="True"/>
  <p:tag name="CDT_INTERSECT_SLIDE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yKtC0MiEqLXOEeySPao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yKtC0MiEqLXOEeySPao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yKtC0MiEqLXOEeySPao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yKtC0MiEqLXOEeySPao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yKtC0MiEqLXOEeySPao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  <p:tag name="CDT_LINEUNVISIBLE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ORIGINAL_DESIGNS_NAME" val="Siemens 2013 – 16:9"/>
  <p:tag name="CDT_ORIGINAL_MASTERS_NAME" val="Title (big bar up)"/>
  <p:tag name="CDT_ORIGINAL_LAYOUT_TYPE" val="1"/>
  <p:tag name="CDT_LAYOUT_TYPE" val="1"/>
  <p:tag name="CDT_MASTERS_NAME" val="Title (big bar up)"/>
  <p:tag name="CDT_DESIGNS_NAME" val="Siemens 2013 – 16:9"/>
  <p:tag name="CDT_NAVBARONTHISSLIDE" val="True"/>
  <p:tag name="CDT_INTERSECT_SLID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LINEUNVISIBLE" val="True"/>
  <p:tag name="CDT_MASTERSHAPE4" val="11:111,25-0-374,25-355,5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  <p:tag name="CDT_LINEUNVISIBL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LINEUNVISIBLE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3:111,25-49,37504-374,25-646,3749"/>
  <p:tag name="CDT_LINEUNVISIBLE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3:111,25-49,37504-374,25-532,9134"/>
  <p:tag name="CDT_LINEUNVISIBLE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  <p:tag name="CDT_LINEUNVISIBLE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LINEUNVISIBLE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  <p:tag name="CDT_LINEUNVISIBLE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  <p:tag name="CDT_LINEUNVISIBLE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5:111,25-820,4528-374,25-102,0472"/>
  <p:tag name="CDT_LINEUNVISIBLE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  <p:tag name="CDT_LINEUNVISIBLE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  <p:tag name="CDT_LINEUNVISIBL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PROT" val="3"/>
  <p:tag name="CDT_PROT_TOP" val="0"/>
  <p:tag name="CDT_PROT_LEFT" val="0"/>
  <p:tag name="CDT_PROT_WIDTH" val="960,5"/>
  <p:tag name="CDT_PROT_HEIGHT" val="99,87504"/>
  <p:tag name="CDT_LINEUNVISIBLE" val="True"/>
  <p:tag name="CDT_FILLUNVISIBLE" val="False"/>
  <p:tag name="CDT_DELETE_ONEVENT_NEWPRES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  <p:tag name="CDT_LINEUNVISIBLE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  <p:tag name="CDT_LINEUNVISIBLE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  <p:tag name="CDT_LINEUNVISIBLE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FIXED" val="True"/>
  <p:tag name="CDT_DESIGN_NAME" val="Siemens 2013 – 16:9"/>
  <p:tag name="CDT_MASTERSHAPE1" val="2:0-0-99,87504-960,5"/>
  <p:tag name="CDT_MASTERSHAPE2" val="3:111,2501-49,37504-181,375-317,4803"/>
  <p:tag name="CDT_MASTERSHAPE4" val="12:303,9999-49,37504-181,5-317,4803"/>
  <p:tag name="CDT_MASTERSHAPE5" val="15:304-378,2697-181,5-317,4803"/>
  <p:tag name="CDT_MASTERSHAPE6" val="10:111,25-820,4528-374,25-102,0472"/>
  <p:tag name="CDT_LINEUNVISIBLE" val="True"/>
  <p:tag name="CDT_MASTERSHAPE3" val="13:109,3588-378,2697-181,5-317,480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2:0-0-0-0"/>
  <p:tag name="CDT_MASTERSHAPE11" val="3:0-0-0-0"/>
  <p:tag name="CDT_MASTERSHAPE12" val="4:0-0-0-0"/>
  <p:tag name="CDT_MASTERSHAPE13" val="5:0-0-0-0"/>
  <p:tag name="CDT_MASTERSHAPE14" val="6:0-0-0-0"/>
  <p:tag name="CDT_MASTERSHAPE15" val="8:0-0-0-0"/>
  <p:tag name="CDT_MASTERSHAPE16" val="21:0-0-0-0"/>
  <p:tag name="CDT_MASTERSHAPE17" val="22:0-0-0-0"/>
  <p:tag name="CDT_MASTERSHAPE18" val="23:0-0-0-0"/>
  <p:tag name="CDT_MASTERSHAPE19" val="24:0-0-0-0"/>
  <p:tag name="CDT_MASTERSHAPE20" val="25:0-0-0-0"/>
  <p:tag name="CDT_MASTERSHAPE21" val="26:0-0-0-0"/>
  <p:tag name="CDT_MASTERSHAPE22" val="27:0-0-0-0"/>
  <p:tag name="CDT_MASTERSHAPE23" val="28:0-0-0-0"/>
  <p:tag name="CDT_MASTERSHAPE24" val="29:0-0-0-0"/>
  <p:tag name="CDT_MASTERSHAPE25" val="30:0-0-0-0"/>
  <p:tag name="CDT_MASTERSHAPE26" val="31:0-0-0-0"/>
  <p:tag name="CDT_MASTERSHAPE27" val="3072:0-0-0-0"/>
  <p:tag name="CDT_MASTERSHAPE28" val="3073:0-0-0-0"/>
  <p:tag name="CDT_MASTERSHAPE29" val="3074:0-0-0-0"/>
  <p:tag name="CDT_MASTERSHAPE30" val="3075:0-0-0-0"/>
  <p:tag name="CDT_MASTERSHAPE31" val="3076:0-0-0-0"/>
  <p:tag name="CDT_MASTERSHAPE32" val="3077:0-0-0-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326,7"/>
  <p:tag name="CDT_LINEUNVISIBLE" val="True"/>
  <p:tag name="CDT_FILLUNVISIBL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UMMYPICTURE" val="True"/>
  <p:tag name="CDT_FILLFIXED" val="True"/>
  <p:tag name="CDT_LINEFIXED" val="True"/>
  <p:tag name="CDT_AUTODIALOG" val="2"/>
  <p:tag name="CDT_TARGETSHAPE_NEW" val="14"/>
  <p:tag name="CDT_PROT" val="3"/>
  <p:tag name="CDT_PROT_TOP" val="0"/>
  <p:tag name="CDT_PROT_LEFT" val="0"/>
  <p:tag name="CDT_PROT_WIDTH" val="960,5"/>
  <p:tag name="CDT_PROT_HEIGHT" val="326,7"/>
  <p:tag name="CDT_LINEUNVISIBLE" val="True"/>
  <p:tag name="CDT_FILLUNVISIBLE" val="False"/>
  <p:tag name="CDT_DELETE_ONEVENT_NEWPRES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  <p:tag name="CDT_LINEUNVISIBLE" val="True"/>
  <p:tag name="CDT_FILLUNVISIBLE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  <p:tag name="CDT_LINEUNVISIBLE" val="True"/>
  <p:tag name="CDT_FILLUNVISIBLE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LINEUNVISIBLE" val="True"/>
  <p:tag name="CDT_FILLUNVISIBLE" val="True"/>
  <p:tag name="CDT_DELETE_ONEVENT_NEWPRES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PROT" val="2"/>
  <p:tag name="CDT_PROT_TOP" val="0"/>
  <p:tag name="CDT_PROT_LEFT" val="0"/>
  <p:tag name="CDT_PROT_WIDTH" val="960,5"/>
  <p:tag name="CDT_PROT_HEIGHT" val="99,87504"/>
  <p:tag name="CDT_LINEUNVISIBLE" val="True"/>
  <p:tag name="CDT_FILLUNVISIBLE" val="True"/>
  <p:tag name="CDT_DELETE_ONEVENT_NEWPRES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17"/>
  <p:tag name="CDT_COLFF_NEW" val="17"/>
  <p:tag name="CDT_EXTCOL" val="True"/>
  <p:tag name="CDT_COLTX_NEW" val="18"/>
  <p:tag name="CDT_TARGETSHAPE_NEW" val="3"/>
  <p:tag name="CDT_PROT" val="5"/>
  <p:tag name="CDT_PROT_TOP" val="326,7"/>
  <p:tag name="CDT_PROT_LEFT" val="26,62496"/>
  <p:tag name="CDT_PROT_WIDTH" val="933,8749"/>
  <p:tag name="CDT_PROT_HEIGHT" val="68,50504"/>
  <p:tag name="CDT_LINEUNVISIBLE" val="True"/>
  <p:tag name="CDT_FILLUNVISIBLE" val="False"/>
  <p:tag name="CDT_DELETE_ONEVENT_NEWPRES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19"/>
  <p:tag name="CDT_COLFF_NEW" val="19"/>
  <p:tag name="CDT_EXTCOL" val="True"/>
  <p:tag name="CDT_COLTX_NEW" val="20"/>
  <p:tag name="CDT_PROT" val="2"/>
  <p:tag name="CDT_PROT_TOP" val="295,7487"/>
  <p:tag name="CDT_PROT_LEFT" val="26,62496"/>
  <p:tag name="CDT_PROT_WIDTH" val="933,8749"/>
  <p:tag name="CDT_PROT_HEIGHT" val="30,95134"/>
  <p:tag name="CDT_LINEUNVISIBLE" val="True"/>
  <p:tag name="CDT_FILLUNVISIBLE" val="False"/>
  <p:tag name="CDT_DELETE_ONEVENT_NEWPRES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PROT" val="3"/>
  <p:tag name="CDT_PROT_TOP" val="0"/>
  <p:tag name="CDT_PROT_LEFT" val="49,37504"/>
  <p:tag name="CDT_PROT_WIDTH" val="136,063"/>
  <p:tag name="CDT_PROT_HEIGHT" val="76,20732"/>
  <p:tag name="CDT_LINEUNVISIBLE" val="True"/>
  <p:tag name="CDT_FILLUNVISIBLE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406,08"/>
  <p:tag name="CDT_LINEUNVISIBLE" val="True"/>
  <p:tag name="CDT_FILLUNVISIBL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UMMYPICTURE" val="True"/>
  <p:tag name="CDT_FILLFIXED" val="True"/>
  <p:tag name="CDT_LINEFIXED" val="True"/>
  <p:tag name="CDT_FILLUNVISIBLE" val="False"/>
  <p:tag name="CDT_LINEUNVISIBLE" val="True"/>
  <p:tag name="CDT_AUTODIALOG" val="2"/>
  <p:tag name="CDT_TARGETSHAPE_NEW" val="14"/>
  <p:tag name="CDT_PROT" val="3"/>
  <p:tag name="CDT_PROT_TOP" val="0"/>
  <p:tag name="CDT_PROT_LEFT" val="0"/>
  <p:tag name="CDT_PROT_WIDTH" val="960,5"/>
  <p:tag name="CDT_PROT_HEIGHT" val="406,08"/>
  <p:tag name="CDT_DELETE_ONEVENT_NEWPRES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17"/>
  <p:tag name="CDT_COLFF_NEW" val="17"/>
  <p:tag name="CDT_EXTCOL" val="True"/>
  <p:tag name="CDT_COLTX_NEW" val="18"/>
  <p:tag name="CDT_PROT" val="2"/>
  <p:tag name="CDT_PROT_TOP" val="406,08"/>
  <p:tag name="CDT_PROT_LEFT" val="26,62496"/>
  <p:tag name="CDT_PROT_WIDTH" val="933,8749"/>
  <p:tag name="CDT_PROT_HEIGHT" val="30,95134"/>
  <p:tag name="CDT_LINEUNVISIBLE" val="True"/>
  <p:tag name="CDT_FILLUNVISIBLE" val="False"/>
  <p:tag name="CDT_DELETE_ONEVENT_NEWPRES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LINEUNVISIBLE" val="True"/>
  <p:tag name="CDT_FILLUNVISIBLE" val="True"/>
  <p:tag name="CDT_DELETE_ONEVENT_NEWPRES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  <p:tag name="CDT_LINEUNVISIBLE" val="True"/>
  <p:tag name="CDT_FILLUNVISIBLE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  <p:tag name="CDT_LINEUNVISIBLE" val="True"/>
  <p:tag name="CDT_FILLUNVISIBLE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337,575"/>
  <p:tag name="CDT_PROT_LEFT" val="26,62496"/>
  <p:tag name="CDT_PROT_WIDTH" val="933,8749"/>
  <p:tag name="CDT_PROT_HEIGHT" val="68,50504"/>
  <p:tag name="CDT_LINEUNVISIBLE" val="True"/>
  <p:tag name="CDT_FILLUNVISIBLE" val="False"/>
  <p:tag name="CDT_DELETE_ONEVENT_NEWPRES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PROT" val="3"/>
  <p:tag name="CDT_PROT_TOP" val="0"/>
  <p:tag name="CDT_PROT_LEFT" val="49,37504"/>
  <p:tag name="CDT_PROT_WIDTH" val="136,063"/>
  <p:tag name="CDT_PROT_HEIGHT" val="76,20732"/>
  <p:tag name="CDT_LINEUNVISIBLE" val="True"/>
  <p:tag name="CDT_FILLUNVISIBLE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540"/>
  <p:tag name="CDT_LINEUNVISIBLE" val="True"/>
  <p:tag name="CDT_FILLUNVISIBL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DUMMYPICTURE" val="True"/>
  <p:tag name="CDT_AUTODIALOG" val="2"/>
  <p:tag name="CDT_TARGETSHAPE_NEW" val="14"/>
  <p:tag name="CDT_PROT" val="3"/>
  <p:tag name="CDT_PROT_TOP" val="0"/>
  <p:tag name="CDT_PROT_LEFT" val="0"/>
  <p:tag name="CDT_PROT_WIDTH" val="960,5"/>
  <p:tag name="CDT_PROT_HEIGHT" val="540"/>
  <p:tag name="CDT_LINEUNVISIBLE" val="True"/>
  <p:tag name="CDT_FILLUNVISIBLE" val="False"/>
  <p:tag name="CDT_DELETE_ONEVENT_NEWPRES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COLBF_NEW" val="19"/>
  <p:tag name="CDT_COLFF_NEW" val="19"/>
  <p:tag name="CDT_EXTCOL" val="True"/>
  <p:tag name="CDT_COLTX_NEW" val="20"/>
  <p:tag name="CDT_TARGETSHAPE_NEW" val="3"/>
  <p:tag name="CDT_PROT" val="5"/>
  <p:tag name="CDT_PROT_TOP" val="190,6199"/>
  <p:tag name="CDT_PROT_LEFT" val="26,62496"/>
  <p:tag name="CDT_PROT_WIDTH" val="933,8749"/>
  <p:tag name="CDT_PROT_HEIGHT" val="99,70441"/>
  <p:tag name="CDT_FILLUNVISIBLE" val="False"/>
  <p:tag name="CDT_DELETE_ONEVENT_NEWPRES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LINEUNVISIBLE" val="True"/>
  <p:tag name="CDT_FILLUNVISIBLE" val="True"/>
  <p:tag name="CDT_DELETE_ONEVENT_NEWPRES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PROT" val="3"/>
  <p:tag name="CDT_PROT_TOP" val="0"/>
  <p:tag name="CDT_PROT_LEFT" val="49,37504"/>
  <p:tag name="CDT_PROT_WIDTH" val="136,063"/>
  <p:tag name="CDT_PROT_HEIGHT" val="76,20732"/>
  <p:tag name="CDT_LINEUNVISIBLE" val="True"/>
  <p:tag name="CDT_FILLUNVISIBLE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EXTCOL" val="True"/>
  <p:tag name="CDT_COLTX_NEW" val="23"/>
  <p:tag name="CDT_TARGETSHAPE_NEW" val="1"/>
  <p:tag name="CDT_PROT" val="3"/>
  <p:tag name="CDT_PROT_TOP" val="485,5"/>
  <p:tag name="CDT_PROT_LEFT" val="0"/>
  <p:tag name="CDT_PROT_WIDTH" val="960,5"/>
  <p:tag name="CDT_PROT_HEIGHT" val="34"/>
  <p:tag name="CDT_LINEUNVISIBLE" val="True"/>
  <p:tag name="CDT_FILLUNVISIBLE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EXTCOL" val="True"/>
  <p:tag name="CDT_COLTX_NEW" val="20"/>
  <p:tag name="CDT_PROT" val="2"/>
  <p:tag name="CDT_PROT_TOP" val="190,62"/>
  <p:tag name="CDT_PROT_LEFT" val="26,62504"/>
  <p:tag name="CDT_PROT_WIDTH" val="933,8749"/>
  <p:tag name="CDT_PROT_HEIGHT" val="30,95134"/>
  <p:tag name="CDT_LINEUNVISIBLE" val="True"/>
  <p:tag name="CDT_FILLUNVISIBLE" val="True"/>
  <p:tag name="CDT_DELETE_ONEVENT_NEWPRES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  <p:tag name="CDT_LINEUNVISIBLE" val="True"/>
  <p:tag name="CDT_FILLUNVISIBLE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540"/>
  <p:tag name="CDT_LINEUNVISIBLE" val="True"/>
  <p:tag name="CDT_FILLUNVISIBL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PROT" val="3"/>
  <p:tag name="CDT_PROT_TOP" val="0"/>
  <p:tag name="CDT_PROT_LEFT" val="809,1142"/>
  <p:tag name="CDT_PROT_WIDTH" val="113,3858"/>
  <p:tag name="CDT_PROT_HEIGHT" val="63,50622"/>
  <p:tag name="CDT_LINEUNVISIBLE" val="True"/>
  <p:tag name="CDT_FILLUNVISIBLE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DUMMYPICTURE" val="True"/>
  <p:tag name="CDT_AUTODIALOG" val="2"/>
  <p:tag name="CDT_TARGETSHAPE_NEW" val="14"/>
  <p:tag name="CDT_PROT" val="3"/>
  <p:tag name="CDT_PROT_TOP" val="0"/>
  <p:tag name="CDT_PROT_LEFT" val="0"/>
  <p:tag name="CDT_PROT_WIDTH" val="960,5"/>
  <p:tag name="CDT_PROT_HEIGHT" val="540"/>
  <p:tag name="CDT_LINEUNVISIBLE" val="True"/>
  <p:tag name="CDT_FILLUNVISIBLE" val="False"/>
  <p:tag name="CDT_DELETE_ONEVENT_NEWPRES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LINEUNVISIBLE" val="True"/>
  <p:tag name="CDT_FILLUNVISIBLE" val="False"/>
  <p:tag name="CDT_DELETE_ONEVENT_NEWPRES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LINEUNVISIBLE" val="True"/>
  <p:tag name="CDT_FILLUNVISIBLE" val="True"/>
  <p:tag name="CDT_DELETE_ONEVENT_NEWPRES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PROT" val="3"/>
  <p:tag name="CDT_PROT_TOP" val="0"/>
  <p:tag name="CDT_PROT_LEFT" val="49,37504"/>
  <p:tag name="CDT_PROT_WIDTH" val="136,063"/>
  <p:tag name="CDT_PROT_HEIGHT" val="76,20732"/>
  <p:tag name="CDT_LINEUNVISIBLE" val="True"/>
  <p:tag name="CDT_FILLUNVISIBLE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EXTCOL" val="True"/>
  <p:tag name="CDT_COLTX_NEW" val="23"/>
  <p:tag name="CDT_TARGETSHAPE_NEW" val="1"/>
  <p:tag name="CDT_PROT" val="3"/>
  <p:tag name="CDT_PROT_TOP" val="485,5"/>
  <p:tag name="CDT_PROT_LEFT" val="0"/>
  <p:tag name="CDT_PROT_WIDTH" val="960,5"/>
  <p:tag name="CDT_PROT_HEIGHT" val="34"/>
  <p:tag name="CDT_LINEUNVISIBLE" val="True"/>
  <p:tag name="CDT_FILLUNVISIBLE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EXTCOL" val="True"/>
  <p:tag name="CDT_COLTX_NEW" val="20"/>
  <p:tag name="CDT_PROT" val="2"/>
  <p:tag name="CDT_PROT_TOP" val="304"/>
  <p:tag name="CDT_PROT_LEFT" val="26,62504"/>
  <p:tag name="CDT_PROT_WIDTH" val="933,8749"/>
  <p:tag name="CDT_PROT_HEIGHT" val="30,95134"/>
  <p:tag name="CDT_LINEUNVISIBLE" val="True"/>
  <p:tag name="CDT_FILLUNVISIBLE" val="True"/>
  <p:tag name="CDT_DELETE_ONEVENT_NEWPRES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  <p:tag name="CDT_LINEUNVISIBLE" val="True"/>
  <p:tag name="CDT_FILLUNVISIBLE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326,75"/>
  <p:tag name="CDT_LINEUNVISIBLE" val="True"/>
  <p:tag name="CDT_FILLUNVISIBL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17"/>
  <p:tag name="CDT_COLFF_NEW" val="17"/>
  <p:tag name="CDT_EXTCOL" val="True"/>
  <p:tag name="CDT_COLTX_NEW" val="18"/>
  <p:tag name="CDT_PROT" val="5"/>
  <p:tag name="CDT_PROT_TOP" val="326,7"/>
  <p:tag name="CDT_PROT_LEFT" val="26,62504"/>
  <p:tag name="CDT_PROT_WIDTH" val="933,8749"/>
  <p:tag name="CDT_PROT_HEIGHT" val="68,50504"/>
  <p:tag name="CDT_LINEUNVISIBLE" val="True"/>
  <p:tag name="CDT_FILLUNVISIBLE" val="False"/>
  <p:tag name="CDT_DELETE_ONEVENT_NEWPRES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19"/>
  <p:tag name="CDT_COLFF_NEW" val="19"/>
  <p:tag name="CDT_EXTCOL" val="True"/>
  <p:tag name="CDT_COLTX_NEW" val="20"/>
  <p:tag name="CDT_PROT" val="2"/>
  <p:tag name="CDT_PROT_TOP" val="295,7487"/>
  <p:tag name="CDT_PROT_LEFT" val="26,62504"/>
  <p:tag name="CDT_PROT_WIDTH" val="933,8749"/>
  <p:tag name="CDT_PROT_HEIGHT" val="30,95134"/>
  <p:tag name="CDT_LINEUNVISIBLE" val="True"/>
  <p:tag name="CDT_FILLUNVISIBLE" val="False"/>
  <p:tag name="CDT_DELETE_ONEVENT_NEWPRES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  <p:tag name="CDT_LINEUNVISIBLE" val="True"/>
  <p:tag name="CDT_FILLUNVISIBLE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LINEUNVISIBLE" val="True"/>
  <p:tag name="CDT_FILLUNVISIBLE" val="True"/>
  <p:tag name="CDT_DELETE_ONEVENT_NEWPRES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PROT" val="3"/>
  <p:tag name="CDT_PROT_TOP" val="0"/>
  <p:tag name="CDT_PROT_LEFT" val="809,1249"/>
  <p:tag name="CDT_PROT_WIDTH" val="113,375"/>
  <p:tag name="CDT_PROT_HEIGHT" val="63,37504"/>
  <p:tag name="CDT_LINEUNVISIBLE" val="True"/>
  <p:tag name="CDT_FILLUNVISIBLE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406,5005"/>
  <p:tag name="CDT_LINEUNVISIBLE" val="True"/>
  <p:tag name="CDT_FILLUNVISIBL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17"/>
  <p:tag name="CDT_COLFF_NEW" val="17"/>
  <p:tag name="CDT_EXTCOL" val="True"/>
  <p:tag name="CDT_COLTX_NEW" val="18"/>
  <p:tag name="CDT_PROT" val="2"/>
  <p:tag name="CDT_PROT_TOP" val="406,08"/>
  <p:tag name="CDT_PROT_LEFT" val="26,62504"/>
  <p:tag name="CDT_PROT_WIDTH" val="933,8749"/>
  <p:tag name="CDT_PROT_HEIGHT" val="30,95134"/>
  <p:tag name="CDT_LINEUNVISIBLE" val="True"/>
  <p:tag name="CDT_FILLUNVISIBLE" val="False"/>
  <p:tag name="CDT_DELETE_ONEVENT_NEWPRES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LINEUNVISIBLE" val="True"/>
  <p:tag name="CDT_FILLUNVISIBLE" val="True"/>
  <p:tag name="CDT_DELETE_ONEVENT_NEWPRES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19"/>
  <p:tag name="CDT_COLFF_NEW" val="19"/>
  <p:tag name="CDT_EXTCOL" val="True"/>
  <p:tag name="CDT_COLTX_NEW" val="20"/>
  <p:tag name="CDT_PROT" val="4"/>
  <p:tag name="CDT_PROT_TOP" val="337,575"/>
  <p:tag name="CDT_PROT_LEFT" val="26,62504"/>
  <p:tag name="CDT_PROT_WIDTH" val="933,8749"/>
  <p:tag name="CDT_PROT_HEIGHT" val="68,50504"/>
  <p:tag name="CDT_LINEUNVISIBLE" val="True"/>
  <p:tag name="CDT_FILLUNVISIBLE" val="False"/>
  <p:tag name="CDT_DELETE_ONEVENT_NEWPRES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PROT" val="3"/>
  <p:tag name="CDT_PROT_TOP" val="0"/>
  <p:tag name="CDT_PROT_LEFT" val="809,1249"/>
  <p:tag name="CDT_PROT_WIDTH" val="113,375"/>
  <p:tag name="CDT_PROT_HEIGHT" val="63,37504"/>
  <p:tag name="CDT_LINEUNVISIBLE" val="True"/>
  <p:tag name="CDT_FILLUNVISIBLE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2"/>
  <p:tag name="CDT_TARGETSHAPE_NEW" val="13"/>
  <p:tag name="CDT_PROT" val="2"/>
  <p:tag name="CDT_PROT_TOP" val="111,25"/>
  <p:tag name="CDT_PROT_LEFT" val="0"/>
  <p:tag name="CDT_PROT_WIDTH" val="355,51"/>
  <p:tag name="CDT_PROT_HEIGHT" val="374,25"/>
  <p:tag name="CDT_DELETE_ONEVENT_NEWPRES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66,85"/>
  <p:tag name="CDT_PROT_WIDTH" val="593,65"/>
  <p:tag name="CDT_PROT_HEIGHT" val="374,25"/>
  <p:tag name="CDT_LINEUNVISIBLE" val="True"/>
  <p:tag name="CDT_FILLUNVISIBLE" val="False"/>
  <p:tag name="CDT_DELETE_ONEVENT_NEWPRES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21"/>
  <p:tag name="CDT_COLFF_NEW" val="21"/>
  <p:tag name="CDT_EXTCOL" val="True"/>
  <p:tag name="CDT_COLTX_NEW" val="22"/>
  <p:tag name="CDT_TARGETSHAPE_NEW" val="20"/>
  <p:tag name="CDT_PROT" val="2"/>
  <p:tag name="CDT_PROT_TOP" val="111,25"/>
  <p:tag name="CDT_PROT_LEFT" val="366,8501"/>
  <p:tag name="CDT_PROT_WIDTH" val="593,6499"/>
  <p:tag name="CDT_PROT_HEIGHT" val="374,25"/>
  <p:tag name="CDT_LINEUNVISIBLE" val="True"/>
  <p:tag name="CDT_FILLUNVISIBLE" val="False"/>
  <p:tag name="CDT_DELETE_ONEVENT_NEWPRES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  <p:tag name="CDT_LINEUNVISIBLE" val="True"/>
  <p:tag name="CDT_FILLUNVISIBLE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COLBF_NEW" val="21"/>
  <p:tag name="CDT_COLFF_NEW" val="21"/>
  <p:tag name="CDT_EXTCOL" val="True"/>
  <p:tag name="CDT_COLTX_NEW" val="22"/>
  <p:tag name="CDT_PROT" val="2"/>
  <p:tag name="CDT_PROT_TOP" val="111,25"/>
  <p:tag name="CDT_PROT_LEFT" val="366,85"/>
  <p:tag name="CDT_PROT_WIDTH" val="593,65"/>
  <p:tag name="CDT_PROT_HEIGHT" val="374,25"/>
  <p:tag name="CDT_LINEUNVISIBLE" val="True"/>
  <p:tag name="CDT_FILLUNVISIBLE" val="False"/>
  <p:tag name="CDT_DELETE_ONEVENT_NEWPRES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  <p:tag name="CDT_LINEUNVISIBLE" val="True"/>
  <p:tag name="CDT_FILLUNVISIBLE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heme/theme1.xml><?xml version="1.0" encoding="utf-8"?>
<a:theme xmlns:a="http://schemas.openxmlformats.org/drawingml/2006/main" name="Siemens 2013 – 16:9">
  <a:themeElements>
    <a:clrScheme name="Siemens AG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64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 PPT 2007 DEU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>
          <a:gsLst>
            <a:gs pos="0">
              <a:schemeClr val="accent5"/>
            </a:gs>
            <a:gs pos="100000">
              <a:schemeClr val="accent5">
                <a:alpha val="30000"/>
              </a:schemeClr>
            </a:gs>
          </a:gsLst>
          <a:lin ang="5400000" scaled="0"/>
        </a:gradFill>
        <a:ln>
          <a:noFill/>
        </a:ln>
        <a:effectLst/>
        <a:extLst/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b="1" dirty="0" err="1" smtClean="0">
            <a:solidFill>
              <a:schemeClr val="tx1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spcBef>
            <a:spcPts val="0"/>
          </a:spcBef>
          <a:defRPr sz="120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4ppTags/>
</file>

<file path=customXml/item10.xml><?xml version="1.0" encoding="utf-8"?>
<p4ppTags>
  <Name>Chapter title (big bar down)</Name>
  <PpLayout>1</PpLayout>
  <Index>5</Index>
</p4ppTags>
</file>

<file path=customXml/item11.xml><?xml version="1.0" encoding="utf-8"?>
<p4ppTags>
  <Name>Title (big bar down)</Name>
  <PpLayout>1</PpLayout>
  <Index>1</Index>
</p4ppTags>
</file>

<file path=customXml/item12.xml><?xml version="1.0" encoding="utf-8"?>
<p4ppTags>
  <Name>Three columns + Navigation</Name>
  <PpLayout>32</PpLayout>
  <Index>20</Index>
</p4ppTags>
</file>

<file path=customXml/item13.xml><?xml version="1.0" encoding="utf-8"?>
<p4ppTags>
  <Name>Four objects</Name>
  <PpLayout>24</PpLayout>
  <Index>15</Index>
</p4ppTags>
</file>

<file path=customXml/item14.xml><?xml version="1.0" encoding="utf-8"?>
<p4ppTags>
  <Name>Free Content + Navigation</Name>
  <PpLayout>32</PpLayout>
  <Index>16</Index>
</p4ppTags>
</file>

<file path=customXml/item15.xml><?xml version="1.0" encoding="utf-8"?>
<p4ppTags>
  <Name>Title fullscreen (big bar down)</Name>
  <PpLayout>1</PpLayout>
  <Index>3</Index>
</p4ppTags>
</file>

<file path=customXml/item16.xml><?xml version="1.0" encoding="utf-8"?>
<p4ppTags>
  <Name>Title fullscreen (big bar up)</Name>
  <PpLayout>1</PpLayout>
  <Index>4</Index>
</p4ppTags>
</file>

<file path=customXml/item17.xml><?xml version="1.0" encoding="utf-8"?>
<p4ppTags>
  <Name>Two rows</Name>
  <PpLayout>32</PpLayout>
  <Index>13</Index>
</p4ppTags>
</file>

<file path=customXml/item18.xml><?xml version="1.0" encoding="utf-8"?>
<p4ppTags>
  <Name>Two rows + Navigation</Name>
  <PpLayout>32</PpLayout>
  <Index>21</Index>
</p4ppTags>
</file>

<file path=customXml/item19.xml><?xml version="1.0" encoding="utf-8"?>
<p4ppTags>
  <Name>Free Content</Name>
  <PpLayout>11</PpLayout>
  <Index>9</Index>
</p4ppTags>
</file>

<file path=customXml/item2.xml><?xml version="1.0" encoding="utf-8"?>
<p4ppTags>
  <Name>Title (big bar up)</Name>
  <PpLayout>1</PpLayout>
  <Index>2</Index>
</p4ppTags>
</file>

<file path=customXml/item20.xml><?xml version="1.0" encoding="utf-8"?>
<p4ppTags>
  <Name>One object (large) + Navigation</Name>
  <PpLayout>32</PpLayout>
  <Index>17</Index>
</p4ppTags>
</file>

<file path=customXml/item21.xml><?xml version="1.0" encoding="utf-8"?>
<p4ppTags>
  <Name>Text + Index</Name>
  <PpLayout>32</PpLayout>
  <Index>8</Index>
</p4ppTags>
</file>

<file path=customXml/item22.xml><?xml version="1.0" encoding="utf-8"?>
<p4ppTags>
  <Name>Image + Index/Contact</Name>
  <PpLayout>32</PpLayout>
  <Index>7</Index>
</p4ppTags>
</file>

<file path=customXml/item23.xml><?xml version="1.0" encoding="utf-8"?>
<p4ppTags>
  <Name>One object (large)</Name>
  <PpLayout>16</PpLayout>
  <Index>10</Index>
</p4ppTags>
</file>

<file path=customXml/item3.xml><?xml version="1.0" encoding="utf-8"?>
<p4ppTags>
  <Name>Three columns</Name>
  <PpLayout>32</PpLayout>
  <Index>14</Index>
</p4ppTags>
</file>

<file path=customXml/item4.xml><?xml version="1.0" encoding="utf-8"?>
<p4ppTags>
  <Name>One object (small) + Navigation</Name>
  <PpLayout>32</PpLayout>
  <Index>18</Index>
</p4ppTags>
</file>

<file path=customXml/item5.xml><?xml version="1.0" encoding="utf-8"?>
<p4ppTags>
  <Name>Two columns + Navigation</Name>
  <PpLayout>32</PpLayout>
  <Index>19</Index>
</p4ppTags>
</file>

<file path=customXml/item6.xml><?xml version="1.0" encoding="utf-8"?>
<p4ppTags>
  <Name>Four objects + Navigation</Name>
  <PpLayout>32</PpLayout>
  <Index>22</Index>
</p4ppTags>
</file>

<file path=customXml/item7.xml><?xml version="1.0" encoding="utf-8"?>
<p4ppTags>
  <Name>Chapter title (big bar up)</Name>
  <PpLayout>1</PpLayout>
  <Index>6</Index>
</p4ppTags>
</file>

<file path=customXml/item8.xml><?xml version="1.0" encoding="utf-8"?>
<p4ppTags>
  <Name>One object (small)</Name>
  <PpLayout>16</PpLayout>
  <Index>11</Index>
</p4ppTags>
</file>

<file path=customXml/item9.xml><?xml version="1.0" encoding="utf-8"?>
<p4ppTags>
  <Name>Two columns</Name>
  <PpLayout>29</PpLayout>
  <Index>12</Index>
</p4ppTags>
</file>

<file path=customXml/itemProps1.xml><?xml version="1.0" encoding="utf-8"?>
<ds:datastoreItem xmlns:ds="http://schemas.openxmlformats.org/officeDocument/2006/customXml" ds:itemID="{572FBA73-6DBF-45DA-8282-9342320CFAB0}">
  <ds:schemaRefs/>
</ds:datastoreItem>
</file>

<file path=customXml/itemProps10.xml><?xml version="1.0" encoding="utf-8"?>
<ds:datastoreItem xmlns:ds="http://schemas.openxmlformats.org/officeDocument/2006/customXml" ds:itemID="{AB7EE923-C3FC-4B3A-A4A4-5156CA0884C8}">
  <ds:schemaRefs/>
</ds:datastoreItem>
</file>

<file path=customXml/itemProps11.xml><?xml version="1.0" encoding="utf-8"?>
<ds:datastoreItem xmlns:ds="http://schemas.openxmlformats.org/officeDocument/2006/customXml" ds:itemID="{127E6BAF-936F-4264-ABFD-08FF377322FF}">
  <ds:schemaRefs/>
</ds:datastoreItem>
</file>

<file path=customXml/itemProps12.xml><?xml version="1.0" encoding="utf-8"?>
<ds:datastoreItem xmlns:ds="http://schemas.openxmlformats.org/officeDocument/2006/customXml" ds:itemID="{85D77EE6-52B7-48BE-9EDB-748F1EBB53DE}">
  <ds:schemaRefs/>
</ds:datastoreItem>
</file>

<file path=customXml/itemProps13.xml><?xml version="1.0" encoding="utf-8"?>
<ds:datastoreItem xmlns:ds="http://schemas.openxmlformats.org/officeDocument/2006/customXml" ds:itemID="{1581BFFB-B4CE-47A8-BE77-DC1339B1E5A7}">
  <ds:schemaRefs/>
</ds:datastoreItem>
</file>

<file path=customXml/itemProps14.xml><?xml version="1.0" encoding="utf-8"?>
<ds:datastoreItem xmlns:ds="http://schemas.openxmlformats.org/officeDocument/2006/customXml" ds:itemID="{7CC5F709-E74B-4E5F-A728-923D5062EBEF}">
  <ds:schemaRefs/>
</ds:datastoreItem>
</file>

<file path=customXml/itemProps15.xml><?xml version="1.0" encoding="utf-8"?>
<ds:datastoreItem xmlns:ds="http://schemas.openxmlformats.org/officeDocument/2006/customXml" ds:itemID="{ACF78F0D-713B-46D3-8FAD-6E70E92EC862}">
  <ds:schemaRefs/>
</ds:datastoreItem>
</file>

<file path=customXml/itemProps16.xml><?xml version="1.0" encoding="utf-8"?>
<ds:datastoreItem xmlns:ds="http://schemas.openxmlformats.org/officeDocument/2006/customXml" ds:itemID="{5BC22A60-C0AD-4D52-8959-760F0772AFDD}">
  <ds:schemaRefs/>
</ds:datastoreItem>
</file>

<file path=customXml/itemProps17.xml><?xml version="1.0" encoding="utf-8"?>
<ds:datastoreItem xmlns:ds="http://schemas.openxmlformats.org/officeDocument/2006/customXml" ds:itemID="{38AB8DE4-FD9B-4166-BEC3-3F1753596133}">
  <ds:schemaRefs/>
</ds:datastoreItem>
</file>

<file path=customXml/itemProps18.xml><?xml version="1.0" encoding="utf-8"?>
<ds:datastoreItem xmlns:ds="http://schemas.openxmlformats.org/officeDocument/2006/customXml" ds:itemID="{6C79E4F8-DCFB-483C-880A-AEEC6AAFC838}">
  <ds:schemaRefs/>
</ds:datastoreItem>
</file>

<file path=customXml/itemProps19.xml><?xml version="1.0" encoding="utf-8"?>
<ds:datastoreItem xmlns:ds="http://schemas.openxmlformats.org/officeDocument/2006/customXml" ds:itemID="{D8097D0C-BE3E-4AEC-9593-65CFCCB19297}">
  <ds:schemaRefs/>
</ds:datastoreItem>
</file>

<file path=customXml/itemProps2.xml><?xml version="1.0" encoding="utf-8"?>
<ds:datastoreItem xmlns:ds="http://schemas.openxmlformats.org/officeDocument/2006/customXml" ds:itemID="{B893464B-AF76-49EA-968D-6744BB7C6C36}">
  <ds:schemaRefs/>
</ds:datastoreItem>
</file>

<file path=customXml/itemProps20.xml><?xml version="1.0" encoding="utf-8"?>
<ds:datastoreItem xmlns:ds="http://schemas.openxmlformats.org/officeDocument/2006/customXml" ds:itemID="{B27F640E-84DF-4F97-BC70-D045F1E6594F}">
  <ds:schemaRefs/>
</ds:datastoreItem>
</file>

<file path=customXml/itemProps21.xml><?xml version="1.0" encoding="utf-8"?>
<ds:datastoreItem xmlns:ds="http://schemas.openxmlformats.org/officeDocument/2006/customXml" ds:itemID="{7E35FEDB-1F0E-4D67-A313-4AC59C26FF29}">
  <ds:schemaRefs/>
</ds:datastoreItem>
</file>

<file path=customXml/itemProps22.xml><?xml version="1.0" encoding="utf-8"?>
<ds:datastoreItem xmlns:ds="http://schemas.openxmlformats.org/officeDocument/2006/customXml" ds:itemID="{17E2436E-C9A9-41F0-BD4E-B0231726090B}">
  <ds:schemaRefs/>
</ds:datastoreItem>
</file>

<file path=customXml/itemProps23.xml><?xml version="1.0" encoding="utf-8"?>
<ds:datastoreItem xmlns:ds="http://schemas.openxmlformats.org/officeDocument/2006/customXml" ds:itemID="{80661B8B-A327-44F9-823B-4D9EE0B3EC78}">
  <ds:schemaRefs/>
</ds:datastoreItem>
</file>

<file path=customXml/itemProps3.xml><?xml version="1.0" encoding="utf-8"?>
<ds:datastoreItem xmlns:ds="http://schemas.openxmlformats.org/officeDocument/2006/customXml" ds:itemID="{15CF3461-70D1-4B54-AFAB-DAFDA0A238CD}">
  <ds:schemaRefs/>
</ds:datastoreItem>
</file>

<file path=customXml/itemProps4.xml><?xml version="1.0" encoding="utf-8"?>
<ds:datastoreItem xmlns:ds="http://schemas.openxmlformats.org/officeDocument/2006/customXml" ds:itemID="{D9FE249F-833E-4CF0-BECB-552D01D7DC9E}">
  <ds:schemaRefs/>
</ds:datastoreItem>
</file>

<file path=customXml/itemProps5.xml><?xml version="1.0" encoding="utf-8"?>
<ds:datastoreItem xmlns:ds="http://schemas.openxmlformats.org/officeDocument/2006/customXml" ds:itemID="{D7BABA95-BFFE-422B-8591-3271669EEA88}">
  <ds:schemaRefs/>
</ds:datastoreItem>
</file>

<file path=customXml/itemProps6.xml><?xml version="1.0" encoding="utf-8"?>
<ds:datastoreItem xmlns:ds="http://schemas.openxmlformats.org/officeDocument/2006/customXml" ds:itemID="{EAB520BC-C6EC-457E-8AB5-55DB67C86858}">
  <ds:schemaRefs/>
</ds:datastoreItem>
</file>

<file path=customXml/itemProps7.xml><?xml version="1.0" encoding="utf-8"?>
<ds:datastoreItem xmlns:ds="http://schemas.openxmlformats.org/officeDocument/2006/customXml" ds:itemID="{F0D32D62-F16D-41E9-A11D-FC8705C261B2}">
  <ds:schemaRefs/>
</ds:datastoreItem>
</file>

<file path=customXml/itemProps8.xml><?xml version="1.0" encoding="utf-8"?>
<ds:datastoreItem xmlns:ds="http://schemas.openxmlformats.org/officeDocument/2006/customXml" ds:itemID="{1618AA06-B22E-4D19-9680-0D7830426729}">
  <ds:schemaRefs/>
</ds:datastoreItem>
</file>

<file path=customXml/itemProps9.xml><?xml version="1.0" encoding="utf-8"?>
<ds:datastoreItem xmlns:ds="http://schemas.openxmlformats.org/officeDocument/2006/customXml" ds:itemID="{1666F4C2-68F5-4840-A44A-1A646C0925A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SIM_PPT_2007_16x9_BASIC_DEU_V2_1_0.pptx</Template>
  <TotalTime>0</TotalTime>
  <Words>755</Words>
  <Application>Microsoft Office PowerPoint</Application>
  <PresentationFormat>Custom</PresentationFormat>
  <Paragraphs>245</Paragraphs>
  <Slides>12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ＭＳ Ｐゴシック</vt:lpstr>
      <vt:lpstr>Arial</vt:lpstr>
      <vt:lpstr>Siemens Sans</vt:lpstr>
      <vt:lpstr>Times New Roman</vt:lpstr>
      <vt:lpstr>Wingdings</vt:lpstr>
      <vt:lpstr>ヒラギノ角ゴ Pro W3</vt:lpstr>
      <vt:lpstr>Siemens 2013 – 16:9</vt:lpstr>
      <vt:lpstr>think-cell Folie</vt:lpstr>
      <vt:lpstr>Cooperation to increase vocational and practical education   based on the German technical education system</vt:lpstr>
      <vt:lpstr>Agenda</vt:lpstr>
      <vt:lpstr>Siemens at a glance Core competencies – Electrification, Automation and Digitalization</vt:lpstr>
      <vt:lpstr>Siemens is one of the largest vocational training organizations in Germany</vt:lpstr>
      <vt:lpstr>Agenda</vt:lpstr>
      <vt:lpstr>A high degree of flexibility and practical elements are the trademark of the German education system</vt:lpstr>
      <vt:lpstr>Model of VET (Vocational Education Training) – Programs (3 – 3 ½ years) Dual Training </vt:lpstr>
      <vt:lpstr>A high degree of flexibility and practical elements are the trademark of the German education system</vt:lpstr>
      <vt:lpstr>University of Applied Sciences (FH: Fachhochschule) Structure</vt:lpstr>
      <vt:lpstr>Agenda</vt:lpstr>
      <vt:lpstr>Siemens Automation Cooperates with Education (SCE) Support for educational institutions related to INDUSTRIAL  AUTOMATION</vt:lpstr>
      <vt:lpstr>Thank you for your attention</vt:lpstr>
    </vt:vector>
  </TitlesOfParts>
  <Company>SIEMENS AG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Corporate Design PowerPoint-Templates</dc:title>
  <dc:creator>Kluge, Dietmar</dc:creator>
  <cp:lastModifiedBy>Alex Musial</cp:lastModifiedBy>
  <cp:revision>286</cp:revision>
  <cp:lastPrinted>2015-07-24T07:27:06Z</cp:lastPrinted>
  <dcterms:created xsi:type="dcterms:W3CDTF">2006-04-07T10:01:45Z</dcterms:created>
  <dcterms:modified xsi:type="dcterms:W3CDTF">2015-08-04T16:27:11Z</dcterms:modified>
  <dc:language>Deutsch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German (de)</vt:lpwstr>
  </property>
  <property fmtid="{D5CDD505-2E9C-101B-9397-08002B2CF9AE}" pid="3" name="_NewReviewCycle">
    <vt:lpwstr/>
  </property>
  <property fmtid="{D5CDD505-2E9C-101B-9397-08002B2CF9AE}" pid="4" name="SiemensSecurityClass">
    <vt:lpwstr>Unrestricted</vt:lpwstr>
  </property>
  <property fmtid="{D5CDD505-2E9C-101B-9397-08002B2CF9AE}" pid="5" name="SlidesCount">
    <vt:i4>13</vt:i4>
  </property>
  <property fmtid="{D5CDD505-2E9C-101B-9397-08002B2CF9AE}" pid="6" name="PresentationFormat">
    <vt:lpwstr>16:9</vt:lpwstr>
  </property>
  <property fmtid="{D5CDD505-2E9C-101B-9397-08002B2CF9AE}" pid="7" name="_AdHocReviewCycleID">
    <vt:i4>1744863337</vt:i4>
  </property>
  <property fmtid="{D5CDD505-2E9C-101B-9397-08002B2CF9AE}" pid="8" name="_EmailSubject">
    <vt:lpwstr>Your Presentation - Global Partner session at the WorldSkills Conference Programme - as .ppt</vt:lpwstr>
  </property>
  <property fmtid="{D5CDD505-2E9C-101B-9397-08002B2CF9AE}" pid="9" name="_AuthorEmail">
    <vt:lpwstr>roland.scheuerer@siemens.com</vt:lpwstr>
  </property>
  <property fmtid="{D5CDD505-2E9C-101B-9397-08002B2CF9AE}" pid="10" name="_AuthorEmailDisplayName">
    <vt:lpwstr>Scheuerer, Roland</vt:lpwstr>
  </property>
</Properties>
</file>