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notesSlides/notesSlide6.xml" ContentType="application/vnd.openxmlformats-officedocument.presentationml.notesSlide+xml"/>
  <Override PartName="/ppt/notesSlides/notesSlide7.xml" ContentType="application/vnd.openxmlformats-officedocument.presentationml.notesSlide+xml"/>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ms-office.legacyDiagramText"/>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3" r:id="rId1"/>
  </p:sldMasterIdLst>
  <p:notesMasterIdLst>
    <p:notesMasterId r:id="rId23"/>
  </p:notesMasterIdLst>
  <p:sldIdLst>
    <p:sldId id="278" r:id="rId2"/>
    <p:sldId id="276" r:id="rId3"/>
    <p:sldId id="279" r:id="rId4"/>
    <p:sldId id="257" r:id="rId5"/>
    <p:sldId id="263" r:id="rId6"/>
    <p:sldId id="262" r:id="rId7"/>
    <p:sldId id="267" r:id="rId8"/>
    <p:sldId id="281" r:id="rId9"/>
    <p:sldId id="286" r:id="rId10"/>
    <p:sldId id="266" r:id="rId11"/>
    <p:sldId id="265" r:id="rId12"/>
    <p:sldId id="270" r:id="rId13"/>
    <p:sldId id="282" r:id="rId14"/>
    <p:sldId id="259" r:id="rId15"/>
    <p:sldId id="269" r:id="rId16"/>
    <p:sldId id="283" r:id="rId17"/>
    <p:sldId id="285" r:id="rId18"/>
    <p:sldId id="271" r:id="rId19"/>
    <p:sldId id="284" r:id="rId20"/>
    <p:sldId id="287" r:id="rId21"/>
    <p:sldId id="275" r:id="rId22"/>
  </p:sldIdLst>
  <p:sldSz cx="9144000" cy="6858000" type="screen4x3"/>
  <p:notesSz cx="6858000" cy="9144000"/>
  <p:defaultTextStyle>
    <a:defPPr>
      <a:defRPr lang="en-US"/>
    </a:defPPr>
    <a:lvl1pPr algn="l" rtl="0" fontAlgn="base">
      <a:spcBef>
        <a:spcPct val="0"/>
      </a:spcBef>
      <a:spcAft>
        <a:spcPct val="0"/>
      </a:spcAft>
      <a:defRPr sz="2200" kern="1200">
        <a:solidFill>
          <a:schemeClr val="tx1"/>
        </a:solidFill>
        <a:latin typeface="Arial" charset="0"/>
        <a:ea typeface="+mn-ea"/>
        <a:cs typeface="Arial" charset="0"/>
      </a:defRPr>
    </a:lvl1pPr>
    <a:lvl2pPr marL="457200" algn="l" rtl="0" fontAlgn="base">
      <a:spcBef>
        <a:spcPct val="0"/>
      </a:spcBef>
      <a:spcAft>
        <a:spcPct val="0"/>
      </a:spcAft>
      <a:defRPr sz="2200" kern="1200">
        <a:solidFill>
          <a:schemeClr val="tx1"/>
        </a:solidFill>
        <a:latin typeface="Arial" charset="0"/>
        <a:ea typeface="+mn-ea"/>
        <a:cs typeface="Arial" charset="0"/>
      </a:defRPr>
    </a:lvl2pPr>
    <a:lvl3pPr marL="914400" algn="l" rtl="0" fontAlgn="base">
      <a:spcBef>
        <a:spcPct val="0"/>
      </a:spcBef>
      <a:spcAft>
        <a:spcPct val="0"/>
      </a:spcAft>
      <a:defRPr sz="2200" kern="1200">
        <a:solidFill>
          <a:schemeClr val="tx1"/>
        </a:solidFill>
        <a:latin typeface="Arial" charset="0"/>
        <a:ea typeface="+mn-ea"/>
        <a:cs typeface="Arial" charset="0"/>
      </a:defRPr>
    </a:lvl3pPr>
    <a:lvl4pPr marL="1371600" algn="l" rtl="0" fontAlgn="base">
      <a:spcBef>
        <a:spcPct val="0"/>
      </a:spcBef>
      <a:spcAft>
        <a:spcPct val="0"/>
      </a:spcAft>
      <a:defRPr sz="2200" kern="1200">
        <a:solidFill>
          <a:schemeClr val="tx1"/>
        </a:solidFill>
        <a:latin typeface="Arial" charset="0"/>
        <a:ea typeface="+mn-ea"/>
        <a:cs typeface="Arial" charset="0"/>
      </a:defRPr>
    </a:lvl4pPr>
    <a:lvl5pPr marL="1828800" algn="l" rtl="0" fontAlgn="base">
      <a:spcBef>
        <a:spcPct val="0"/>
      </a:spcBef>
      <a:spcAft>
        <a:spcPct val="0"/>
      </a:spcAft>
      <a:defRPr sz="2200" kern="1200">
        <a:solidFill>
          <a:schemeClr val="tx1"/>
        </a:solidFill>
        <a:latin typeface="Arial" charset="0"/>
        <a:ea typeface="+mn-ea"/>
        <a:cs typeface="Arial" charset="0"/>
      </a:defRPr>
    </a:lvl5pPr>
    <a:lvl6pPr marL="2286000" algn="l" defTabSz="914400" rtl="0" eaLnBrk="1" latinLnBrk="0" hangingPunct="1">
      <a:defRPr sz="2200" kern="1200">
        <a:solidFill>
          <a:schemeClr val="tx1"/>
        </a:solidFill>
        <a:latin typeface="Arial" charset="0"/>
        <a:ea typeface="+mn-ea"/>
        <a:cs typeface="Arial" charset="0"/>
      </a:defRPr>
    </a:lvl6pPr>
    <a:lvl7pPr marL="2743200" algn="l" defTabSz="914400" rtl="0" eaLnBrk="1" latinLnBrk="0" hangingPunct="1">
      <a:defRPr sz="2200" kern="1200">
        <a:solidFill>
          <a:schemeClr val="tx1"/>
        </a:solidFill>
        <a:latin typeface="Arial" charset="0"/>
        <a:ea typeface="+mn-ea"/>
        <a:cs typeface="Arial" charset="0"/>
      </a:defRPr>
    </a:lvl7pPr>
    <a:lvl8pPr marL="3200400" algn="l" defTabSz="914400" rtl="0" eaLnBrk="1" latinLnBrk="0" hangingPunct="1">
      <a:defRPr sz="2200" kern="1200">
        <a:solidFill>
          <a:schemeClr val="tx1"/>
        </a:solidFill>
        <a:latin typeface="Arial" charset="0"/>
        <a:ea typeface="+mn-ea"/>
        <a:cs typeface="Arial" charset="0"/>
      </a:defRPr>
    </a:lvl8pPr>
    <a:lvl9pPr marL="3657600" algn="l" defTabSz="914400" rtl="0" eaLnBrk="1" latinLnBrk="0" hangingPunct="1">
      <a:defRPr sz="22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CC00"/>
    <a:srgbClr val="5E24EE"/>
    <a:srgbClr val="0099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65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microsoft.com/office/2006/relationships/legacyDocTextInfo" Target="legacyDocTextInfo.bin"/><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dirty="0">
                <a:latin typeface="Calibri" pitchFamily="34" charset="0"/>
              </a:defRPr>
            </a:lvl1pPr>
          </a:lstStyle>
          <a:p>
            <a:pPr>
              <a:defRPr/>
            </a:pPr>
            <a:endParaRPr lang="en-US"/>
          </a:p>
        </p:txBody>
      </p:sp>
      <p:sp>
        <p:nvSpPr>
          <p:cNvPr id="3891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pPr>
              <a:defRPr/>
            </a:pPr>
            <a:fld id="{31CA8AAF-4BB1-4FC8-B08B-B8A2B4399CB5}" type="datetimeFigureOut">
              <a:rPr lang="en-US"/>
              <a:pPr>
                <a:defRPr/>
              </a:pPr>
              <a:t>10/5/2010</a:t>
            </a:fld>
            <a:endParaRPr lang="en-US" dirty="0"/>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891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dirty="0">
                <a:latin typeface="Calibri" pitchFamily="34" charset="0"/>
              </a:defRPr>
            </a:lvl1pPr>
          </a:lstStyle>
          <a:p>
            <a:pPr>
              <a:defRPr/>
            </a:pPr>
            <a:endParaRPr lang="en-US"/>
          </a:p>
        </p:txBody>
      </p:sp>
      <p:sp>
        <p:nvSpPr>
          <p:cNvPr id="3891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pPr>
              <a:defRPr/>
            </a:pPr>
            <a:fld id="{B4E57CE5-6D36-436C-918B-DEE4B4479302}"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Grp="1" noRot="1" noChangeAspect="1" noChangeArrowheads="1" noTextEdit="1"/>
          </p:cNvSpPr>
          <p:nvPr>
            <p:ph type="sldImg"/>
          </p:nvPr>
        </p:nvSpPr>
        <p:spPr>
          <a:ln/>
        </p:spPr>
      </p:sp>
      <p:sp>
        <p:nvSpPr>
          <p:cNvPr id="15362"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p:cNvSpPr>
          <p:nvPr>
            <p:ph type="sldImg"/>
          </p:nvPr>
        </p:nvSpPr>
        <p:spPr>
          <a:ln/>
        </p:spPr>
      </p:sp>
      <p:sp>
        <p:nvSpPr>
          <p:cNvPr id="17410" name="Notes Placeholder 2"/>
          <p:cNvSpPr>
            <a:spLocks noGrp="1"/>
          </p:cNvSpPr>
          <p:nvPr>
            <p:ph type="body" idx="1"/>
          </p:nvPr>
        </p:nvSpPr>
        <p:spPr>
          <a:noFill/>
          <a:ln/>
        </p:spPr>
        <p:txBody>
          <a:bodyPr/>
          <a:lstStyle/>
          <a:p>
            <a:r>
              <a:rPr lang="en-US" smtClean="0"/>
              <a:t>Source (unknown 2010)</a:t>
            </a:r>
          </a:p>
        </p:txBody>
      </p:sp>
      <p:sp>
        <p:nvSpPr>
          <p:cNvPr id="17411" name="Slide Number Placeholder 3"/>
          <p:cNvSpPr>
            <a:spLocks noGrp="1"/>
          </p:cNvSpPr>
          <p:nvPr>
            <p:ph type="sldNum" sz="quarter" idx="5"/>
          </p:nvPr>
        </p:nvSpPr>
        <p:spPr>
          <a:noFill/>
        </p:spPr>
        <p:txBody>
          <a:bodyPr/>
          <a:lstStyle/>
          <a:p>
            <a:fld id="{6C9FECAE-4158-4047-9664-BE66F0460DF0}" type="slidenum">
              <a:rPr lang="en-US" smtClean="0"/>
              <a:pPr/>
              <a:t>2</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a:spLocks noGrp="1" noChangeArrowheads="1"/>
          </p:cNvSpPr>
          <p:nvPr>
            <p:ph type="sldNum" sz="quarter" idx="5"/>
          </p:nvPr>
        </p:nvSpPr>
        <p:spPr>
          <a:noFill/>
        </p:spPr>
        <p:txBody>
          <a:bodyPr/>
          <a:lstStyle/>
          <a:p>
            <a:fld id="{578421C3-95D5-4468-94AF-038330AD14C5}" type="slidenum">
              <a:rPr lang="en-US" smtClean="0"/>
              <a:pPr/>
              <a:t>8</a:t>
            </a:fld>
            <a:endParaRPr lang="en-US" smtClean="0"/>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Slide Image Placeholder 1"/>
          <p:cNvSpPr>
            <a:spLocks noGrp="1" noRot="1" noChangeAspect="1"/>
          </p:cNvSpPr>
          <p:nvPr>
            <p:ph type="sldImg"/>
          </p:nvPr>
        </p:nvSpPr>
        <p:spPr>
          <a:ln/>
        </p:spPr>
      </p:sp>
      <p:sp>
        <p:nvSpPr>
          <p:cNvPr id="29698" name="Notes Placeholder 2"/>
          <p:cNvSpPr>
            <a:spLocks noGrp="1"/>
          </p:cNvSpPr>
          <p:nvPr>
            <p:ph type="body" idx="1"/>
          </p:nvPr>
        </p:nvSpPr>
        <p:spPr>
          <a:noFill/>
          <a:ln/>
        </p:spPr>
        <p:txBody>
          <a:bodyPr/>
          <a:lstStyle/>
          <a:p>
            <a:endParaRPr lang="en-US" smtClean="0"/>
          </a:p>
        </p:txBody>
      </p:sp>
      <p:sp>
        <p:nvSpPr>
          <p:cNvPr id="29699" name="Slide Number Placeholder 3"/>
          <p:cNvSpPr>
            <a:spLocks noGrp="1"/>
          </p:cNvSpPr>
          <p:nvPr>
            <p:ph type="sldNum" sz="quarter" idx="5"/>
          </p:nvPr>
        </p:nvSpPr>
        <p:spPr>
          <a:noFill/>
        </p:spPr>
        <p:txBody>
          <a:bodyPr/>
          <a:lstStyle/>
          <a:p>
            <a:fld id="{79C6DD01-D2F5-46DF-89B6-8D570A948906}" type="slidenum">
              <a:rPr lang="en-US" smtClean="0"/>
              <a:pPr/>
              <a:t>12</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a:spLocks noGrp="1" noChangeArrowheads="1"/>
          </p:cNvSpPr>
          <p:nvPr>
            <p:ph type="sldNum" sz="quarter" idx="5"/>
          </p:nvPr>
        </p:nvSpPr>
        <p:spPr>
          <a:noFill/>
        </p:spPr>
        <p:txBody>
          <a:bodyPr/>
          <a:lstStyle/>
          <a:p>
            <a:fld id="{22D9546E-75DF-4D01-AC47-688787517AF5}" type="slidenum">
              <a:rPr lang="en-US" smtClean="0"/>
              <a:pPr/>
              <a:t>13</a:t>
            </a:fld>
            <a:endParaRPr lang="en-US" smtClean="0"/>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p:spPr>
        <p:txBody>
          <a:bodyPr/>
          <a:lstStyle/>
          <a:p>
            <a:pPr marL="227013" indent="-227013" eaLnBrk="1" hangingPunct="1"/>
            <a:r>
              <a:rPr lang="en-US" smtClean="0"/>
              <a:t>Source:  CARICOM Strategy Document circa 1997.</a:t>
            </a:r>
          </a:p>
          <a:p>
            <a:pPr marL="227013" indent="-227013" eaLnBrk="1" hangingPunct="1"/>
            <a:endParaRPr lang="en-US" smtClean="0"/>
          </a:p>
          <a:p>
            <a:pPr marL="227013" indent="-227013" eaLnBrk="1" hangingPunct="1"/>
            <a:r>
              <a:rPr lang="en-US" smtClean="0"/>
              <a:t/>
            </a:r>
            <a:br>
              <a:rPr lang="en-US" smtClean="0"/>
            </a:br>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p:spPr>
        <p:txBody>
          <a:bodyPr/>
          <a:lstStyle/>
          <a:p>
            <a:fld id="{B7F0EF57-3716-40B9-826E-7701609771AE}" type="slidenum">
              <a:rPr lang="en-US" smtClean="0"/>
              <a:pPr/>
              <a:t>16</a:t>
            </a:fld>
            <a:endParaRPr lang="en-US" smtClean="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eaLnBrk="1" hangingPunct="1"/>
            <a:r>
              <a:rPr lang="en-US" smtClean="0"/>
              <a:t>Source:  Unknown (undated).</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p:spPr>
        <p:txBody>
          <a:bodyPr/>
          <a:lstStyle/>
          <a:p>
            <a:fld id="{F6D1BEE8-ED14-4D3B-B5CA-B358167AD6F3}" type="slidenum">
              <a:rPr lang="en-US" smtClean="0"/>
              <a:pPr/>
              <a:t>17</a:t>
            </a:fld>
            <a:endParaRPr lang="en-US" smtClean="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gray">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Text Box 4"/>
          <p:cNvSpPr txBox="1">
            <a:spLocks noChangeArrowheads="1"/>
          </p:cNvSpPr>
          <p:nvPr/>
        </p:nvSpPr>
        <p:spPr bwMode="black">
          <a:xfrm>
            <a:off x="439738" y="5756275"/>
            <a:ext cx="1143000" cy="457200"/>
          </a:xfrm>
          <a:prstGeom prst="rect">
            <a:avLst/>
          </a:prstGeom>
          <a:noFill/>
          <a:ln w="9525">
            <a:noFill/>
            <a:miter lim="800000"/>
            <a:headEnd/>
            <a:tailEnd/>
          </a:ln>
          <a:effectLst/>
        </p:spPr>
        <p:txBody>
          <a:bodyPr wrap="none">
            <a:spAutoFit/>
          </a:bodyPr>
          <a:lstStyle/>
          <a:p>
            <a:pPr algn="ctr" eaLnBrk="0" hangingPunct="0">
              <a:defRPr/>
            </a:pPr>
            <a:r>
              <a:rPr lang="en-US" altLang="ko-KR" sz="2400" b="1" dirty="0">
                <a:solidFill>
                  <a:schemeClr val="bg1"/>
                </a:solidFill>
                <a:latin typeface="Verdana" pitchFamily="34" charset="0"/>
                <a:ea typeface="굴림" pitchFamily="34" charset="-127"/>
              </a:rPr>
              <a:t>LOGO</a:t>
            </a:r>
          </a:p>
        </p:txBody>
      </p:sp>
      <p:sp>
        <p:nvSpPr>
          <p:cNvPr id="39941" name="Rectangle 5"/>
          <p:cNvSpPr>
            <a:spLocks noGrp="1" noChangeArrowheads="1"/>
          </p:cNvSpPr>
          <p:nvPr>
            <p:ph type="ctrTitle" sz="quarter"/>
          </p:nvPr>
        </p:nvSpPr>
        <p:spPr bwMode="auto">
          <a:xfrm>
            <a:off x="1004888" y="1824038"/>
            <a:ext cx="6821487" cy="1470025"/>
          </a:xfrm>
        </p:spPr>
        <p:txBody>
          <a:bodyPr/>
          <a:lstStyle>
            <a:lvl1pPr algn="ctr">
              <a:defRPr sz="4000">
                <a:solidFill>
                  <a:srgbClr val="013B41"/>
                </a:solidFill>
              </a:defRPr>
            </a:lvl1pPr>
          </a:lstStyle>
          <a:p>
            <a:r>
              <a:rPr lang="en-US" altLang="zh-CN"/>
              <a:t>PowerPoint Template</a:t>
            </a:r>
            <a:endParaRPr lang="zh-CN" altLang="en-US"/>
          </a:p>
        </p:txBody>
      </p:sp>
      <p:sp>
        <p:nvSpPr>
          <p:cNvPr id="4" name="Rectangle 2"/>
          <p:cNvSpPr>
            <a:spLocks noGrp="1" noChangeArrowheads="1"/>
          </p:cNvSpPr>
          <p:nvPr>
            <p:ph type="dt" sz="quarter" idx="10"/>
          </p:nvPr>
        </p:nvSpPr>
        <p:spPr bwMode="auto">
          <a:xfrm>
            <a:off x="457200" y="6453188"/>
            <a:ext cx="2133600" cy="1524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effectLst>
                  <a:outerShdw blurRad="38100" dist="38100" dir="2700000" algn="tl">
                    <a:srgbClr val="C0C0C0"/>
                  </a:outerShdw>
                </a:effectLst>
                <a:latin typeface="Times New Roman" pitchFamily="18" charset="0"/>
                <a:ea typeface="굴림" pitchFamily="34" charset="-127"/>
              </a:defRPr>
            </a:lvl1pPr>
          </a:lstStyle>
          <a:p>
            <a:pPr>
              <a:defRPr/>
            </a:pPr>
            <a:fld id="{4D3D7DAD-3754-4B96-9D1A-36B29DA3CB89}" type="datetimeFigureOut">
              <a:rPr lang="en-US"/>
              <a:pPr>
                <a:defRPr/>
              </a:pPr>
              <a:t>10/5/2010</a:t>
            </a:fld>
            <a:endParaRPr lang="en-US" altLang="ko-KR" dirty="0"/>
          </a:p>
        </p:txBody>
      </p:sp>
      <p:sp>
        <p:nvSpPr>
          <p:cNvPr id="5" name="Rectangle 3"/>
          <p:cNvSpPr>
            <a:spLocks noGrp="1" noChangeArrowheads="1"/>
          </p:cNvSpPr>
          <p:nvPr>
            <p:ph type="ftr" sz="quarter" idx="11"/>
          </p:nvPr>
        </p:nvSpPr>
        <p:spPr>
          <a:xfrm>
            <a:off x="6119813" y="6438900"/>
            <a:ext cx="2895600" cy="152400"/>
          </a:xfrm>
        </p:spPr>
        <p:txBody>
          <a:bodyPr/>
          <a:lstStyle>
            <a:lvl1pPr algn="ctr">
              <a:defRPr sz="1400" b="0" dirty="0">
                <a:solidFill>
                  <a:schemeClr val="folHlink"/>
                </a:solidFill>
                <a:effectLst>
                  <a:outerShdw blurRad="38100" dist="38100" dir="2700000" algn="tl">
                    <a:srgbClr val="C0C0C0"/>
                  </a:outerShdw>
                </a:effectLst>
                <a:latin typeface="Times New Roman" pitchFamily="18" charset="0"/>
              </a:defRPr>
            </a:lvl1pPr>
          </a:lstStyle>
          <a:p>
            <a:pPr>
              <a:defRPr/>
            </a:pPr>
            <a:r>
              <a:rPr lang="en-US" altLang="zh-CN"/>
              <a:t>www.wondershare.com</a:t>
            </a:r>
            <a:endParaRPr lang="en-US" altLang="ko-K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73863" y="465138"/>
            <a:ext cx="1989137" cy="52990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4863" y="465138"/>
            <a:ext cx="5816600" cy="52990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4863" y="1489075"/>
            <a:ext cx="3594100" cy="42751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551363" y="1489075"/>
            <a:ext cx="3594100" cy="427513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ftr" sz="quarter" idx="10"/>
          </p:nvPr>
        </p:nvSpPr>
        <p:spPr>
          <a:ln/>
        </p:spPr>
        <p:txBody>
          <a:bodyPr/>
          <a:lstStyle>
            <a:lvl1pPr>
              <a:defRPr/>
            </a:lvl1pPr>
          </a:lstStyle>
          <a:p>
            <a:pPr>
              <a:defRPr/>
            </a:pPr>
            <a:r>
              <a:rPr lang="en-US" altLang="ko-KR"/>
              <a:t>Company Logo</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bwMode="black">
          <a:xfrm>
            <a:off x="914400" y="465138"/>
            <a:ext cx="7848600" cy="609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ko-KR" smtClean="0"/>
              <a:t>Click to edit Master title style</a:t>
            </a:r>
          </a:p>
        </p:txBody>
      </p:sp>
      <p:sp>
        <p:nvSpPr>
          <p:cNvPr id="31747" name="Rectangle 3"/>
          <p:cNvSpPr>
            <a:spLocks noGrp="1" noChangeArrowheads="1"/>
          </p:cNvSpPr>
          <p:nvPr>
            <p:ph type="body" idx="1"/>
          </p:nvPr>
        </p:nvSpPr>
        <p:spPr bwMode="auto">
          <a:xfrm>
            <a:off x="804863" y="1489075"/>
            <a:ext cx="7340600" cy="42751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ko-KR" smtClean="0"/>
              <a:t>Click to edit Master text styles</a:t>
            </a:r>
          </a:p>
          <a:p>
            <a:pPr lvl="1"/>
            <a:r>
              <a:rPr lang="en-US" altLang="ko-KR" smtClean="0"/>
              <a:t>Second level</a:t>
            </a:r>
          </a:p>
          <a:p>
            <a:pPr lvl="2"/>
            <a:r>
              <a:rPr lang="en-US" altLang="ko-KR" smtClean="0"/>
              <a:t>Third level</a:t>
            </a:r>
          </a:p>
          <a:p>
            <a:pPr lvl="3"/>
            <a:r>
              <a:rPr lang="en-US" altLang="ko-KR" smtClean="0"/>
              <a:t>Fourth level</a:t>
            </a:r>
          </a:p>
        </p:txBody>
      </p:sp>
      <p:sp>
        <p:nvSpPr>
          <p:cNvPr id="38916" name="Rectangle 4"/>
          <p:cNvSpPr>
            <a:spLocks noGrp="1" noChangeArrowheads="1"/>
          </p:cNvSpPr>
          <p:nvPr>
            <p:ph type="ftr" sz="quarter" idx="3"/>
          </p:nvPr>
        </p:nvSpPr>
        <p:spPr bwMode="auto">
          <a:xfrm>
            <a:off x="177800" y="6365875"/>
            <a:ext cx="1946275"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600" b="1" dirty="0">
                <a:solidFill>
                  <a:schemeClr val="bg1"/>
                </a:solidFill>
                <a:latin typeface="+mn-lt"/>
                <a:ea typeface="굴림" pitchFamily="34" charset="-127"/>
              </a:defRPr>
            </a:lvl1pPr>
          </a:lstStyle>
          <a:p>
            <a:pPr>
              <a:defRPr/>
            </a:pPr>
            <a:r>
              <a:rPr lang="en-US" altLang="ko-KR"/>
              <a:t>Company Logo</a:t>
            </a:r>
          </a:p>
        </p:txBody>
      </p:sp>
    </p:spTree>
  </p:cSld>
  <p:clrMap bg1="lt1" tx1="dk1" bg2="lt2" tx2="dk2" accent1="accent1" accent2="accent2" accent3="accent3" accent4="accent4" accent5="accent5" accent6="accent6" hlink="hlink" folHlink="folHlink"/>
  <p:sldLayoutIdLst>
    <p:sldLayoutId id="2147483665"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iming>
    <p:tnLst>
      <p:par>
        <p:cTn id="1" dur="indefinite" restart="never" nodeType="tmRoot"/>
      </p:par>
    </p:tnLst>
  </p:timing>
  <p:txStyles>
    <p:titleStyle>
      <a:lvl1pPr algn="l" rtl="0" eaLnBrk="0" fontAlgn="base" hangingPunct="0">
        <a:spcBef>
          <a:spcPct val="0"/>
        </a:spcBef>
        <a:spcAft>
          <a:spcPct val="0"/>
        </a:spcAft>
        <a:defRPr sz="3200" b="1">
          <a:solidFill>
            <a:srgbClr val="111111"/>
          </a:solidFill>
          <a:latin typeface="+mj-lt"/>
          <a:ea typeface="+mj-ea"/>
          <a:cs typeface="+mj-cs"/>
        </a:defRPr>
      </a:lvl1pPr>
      <a:lvl2pPr algn="l" rtl="0" eaLnBrk="0" fontAlgn="base" hangingPunct="0">
        <a:spcBef>
          <a:spcPct val="0"/>
        </a:spcBef>
        <a:spcAft>
          <a:spcPct val="0"/>
        </a:spcAft>
        <a:defRPr sz="3200" b="1">
          <a:solidFill>
            <a:srgbClr val="111111"/>
          </a:solidFill>
          <a:latin typeface="Verdana" pitchFamily="34" charset="0"/>
        </a:defRPr>
      </a:lvl2pPr>
      <a:lvl3pPr algn="l" rtl="0" eaLnBrk="0" fontAlgn="base" hangingPunct="0">
        <a:spcBef>
          <a:spcPct val="0"/>
        </a:spcBef>
        <a:spcAft>
          <a:spcPct val="0"/>
        </a:spcAft>
        <a:defRPr sz="3200" b="1">
          <a:solidFill>
            <a:srgbClr val="111111"/>
          </a:solidFill>
          <a:latin typeface="Verdana" pitchFamily="34" charset="0"/>
        </a:defRPr>
      </a:lvl3pPr>
      <a:lvl4pPr algn="l" rtl="0" eaLnBrk="0" fontAlgn="base" hangingPunct="0">
        <a:spcBef>
          <a:spcPct val="0"/>
        </a:spcBef>
        <a:spcAft>
          <a:spcPct val="0"/>
        </a:spcAft>
        <a:defRPr sz="3200" b="1">
          <a:solidFill>
            <a:srgbClr val="111111"/>
          </a:solidFill>
          <a:latin typeface="Verdana" pitchFamily="34" charset="0"/>
        </a:defRPr>
      </a:lvl4pPr>
      <a:lvl5pPr algn="l" rtl="0" eaLnBrk="0" fontAlgn="base" hangingPunct="0">
        <a:spcBef>
          <a:spcPct val="0"/>
        </a:spcBef>
        <a:spcAft>
          <a:spcPct val="0"/>
        </a:spcAft>
        <a:defRPr sz="3200" b="1">
          <a:solidFill>
            <a:srgbClr val="111111"/>
          </a:solidFill>
          <a:latin typeface="Verdana" pitchFamily="34" charset="0"/>
        </a:defRPr>
      </a:lvl5pPr>
      <a:lvl6pPr marL="457200" algn="l" rtl="0" fontAlgn="base">
        <a:spcBef>
          <a:spcPct val="0"/>
        </a:spcBef>
        <a:spcAft>
          <a:spcPct val="0"/>
        </a:spcAft>
        <a:defRPr sz="3200" b="1">
          <a:solidFill>
            <a:srgbClr val="111111"/>
          </a:solidFill>
          <a:latin typeface="Verdana" pitchFamily="34" charset="0"/>
        </a:defRPr>
      </a:lvl6pPr>
      <a:lvl7pPr marL="914400" algn="l" rtl="0" fontAlgn="base">
        <a:spcBef>
          <a:spcPct val="0"/>
        </a:spcBef>
        <a:spcAft>
          <a:spcPct val="0"/>
        </a:spcAft>
        <a:defRPr sz="3200" b="1">
          <a:solidFill>
            <a:srgbClr val="111111"/>
          </a:solidFill>
          <a:latin typeface="Verdana" pitchFamily="34" charset="0"/>
        </a:defRPr>
      </a:lvl7pPr>
      <a:lvl8pPr marL="1371600" algn="l" rtl="0" fontAlgn="base">
        <a:spcBef>
          <a:spcPct val="0"/>
        </a:spcBef>
        <a:spcAft>
          <a:spcPct val="0"/>
        </a:spcAft>
        <a:defRPr sz="3200" b="1">
          <a:solidFill>
            <a:srgbClr val="111111"/>
          </a:solidFill>
          <a:latin typeface="Verdana" pitchFamily="34" charset="0"/>
        </a:defRPr>
      </a:lvl8pPr>
      <a:lvl9pPr marL="1828800" algn="l" rtl="0" fontAlgn="base">
        <a:spcBef>
          <a:spcPct val="0"/>
        </a:spcBef>
        <a:spcAft>
          <a:spcPct val="0"/>
        </a:spcAft>
        <a:defRPr sz="3200" b="1">
          <a:solidFill>
            <a:srgbClr val="111111"/>
          </a:solidFill>
          <a:latin typeface="Verdana" pitchFamily="34" charset="0"/>
        </a:defRPr>
      </a:lvl9pPr>
    </p:titleStyle>
    <p:bodyStyle>
      <a:lvl1pPr marL="342900" indent="-342900" algn="l" rtl="0" eaLnBrk="0" fontAlgn="base" hangingPunct="0">
        <a:spcBef>
          <a:spcPct val="20000"/>
        </a:spcBef>
        <a:spcAft>
          <a:spcPct val="0"/>
        </a:spcAft>
        <a:buClr>
          <a:schemeClr val="folHlink"/>
        </a:buClr>
        <a:buFont typeface="Wingdings" pitchFamily="2" charset="2"/>
        <a:buChar char="u"/>
        <a:defRPr sz="2000" b="1">
          <a:solidFill>
            <a:srgbClr val="026974"/>
          </a:solidFill>
          <a:latin typeface="+mn-lt"/>
          <a:ea typeface="+mn-ea"/>
          <a:cs typeface="+mn-cs"/>
        </a:defRPr>
      </a:lvl1pPr>
      <a:lvl2pPr marL="742950" indent="-285750" algn="l" rtl="0" eaLnBrk="0" fontAlgn="base" hangingPunct="0">
        <a:spcBef>
          <a:spcPct val="20000"/>
        </a:spcBef>
        <a:spcAft>
          <a:spcPct val="0"/>
        </a:spcAft>
        <a:buClr>
          <a:schemeClr val="accent1"/>
        </a:buClr>
        <a:buSzPct val="60000"/>
        <a:buFont typeface="Wingdings" pitchFamily="2" charset="2"/>
        <a:buChar char="n"/>
        <a:defRPr>
          <a:solidFill>
            <a:schemeClr val="tx1"/>
          </a:solidFill>
          <a:latin typeface="+mn-lt"/>
        </a:defRPr>
      </a:lvl2pPr>
      <a:lvl3pPr marL="1143000" indent="-228600" algn="l" rtl="0" eaLnBrk="0" fontAlgn="base" hangingPunct="0">
        <a:spcBef>
          <a:spcPct val="20000"/>
        </a:spcBef>
        <a:spcAft>
          <a:spcPct val="0"/>
        </a:spcAft>
        <a:buClr>
          <a:schemeClr val="folHlink"/>
        </a:buClr>
        <a:buSzPct val="60000"/>
        <a:buFont typeface="Wingdings" pitchFamily="2" charset="2"/>
        <a:buChar char="n"/>
        <a:defRPr sz="1600">
          <a:solidFill>
            <a:schemeClr val="tx1"/>
          </a:solidFill>
          <a:latin typeface="+mn-lt"/>
        </a:defRPr>
      </a:lvl3pPr>
      <a:lvl4pPr marL="1600200" indent="-228600" algn="l" rtl="0" eaLnBrk="0" fontAlgn="base" hangingPunct="0">
        <a:spcBef>
          <a:spcPct val="20000"/>
        </a:spcBef>
        <a:spcAft>
          <a:spcPct val="0"/>
        </a:spcAft>
        <a:buClr>
          <a:schemeClr val="tx1"/>
        </a:buClr>
        <a:buSzPct val="60000"/>
        <a:buFont typeface="Wingdings" pitchFamily="2" charset="2"/>
        <a:buChar char="n"/>
        <a:defRPr sz="1600">
          <a:solidFill>
            <a:schemeClr val="tx1"/>
          </a:solidFill>
          <a:latin typeface="+mn-lt"/>
        </a:defRPr>
      </a:lvl4pPr>
      <a:lvl5pPr marL="2057400" indent="-228600" algn="l" rtl="0" eaLnBrk="0" fontAlgn="base" hangingPunct="0">
        <a:spcBef>
          <a:spcPct val="20000"/>
        </a:spcBef>
        <a:spcAft>
          <a:spcPct val="0"/>
        </a:spcAft>
        <a:buClr>
          <a:schemeClr val="bg1"/>
        </a:buClr>
        <a:buSzPct val="60000"/>
        <a:buFont typeface="Wingdings" pitchFamily="2" charset="2"/>
        <a:buChar char="n"/>
        <a:defRPr sz="1400">
          <a:solidFill>
            <a:schemeClr val="tx1"/>
          </a:solidFill>
          <a:latin typeface="+mn-lt"/>
        </a:defRPr>
      </a:lvl5pPr>
      <a:lvl6pPr marL="2514600" indent="-228600" algn="l" rtl="0" fontAlgn="base">
        <a:spcBef>
          <a:spcPct val="20000"/>
        </a:spcBef>
        <a:spcAft>
          <a:spcPct val="0"/>
        </a:spcAft>
        <a:buClr>
          <a:schemeClr val="bg1"/>
        </a:buClr>
        <a:buSzPct val="60000"/>
        <a:buFont typeface="Wingdings" pitchFamily="2" charset="2"/>
        <a:buChar char="n"/>
        <a:defRPr sz="1400">
          <a:solidFill>
            <a:schemeClr val="tx1"/>
          </a:solidFill>
          <a:latin typeface="+mn-lt"/>
        </a:defRPr>
      </a:lvl6pPr>
      <a:lvl7pPr marL="2971800" indent="-228600" algn="l" rtl="0" fontAlgn="base">
        <a:spcBef>
          <a:spcPct val="20000"/>
        </a:spcBef>
        <a:spcAft>
          <a:spcPct val="0"/>
        </a:spcAft>
        <a:buClr>
          <a:schemeClr val="bg1"/>
        </a:buClr>
        <a:buSzPct val="60000"/>
        <a:buFont typeface="Wingdings" pitchFamily="2" charset="2"/>
        <a:buChar char="n"/>
        <a:defRPr sz="1400">
          <a:solidFill>
            <a:schemeClr val="tx1"/>
          </a:solidFill>
          <a:latin typeface="+mn-lt"/>
        </a:defRPr>
      </a:lvl7pPr>
      <a:lvl8pPr marL="3429000" indent="-228600" algn="l" rtl="0" fontAlgn="base">
        <a:spcBef>
          <a:spcPct val="20000"/>
        </a:spcBef>
        <a:spcAft>
          <a:spcPct val="0"/>
        </a:spcAft>
        <a:buClr>
          <a:schemeClr val="bg1"/>
        </a:buClr>
        <a:buSzPct val="60000"/>
        <a:buFont typeface="Wingdings" pitchFamily="2" charset="2"/>
        <a:buChar char="n"/>
        <a:defRPr sz="1400">
          <a:solidFill>
            <a:schemeClr val="tx1"/>
          </a:solidFill>
          <a:latin typeface="+mn-lt"/>
        </a:defRPr>
      </a:lvl8pPr>
      <a:lvl9pPr marL="3886200" indent="-228600" algn="l" rtl="0" fontAlgn="base">
        <a:spcBef>
          <a:spcPct val="20000"/>
        </a:spcBef>
        <a:spcAft>
          <a:spcPct val="0"/>
        </a:spcAft>
        <a:buClr>
          <a:schemeClr val="bg1"/>
        </a:buClr>
        <a:buSzPct val="60000"/>
        <a:buFont typeface="Wingdings" pitchFamily="2" charset="2"/>
        <a:buChar char="n"/>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vmlDrawing" Target="../drawings/vmlDrawing1.v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Text Box 2"/>
          <p:cNvSpPr txBox="1">
            <a:spLocks noChangeArrowheads="1"/>
          </p:cNvSpPr>
          <p:nvPr/>
        </p:nvSpPr>
        <p:spPr bwMode="auto">
          <a:xfrm>
            <a:off x="3743325" y="3014663"/>
            <a:ext cx="184150" cy="366712"/>
          </a:xfrm>
          <a:prstGeom prst="rect">
            <a:avLst/>
          </a:prstGeom>
          <a:noFill/>
          <a:ln w="9525">
            <a:noFill/>
            <a:miter lim="800000"/>
            <a:headEnd/>
            <a:tailEnd/>
          </a:ln>
        </p:spPr>
        <p:txBody>
          <a:bodyPr wrap="none">
            <a:spAutoFit/>
          </a:bodyPr>
          <a:lstStyle/>
          <a:p>
            <a:endParaRPr lang="en-GB" sz="1800"/>
          </a:p>
        </p:txBody>
      </p:sp>
      <p:sp>
        <p:nvSpPr>
          <p:cNvPr id="14338" name="Text Box 3"/>
          <p:cNvSpPr txBox="1">
            <a:spLocks noChangeArrowheads="1"/>
          </p:cNvSpPr>
          <p:nvPr/>
        </p:nvSpPr>
        <p:spPr bwMode="auto">
          <a:xfrm>
            <a:off x="1524000" y="2070100"/>
            <a:ext cx="6324600" cy="1541463"/>
          </a:xfrm>
          <a:prstGeom prst="rect">
            <a:avLst/>
          </a:prstGeom>
          <a:noFill/>
          <a:ln w="9525">
            <a:noFill/>
            <a:miter lim="800000"/>
            <a:headEnd/>
            <a:tailEnd/>
          </a:ln>
        </p:spPr>
        <p:txBody>
          <a:bodyPr>
            <a:spAutoFit/>
          </a:bodyPr>
          <a:lstStyle/>
          <a:p>
            <a:endParaRPr lang="en-US" sz="2000" b="1">
              <a:solidFill>
                <a:srgbClr val="66CCFF"/>
              </a:solidFill>
              <a:latin typeface="Arial Black" pitchFamily="34" charset="0"/>
            </a:endParaRPr>
          </a:p>
          <a:p>
            <a:r>
              <a:rPr lang="en-US" sz="4800" b="1">
                <a:solidFill>
                  <a:srgbClr val="66CCFF"/>
                </a:solidFill>
                <a:latin typeface="Arial Black" pitchFamily="34" charset="0"/>
              </a:rPr>
              <a:t> </a:t>
            </a:r>
          </a:p>
          <a:p>
            <a:pPr>
              <a:spcBef>
                <a:spcPct val="50000"/>
              </a:spcBef>
            </a:pPr>
            <a:endParaRPr lang="en-US" sz="1800">
              <a:solidFill>
                <a:srgbClr val="66CCFF"/>
              </a:solidFill>
            </a:endParaRPr>
          </a:p>
        </p:txBody>
      </p:sp>
      <p:sp>
        <p:nvSpPr>
          <p:cNvPr id="14339" name="Rectangle 4"/>
          <p:cNvSpPr>
            <a:spLocks noChangeArrowheads="1"/>
          </p:cNvSpPr>
          <p:nvPr/>
        </p:nvSpPr>
        <p:spPr bwMode="auto">
          <a:xfrm>
            <a:off x="990600" y="838200"/>
            <a:ext cx="7848600" cy="1190625"/>
          </a:xfrm>
          <a:prstGeom prst="rect">
            <a:avLst/>
          </a:prstGeom>
          <a:noFill/>
          <a:ln w="9525">
            <a:noFill/>
            <a:miter lim="800000"/>
            <a:headEnd/>
            <a:tailEnd/>
          </a:ln>
        </p:spPr>
        <p:txBody>
          <a:bodyPr>
            <a:spAutoFit/>
          </a:bodyPr>
          <a:lstStyle/>
          <a:p>
            <a:r>
              <a:rPr lang="en-US" sz="3600" b="1">
                <a:solidFill>
                  <a:srgbClr val="0099FF"/>
                </a:solidFill>
              </a:rPr>
              <a:t>TVET PROGRESS IN THE CARIBBEAN EDUCATION SYSTEM</a:t>
            </a:r>
          </a:p>
        </p:txBody>
      </p:sp>
      <p:sp>
        <p:nvSpPr>
          <p:cNvPr id="14340" name="Rectangle 5"/>
          <p:cNvSpPr>
            <a:spLocks noChangeArrowheads="1"/>
          </p:cNvSpPr>
          <p:nvPr/>
        </p:nvSpPr>
        <p:spPr bwMode="auto">
          <a:xfrm>
            <a:off x="609600" y="5105400"/>
            <a:ext cx="5181600" cy="366713"/>
          </a:xfrm>
          <a:prstGeom prst="rect">
            <a:avLst/>
          </a:prstGeom>
          <a:noFill/>
          <a:ln w="9525">
            <a:noFill/>
            <a:miter lim="800000"/>
            <a:headEnd/>
            <a:tailEnd/>
          </a:ln>
        </p:spPr>
        <p:txBody>
          <a:bodyPr>
            <a:spAutoFit/>
          </a:bodyPr>
          <a:lstStyle/>
          <a:p>
            <a:endParaRPr lang="en-US" sz="1800" b="1">
              <a:solidFill>
                <a:srgbClr val="5E24EE"/>
              </a:solidFill>
            </a:endParaRPr>
          </a:p>
        </p:txBody>
      </p:sp>
      <p:pic>
        <p:nvPicPr>
          <p:cNvPr id="14341" name="Picture 2"/>
          <p:cNvPicPr>
            <a:picLocks noChangeAspect="1" noChangeArrowheads="1"/>
          </p:cNvPicPr>
          <p:nvPr/>
        </p:nvPicPr>
        <p:blipFill>
          <a:blip r:embed="rId3"/>
          <a:srcRect/>
          <a:stretch>
            <a:fillRect/>
          </a:stretch>
        </p:blipFill>
        <p:spPr bwMode="auto">
          <a:xfrm rot="-1003653">
            <a:off x="-4763" y="2995613"/>
            <a:ext cx="8458201" cy="2809875"/>
          </a:xfrm>
          <a:prstGeom prst="rect">
            <a:avLst/>
          </a:prstGeom>
          <a:noFill/>
          <a:ln w="9525">
            <a:noFill/>
            <a:miter lim="800000"/>
            <a:headEnd/>
            <a:tailEnd/>
          </a:ln>
        </p:spPr>
      </p:pic>
      <p:sp>
        <p:nvSpPr>
          <p:cNvPr id="14342" name="Rectangle 10"/>
          <p:cNvSpPr>
            <a:spLocks noChangeArrowheads="1"/>
          </p:cNvSpPr>
          <p:nvPr/>
        </p:nvSpPr>
        <p:spPr bwMode="auto">
          <a:xfrm>
            <a:off x="2209800" y="4267200"/>
            <a:ext cx="4876800" cy="915988"/>
          </a:xfrm>
          <a:prstGeom prst="rect">
            <a:avLst/>
          </a:prstGeom>
          <a:noFill/>
          <a:ln w="9525">
            <a:noFill/>
            <a:miter lim="800000"/>
            <a:headEnd/>
            <a:tailEnd/>
          </a:ln>
        </p:spPr>
        <p:txBody>
          <a:bodyPr>
            <a:spAutoFit/>
          </a:bodyPr>
          <a:lstStyle/>
          <a:p>
            <a:r>
              <a:rPr lang="en-US" sz="1800" b="1">
                <a:solidFill>
                  <a:srgbClr val="0099FF"/>
                </a:solidFill>
              </a:rPr>
              <a:t>Carolyn Hayle, Ph.D., Executive Director, HEART Trust/NTA</a:t>
            </a:r>
          </a:p>
          <a:p>
            <a:r>
              <a:rPr lang="en-US" sz="1800" b="1">
                <a:solidFill>
                  <a:srgbClr val="0099FF"/>
                </a:solidFill>
              </a:rPr>
              <a:t>Wyndham Kingston Hotel, October 6, 2010</a:t>
            </a:r>
          </a:p>
        </p:txBody>
      </p:sp>
      <p:pic>
        <p:nvPicPr>
          <p:cNvPr id="14343" name="Picture 8" descr="Blue Sky Bulb"/>
          <p:cNvPicPr>
            <a:picLocks noChangeAspect="1" noChangeArrowheads="1"/>
          </p:cNvPicPr>
          <p:nvPr/>
        </p:nvPicPr>
        <p:blipFill>
          <a:blip r:embed="rId4"/>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sz="2800" smtClean="0"/>
              <a:t>Evolution of HEART Trust into the NTA</a:t>
            </a:r>
          </a:p>
        </p:txBody>
      </p:sp>
      <p:sp>
        <p:nvSpPr>
          <p:cNvPr id="25602" name="Text Placeholder 5"/>
          <p:cNvSpPr>
            <a:spLocks noGrp="1"/>
          </p:cNvSpPr>
          <p:nvPr>
            <p:ph type="body" idx="1"/>
          </p:nvPr>
        </p:nvSpPr>
        <p:spPr/>
        <p:txBody>
          <a:bodyPr/>
          <a:lstStyle/>
          <a:p>
            <a:pPr eaLnBrk="1" hangingPunct="1"/>
            <a:endParaRPr lang="en-US" smtClean="0"/>
          </a:p>
        </p:txBody>
      </p:sp>
      <p:sp>
        <p:nvSpPr>
          <p:cNvPr id="25603" name="Content Placeholder 2"/>
          <p:cNvSpPr>
            <a:spLocks noGrp="1"/>
          </p:cNvSpPr>
          <p:nvPr>
            <p:ph sz="half" idx="2"/>
          </p:nvPr>
        </p:nvSpPr>
        <p:spPr/>
        <p:txBody>
          <a:bodyPr/>
          <a:lstStyle/>
          <a:p>
            <a:pPr eaLnBrk="1" hangingPunct="1">
              <a:lnSpc>
                <a:spcPct val="80000"/>
              </a:lnSpc>
            </a:pPr>
            <a:r>
              <a:rPr lang="en-US" sz="1800" smtClean="0"/>
              <a:t>In 1991, its mandate expanded to include the assessment, accreditation and certification components.  It evolved into the National Training Agency of Jamaica.</a:t>
            </a:r>
          </a:p>
          <a:p>
            <a:pPr eaLnBrk="1" hangingPunct="1">
              <a:lnSpc>
                <a:spcPct val="80000"/>
              </a:lnSpc>
            </a:pPr>
            <a:endParaRPr lang="en-US" sz="1800" smtClean="0"/>
          </a:p>
          <a:p>
            <a:pPr eaLnBrk="1" hangingPunct="1">
              <a:lnSpc>
                <a:spcPct val="80000"/>
              </a:lnSpc>
            </a:pPr>
            <a:r>
              <a:rPr lang="en-US" sz="1800" smtClean="0"/>
              <a:t>Throughout the metamorphosis it continued to maintain its implementation arm (the training institutions)  for which it has become World renowned.  </a:t>
            </a:r>
          </a:p>
          <a:p>
            <a:pPr eaLnBrk="1" hangingPunct="1">
              <a:lnSpc>
                <a:spcPct val="80000"/>
              </a:lnSpc>
              <a:buFont typeface="Wingdings" pitchFamily="2" charset="2"/>
              <a:buNone/>
            </a:pPr>
            <a:endParaRPr lang="en-US" sz="1600" smtClean="0"/>
          </a:p>
        </p:txBody>
      </p:sp>
      <p:sp>
        <p:nvSpPr>
          <p:cNvPr id="25604" name="Text Placeholder 6"/>
          <p:cNvSpPr>
            <a:spLocks noGrp="1"/>
          </p:cNvSpPr>
          <p:nvPr>
            <p:ph type="body" sz="quarter" idx="3"/>
          </p:nvPr>
        </p:nvSpPr>
        <p:spPr/>
        <p:txBody>
          <a:bodyPr/>
          <a:lstStyle/>
          <a:p>
            <a:pPr eaLnBrk="1" hangingPunct="1"/>
            <a:endParaRPr lang="en-US" smtClean="0"/>
          </a:p>
        </p:txBody>
      </p:sp>
      <p:sp>
        <p:nvSpPr>
          <p:cNvPr id="25605" name="Content Placeholder 7"/>
          <p:cNvSpPr>
            <a:spLocks noGrp="1"/>
          </p:cNvSpPr>
          <p:nvPr>
            <p:ph sz="quarter" idx="4"/>
          </p:nvPr>
        </p:nvSpPr>
        <p:spPr/>
        <p:txBody>
          <a:bodyPr/>
          <a:lstStyle/>
          <a:p>
            <a:pPr eaLnBrk="1" hangingPunct="1">
              <a:lnSpc>
                <a:spcPct val="80000"/>
              </a:lnSpc>
            </a:pPr>
            <a:r>
              <a:rPr lang="en-US" smtClean="0"/>
              <a:t>I</a:t>
            </a:r>
            <a:r>
              <a:rPr lang="en-US" sz="1800" smtClean="0"/>
              <a:t>n 2004 the National Training Agency changed its </a:t>
            </a:r>
            <a:r>
              <a:rPr lang="en-US" sz="1800" i="1" smtClean="0"/>
              <a:t>modus operandi and</a:t>
            </a:r>
            <a:r>
              <a:rPr lang="en-US" sz="1800" smtClean="0"/>
              <a:t> introduced what it called the new business model.  This was a modular approach to training.</a:t>
            </a:r>
          </a:p>
          <a:p>
            <a:pPr eaLnBrk="1" hangingPunct="1">
              <a:lnSpc>
                <a:spcPct val="80000"/>
              </a:lnSpc>
            </a:pPr>
            <a:endParaRPr lang="en-US" sz="1800" smtClean="0"/>
          </a:p>
          <a:p>
            <a:pPr eaLnBrk="1" hangingPunct="1">
              <a:lnSpc>
                <a:spcPct val="80000"/>
              </a:lnSpc>
            </a:pPr>
            <a:r>
              <a:rPr lang="en-US" sz="1800" smtClean="0"/>
              <a:t>In 2009 the National Training Agency once again revisited its operation and brought it in line with the mandate from the Government of Jamaica.  </a:t>
            </a:r>
          </a:p>
          <a:p>
            <a:pPr eaLnBrk="1" hangingPunct="1"/>
            <a:endParaRPr lang="en-US" smtClean="0"/>
          </a:p>
        </p:txBody>
      </p:sp>
      <p:pic>
        <p:nvPicPr>
          <p:cNvPr id="25606" name="Picture 4" descr="Blue Sky Bulb"/>
          <p:cNvPicPr>
            <a:picLocks noChangeAspect="1" noChangeArrowheads="1"/>
          </p:cNvPicPr>
          <p:nvPr/>
        </p:nvPicPr>
        <p:blipFill>
          <a:blip r:embed="rId2"/>
          <a:srcRect/>
          <a:stretch>
            <a:fillRect/>
          </a:stretch>
        </p:blipFill>
        <p:spPr bwMode="auto">
          <a:xfrm>
            <a:off x="0" y="5486400"/>
            <a:ext cx="730250" cy="106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idx="4294967295"/>
          </p:nvPr>
        </p:nvSpPr>
        <p:spPr/>
        <p:txBody>
          <a:bodyPr/>
          <a:lstStyle/>
          <a:p>
            <a:pPr eaLnBrk="1" hangingPunct="1"/>
            <a:r>
              <a:rPr lang="en-US" smtClean="0"/>
              <a:t>Reaching Out!</a:t>
            </a:r>
          </a:p>
        </p:txBody>
      </p:sp>
      <p:sp>
        <p:nvSpPr>
          <p:cNvPr id="27650" name="Content Placeholder 2"/>
          <p:cNvSpPr>
            <a:spLocks noGrp="1"/>
          </p:cNvSpPr>
          <p:nvPr>
            <p:ph idx="4294967295"/>
          </p:nvPr>
        </p:nvSpPr>
        <p:spPr/>
        <p:txBody>
          <a:bodyPr/>
          <a:lstStyle/>
          <a:p>
            <a:pPr eaLnBrk="1" hangingPunct="1"/>
            <a:r>
              <a:rPr lang="en-US" smtClean="0"/>
              <a:t>HEART Trust/NTA appreciated that it was not good enough to build just the Jamaican human capital and so from the early 1990s several meetings of bodies responsible for training were held throughout the Region.</a:t>
            </a:r>
          </a:p>
          <a:p>
            <a:pPr eaLnBrk="1" hangingPunct="1">
              <a:buFont typeface="Wingdings" pitchFamily="2" charset="2"/>
              <a:buNone/>
            </a:pPr>
            <a:endParaRPr lang="en-US" smtClean="0"/>
          </a:p>
          <a:p>
            <a:pPr eaLnBrk="1" hangingPunct="1"/>
            <a:r>
              <a:rPr lang="en-US" smtClean="0"/>
              <a:t>It is important to note that training is housed not just in the Ministry if Education but also in some countries in the Ministry of Labour.  So the participants at these meetings were from both Ministries, they had different focal points.  Many of those meetings were stormy!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sz="2800" smtClean="0"/>
              <a:t>Changes in the Trading Environment</a:t>
            </a:r>
          </a:p>
        </p:txBody>
      </p:sp>
      <p:sp>
        <p:nvSpPr>
          <p:cNvPr id="28674" name="Content Placeholder 4"/>
          <p:cNvSpPr>
            <a:spLocks noGrp="1"/>
          </p:cNvSpPr>
          <p:nvPr>
            <p:ph sz="half" idx="1"/>
          </p:nvPr>
        </p:nvSpPr>
        <p:spPr/>
        <p:txBody>
          <a:bodyPr/>
          <a:lstStyle/>
          <a:p>
            <a:pPr eaLnBrk="1" hangingPunct="1"/>
            <a:r>
              <a:rPr lang="en-US" sz="1800" smtClean="0"/>
              <a:t>In early 2000 it became evident that the Caribbean had to change its </a:t>
            </a:r>
            <a:r>
              <a:rPr lang="en-US" sz="1800" i="1" smtClean="0"/>
              <a:t>modus operandi </a:t>
            </a:r>
            <a:r>
              <a:rPr lang="en-US" sz="1800" smtClean="0"/>
              <a:t>in relation to trade.</a:t>
            </a:r>
          </a:p>
          <a:p>
            <a:pPr eaLnBrk="1" hangingPunct="1">
              <a:buFont typeface="Wingdings" pitchFamily="2" charset="2"/>
              <a:buNone/>
            </a:pPr>
            <a:endParaRPr lang="en-US" sz="1800" smtClean="0"/>
          </a:p>
          <a:p>
            <a:pPr eaLnBrk="1" hangingPunct="1"/>
            <a:r>
              <a:rPr lang="en-US" sz="1800" smtClean="0"/>
              <a:t>Decisions were made that forced the Governments to establish the Caribbean Single Market [and Economy] (CSME).</a:t>
            </a:r>
          </a:p>
          <a:p>
            <a:pPr eaLnBrk="1" hangingPunct="1"/>
            <a:endParaRPr lang="en-US" smtClean="0"/>
          </a:p>
        </p:txBody>
      </p:sp>
      <p:sp>
        <p:nvSpPr>
          <p:cNvPr id="28675" name="Content Placeholder 5"/>
          <p:cNvSpPr>
            <a:spLocks noGrp="1"/>
          </p:cNvSpPr>
          <p:nvPr>
            <p:ph sz="half" idx="2"/>
          </p:nvPr>
        </p:nvSpPr>
        <p:spPr/>
        <p:txBody>
          <a:bodyPr/>
          <a:lstStyle/>
          <a:p>
            <a:pPr eaLnBrk="1" hangingPunct="1"/>
            <a:r>
              <a:rPr lang="en-US" sz="1800" smtClean="0"/>
              <a:t>One of its mandates was to allow for the free movement of people throughout the region.</a:t>
            </a:r>
          </a:p>
          <a:p>
            <a:pPr eaLnBrk="1" hangingPunct="1">
              <a:buFont typeface="Wingdings" pitchFamily="2" charset="2"/>
              <a:buNone/>
            </a:pPr>
            <a:endParaRPr lang="en-US" sz="1800" smtClean="0"/>
          </a:p>
          <a:p>
            <a:pPr eaLnBrk="1" hangingPunct="1">
              <a:buFont typeface="Wingdings" pitchFamily="2" charset="2"/>
              <a:buNone/>
            </a:pPr>
            <a:endParaRPr lang="en-US" sz="1800" smtClean="0"/>
          </a:p>
          <a:p>
            <a:pPr eaLnBrk="1" hangingPunct="1"/>
            <a:r>
              <a:rPr lang="en-US" sz="1800" smtClean="0"/>
              <a:t>The move cemented the need for an umbrella organisation for training within the Region.</a:t>
            </a:r>
          </a:p>
          <a:p>
            <a:pPr eaLnBrk="1" hangingPunct="1"/>
            <a:endParaRPr lang="en-US" smtClean="0"/>
          </a:p>
        </p:txBody>
      </p:sp>
      <p:pic>
        <p:nvPicPr>
          <p:cNvPr id="28676" name="Picture 4" descr="Blue Sky Bulb"/>
          <p:cNvPicPr>
            <a:picLocks noChangeAspect="1" noChangeArrowheads="1"/>
          </p:cNvPicPr>
          <p:nvPr/>
        </p:nvPicPr>
        <p:blipFill>
          <a:blip r:embed="rId3"/>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a:xfrm>
            <a:off x="152400" y="152400"/>
            <a:ext cx="8915400" cy="762000"/>
          </a:xfrm>
        </p:spPr>
        <p:txBody>
          <a:bodyPr/>
          <a:lstStyle/>
          <a:p>
            <a:pPr eaLnBrk="1" hangingPunct="1"/>
            <a:r>
              <a:rPr lang="en-US" smtClean="0"/>
              <a:t>National TVET Council</a:t>
            </a:r>
          </a:p>
        </p:txBody>
      </p:sp>
      <p:sp>
        <p:nvSpPr>
          <p:cNvPr id="175107" name="Text Box 3"/>
          <p:cNvSpPr txBox="1">
            <a:spLocks noChangeArrowheads="1"/>
          </p:cNvSpPr>
          <p:nvPr/>
        </p:nvSpPr>
        <p:spPr bwMode="auto">
          <a:xfrm>
            <a:off x="76200" y="838200"/>
            <a:ext cx="8534400" cy="822325"/>
          </a:xfrm>
          <a:prstGeom prst="rect">
            <a:avLst/>
          </a:prstGeom>
          <a:noFill/>
          <a:ln w="9525">
            <a:noFill/>
            <a:miter lim="800000"/>
            <a:headEnd/>
            <a:tailEnd/>
          </a:ln>
        </p:spPr>
        <p:txBody>
          <a:bodyPr lIns="91407" tIns="45704" rIns="91407" bIns="45704">
            <a:spAutoFit/>
          </a:bodyPr>
          <a:lstStyle/>
          <a:p>
            <a:pPr marL="457200" indent="-457200" eaLnBrk="0" hangingPunct="0"/>
            <a:r>
              <a:rPr lang="en-US" sz="2400" b="1"/>
              <a:t>Effective and sustained national leadership for TVET as a function of economic development</a:t>
            </a:r>
            <a:endParaRPr lang="en-US" sz="2400"/>
          </a:p>
        </p:txBody>
      </p:sp>
      <p:sp>
        <p:nvSpPr>
          <p:cNvPr id="175108" name="Text Box 4"/>
          <p:cNvSpPr txBox="1">
            <a:spLocks noChangeArrowheads="1"/>
          </p:cNvSpPr>
          <p:nvPr/>
        </p:nvSpPr>
        <p:spPr bwMode="auto">
          <a:xfrm>
            <a:off x="5410200" y="1676400"/>
            <a:ext cx="3733800" cy="4832350"/>
          </a:xfrm>
          <a:prstGeom prst="rect">
            <a:avLst/>
          </a:prstGeom>
          <a:noFill/>
          <a:ln w="9525">
            <a:noFill/>
            <a:miter lim="800000"/>
            <a:headEnd/>
            <a:tailEnd/>
          </a:ln>
        </p:spPr>
        <p:txBody>
          <a:bodyPr lIns="91407" tIns="45704" rIns="91407" bIns="45704">
            <a:spAutoFit/>
          </a:bodyPr>
          <a:lstStyle/>
          <a:p>
            <a:pPr eaLnBrk="0" hangingPunct="0"/>
            <a:r>
              <a:rPr lang="en-US" sz="2800" b="1">
                <a:solidFill>
                  <a:schemeClr val="tx2"/>
                </a:solidFill>
                <a:latin typeface="Boca Raton ICG"/>
              </a:rPr>
              <a:t>National (Apex) Management and Coordination Body for TVET</a:t>
            </a:r>
            <a:r>
              <a:rPr lang="en-US" sz="2800" b="1">
                <a:latin typeface="Boca Raton ICG"/>
              </a:rPr>
              <a:t>: Ministries of Education, Labour &amp; Finance, Training Institutions, &amp; Professional &amp; Private Sector</a:t>
            </a:r>
            <a:r>
              <a:rPr lang="en-US" sz="2800">
                <a:latin typeface="Boca Raton ICG"/>
              </a:rPr>
              <a:t> </a:t>
            </a:r>
            <a:r>
              <a:rPr lang="en-US" sz="2800" b="1">
                <a:latin typeface="Boca Raton ICG"/>
              </a:rPr>
              <a:t>Organisations -</a:t>
            </a:r>
            <a:endParaRPr lang="en-US" sz="2800" b="1">
              <a:solidFill>
                <a:schemeClr val="folHlink"/>
              </a:solidFill>
              <a:latin typeface="Boca Raton ICG"/>
            </a:endParaRPr>
          </a:p>
        </p:txBody>
      </p:sp>
      <p:graphicFrame>
        <p:nvGraphicFramePr>
          <p:cNvPr id="175109" name="Diagram 5"/>
          <p:cNvGraphicFramePr>
            <a:graphicFrameLocks/>
          </p:cNvGraphicFramePr>
          <p:nvPr>
            <p:ph sz="half" idx="1"/>
          </p:nvPr>
        </p:nvGraphicFramePr>
        <p:xfrm>
          <a:off x="152400" y="1752600"/>
          <a:ext cx="5410200" cy="5105400"/>
        </p:xfrm>
        <a:graphic>
          <a:graphicData uri="http://schemas.openxmlformats.org/drawingml/2006/compatibility">
            <com:legacyDrawing xmlns:com="http://schemas.openxmlformats.org/drawingml/2006/compatibility" spid="_x0000_s1026"/>
          </a:graphicData>
        </a:graphic>
      </p:graphicFrame>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9" fill="hold" grpId="0" nodeType="withEffect">
                                  <p:stCondLst>
                                    <p:cond delay="0"/>
                                  </p:stCondLst>
                                  <p:iterate type="lt">
                                    <p:tmPct val="10000"/>
                                  </p:iterate>
                                  <p:childTnLst>
                                    <p:set>
                                      <p:cBhvr>
                                        <p:cTn id="6" dur="1" fill="hold">
                                          <p:stCondLst>
                                            <p:cond delay="0"/>
                                          </p:stCondLst>
                                        </p:cTn>
                                        <p:tgtEl>
                                          <p:spTgt spid="175106"/>
                                        </p:tgtEl>
                                        <p:attrNameLst>
                                          <p:attrName>style.visibility</p:attrName>
                                        </p:attrNameLst>
                                      </p:cBhvr>
                                      <p:to>
                                        <p:strVal val="visible"/>
                                      </p:to>
                                    </p:set>
                                    <p:anim calcmode="lin" valueType="num">
                                      <p:cBhvr additive="base">
                                        <p:cTn id="7" dur="800" fill="hold">
                                          <p:stCondLst>
                                            <p:cond delay="0"/>
                                          </p:stCondLst>
                                        </p:cTn>
                                        <p:tgtEl>
                                          <p:spTgt spid="175106"/>
                                        </p:tgtEl>
                                        <p:attrNameLst>
                                          <p:attrName>ppt_x</p:attrName>
                                        </p:attrNameLst>
                                      </p:cBhvr>
                                      <p:tavLst>
                                        <p:tav tm="0">
                                          <p:val>
                                            <p:strVal val="0-#ppt_w/2"/>
                                          </p:val>
                                        </p:tav>
                                        <p:tav tm="100000">
                                          <p:val>
                                            <p:strVal val="#ppt_x"/>
                                          </p:val>
                                        </p:tav>
                                      </p:tavLst>
                                    </p:anim>
                                    <p:anim calcmode="lin" valueType="num">
                                      <p:cBhvr additive="base">
                                        <p:cTn id="8" dur="800" fill="hold">
                                          <p:stCondLst>
                                            <p:cond delay="0"/>
                                          </p:stCondLst>
                                        </p:cTn>
                                        <p:tgtEl>
                                          <p:spTgt spid="175106"/>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0" presetClass="entr" presetSubtype="0" fill="hold" grpId="0" nodeType="clickEffect">
                                  <p:stCondLst>
                                    <p:cond delay="0"/>
                                  </p:stCondLst>
                                  <p:iterate type="wd">
                                    <p:tmPct val="10000"/>
                                  </p:iterate>
                                  <p:childTnLst>
                                    <p:set>
                                      <p:cBhvr>
                                        <p:cTn id="12" dur="1" fill="hold">
                                          <p:stCondLst>
                                            <p:cond delay="0"/>
                                          </p:stCondLst>
                                        </p:cTn>
                                        <p:tgtEl>
                                          <p:spTgt spid="175107"/>
                                        </p:tgtEl>
                                        <p:attrNameLst>
                                          <p:attrName>style.visibility</p:attrName>
                                        </p:attrNameLst>
                                      </p:cBhvr>
                                      <p:to>
                                        <p:strVal val="visible"/>
                                      </p:to>
                                    </p:set>
                                    <p:animEffect transition="in" filter="fade">
                                      <p:cBhvr>
                                        <p:cTn id="13" dur="500"/>
                                        <p:tgtEl>
                                          <p:spTgt spid="175107"/>
                                        </p:tgtEl>
                                      </p:cBhvr>
                                    </p:animEffect>
                                    <p:anim calcmode="lin" valueType="num">
                                      <p:cBhvr>
                                        <p:cTn id="14" dur="500" fill="hold"/>
                                        <p:tgtEl>
                                          <p:spTgt spid="175107"/>
                                        </p:tgtEl>
                                        <p:attrNameLst>
                                          <p:attrName>ppt_x</p:attrName>
                                        </p:attrNameLst>
                                      </p:cBhvr>
                                      <p:tavLst>
                                        <p:tav tm="0">
                                          <p:val>
                                            <p:strVal val="#ppt_x-.1"/>
                                          </p:val>
                                        </p:tav>
                                        <p:tav tm="100000">
                                          <p:val>
                                            <p:strVal val="#ppt_x"/>
                                          </p:val>
                                        </p:tav>
                                      </p:tavLst>
                                    </p:anim>
                                    <p:anim calcmode="lin" valueType="num">
                                      <p:cBhvr>
                                        <p:cTn id="15" dur="500" fill="hold"/>
                                        <p:tgtEl>
                                          <p:spTgt spid="175107"/>
                                        </p:tgtEl>
                                        <p:attrNameLst>
                                          <p:attrName>ppt_y</p:attrName>
                                        </p:attrNameLst>
                                      </p:cBhvr>
                                      <p:tavLst>
                                        <p:tav tm="0">
                                          <p:val>
                                            <p:strVal val="#ppt_y"/>
                                          </p:val>
                                        </p:tav>
                                        <p:tav tm="100000">
                                          <p:val>
                                            <p:strVal val="#ppt_y"/>
                                          </p:val>
                                        </p:tav>
                                      </p:tavLst>
                                    </p:anim>
                                  </p:childTnLst>
                                </p:cTn>
                              </p:par>
                            </p:childTnLst>
                          </p:cTn>
                        </p:par>
                        <p:par>
                          <p:cTn id="16" fill="hold">
                            <p:stCondLst>
                              <p:cond delay="1100"/>
                            </p:stCondLst>
                            <p:childTnLst>
                              <p:par>
                                <p:cTn id="17" presetID="22" presetClass="entr" presetSubtype="1" fill="hold" grpId="0" nodeType="afterEffect">
                                  <p:stCondLst>
                                    <p:cond delay="0"/>
                                  </p:stCondLst>
                                  <p:childTnLst>
                                    <p:set>
                                      <p:cBhvr>
                                        <p:cTn id="18" dur="1" fill="hold">
                                          <p:stCondLst>
                                            <p:cond delay="0"/>
                                          </p:stCondLst>
                                        </p:cTn>
                                        <p:tgtEl>
                                          <p:spTgt spid="175108"/>
                                        </p:tgtEl>
                                        <p:attrNameLst>
                                          <p:attrName>style.visibility</p:attrName>
                                        </p:attrNameLst>
                                      </p:cBhvr>
                                      <p:to>
                                        <p:strVal val="visible"/>
                                      </p:to>
                                    </p:set>
                                    <p:animEffect transition="in" filter="wipe(up)">
                                      <p:cBhvr>
                                        <p:cTn id="19" dur="2000"/>
                                        <p:tgtEl>
                                          <p:spTgt spid="175108"/>
                                        </p:tgtEl>
                                      </p:cBhvr>
                                    </p:animEffect>
                                  </p:childTnLst>
                                </p:cTn>
                              </p:par>
                              <p:par>
                                <p:cTn id="20" presetID="49" presetClass="entr" presetSubtype="0" decel="100000" fill="hold" grpId="0" nodeType="withEffect">
                                  <p:stCondLst>
                                    <p:cond delay="0"/>
                                  </p:stCondLst>
                                  <p:childTnLst>
                                    <p:set>
                                      <p:cBhvr>
                                        <p:cTn id="21" dur="1" fill="hold">
                                          <p:stCondLst>
                                            <p:cond delay="0"/>
                                          </p:stCondLst>
                                        </p:cTn>
                                        <p:tgtEl>
                                          <p:spTgt spid="175109">
                                            <p:subSp spid="_x0000_s1038"/>
                                          </p:spTgt>
                                        </p:tgtEl>
                                        <p:attrNameLst>
                                          <p:attrName>style.visibility</p:attrName>
                                        </p:attrNameLst>
                                      </p:cBhvr>
                                      <p:to>
                                        <p:strVal val="visible"/>
                                      </p:to>
                                    </p:set>
                                    <p:anim calcmode="lin" valueType="num">
                                      <p:cBhvr>
                                        <p:cTn id="22" dur="2000" fill="hold"/>
                                        <p:tgtEl>
                                          <p:spTgt spid="175109">
                                            <p:subSp spid="_x0000_s1038"/>
                                          </p:spTgt>
                                        </p:tgtEl>
                                        <p:attrNameLst>
                                          <p:attrName>ppt_w</p:attrName>
                                        </p:attrNameLst>
                                      </p:cBhvr>
                                      <p:tavLst>
                                        <p:tav tm="0">
                                          <p:val>
                                            <p:fltVal val="0"/>
                                          </p:val>
                                        </p:tav>
                                        <p:tav tm="100000">
                                          <p:val>
                                            <p:strVal val="#ppt_w"/>
                                          </p:val>
                                        </p:tav>
                                      </p:tavLst>
                                    </p:anim>
                                    <p:anim calcmode="lin" valueType="num">
                                      <p:cBhvr>
                                        <p:cTn id="23" dur="2000" fill="hold"/>
                                        <p:tgtEl>
                                          <p:spTgt spid="175109">
                                            <p:subSp spid="_x0000_s1038"/>
                                          </p:spTgt>
                                        </p:tgtEl>
                                        <p:attrNameLst>
                                          <p:attrName>ppt_h</p:attrName>
                                        </p:attrNameLst>
                                      </p:cBhvr>
                                      <p:tavLst>
                                        <p:tav tm="0">
                                          <p:val>
                                            <p:fltVal val="0"/>
                                          </p:val>
                                        </p:tav>
                                        <p:tav tm="100000">
                                          <p:val>
                                            <p:strVal val="#ppt_h"/>
                                          </p:val>
                                        </p:tav>
                                      </p:tavLst>
                                    </p:anim>
                                    <p:anim calcmode="lin" valueType="num">
                                      <p:cBhvr>
                                        <p:cTn id="24" dur="2000" fill="hold"/>
                                        <p:tgtEl>
                                          <p:spTgt spid="175109">
                                            <p:subSp spid="_x0000_s1038"/>
                                          </p:spTgt>
                                        </p:tgtEl>
                                        <p:attrNameLst>
                                          <p:attrName>style.rotation</p:attrName>
                                        </p:attrNameLst>
                                      </p:cBhvr>
                                      <p:tavLst>
                                        <p:tav tm="0">
                                          <p:val>
                                            <p:fltVal val="360"/>
                                          </p:val>
                                        </p:tav>
                                        <p:tav tm="100000">
                                          <p:val>
                                            <p:fltVal val="0"/>
                                          </p:val>
                                        </p:tav>
                                      </p:tavLst>
                                    </p:anim>
                                    <p:animEffect transition="in" filter="fade">
                                      <p:cBhvr>
                                        <p:cTn id="25" dur="2000"/>
                                        <p:tgtEl>
                                          <p:spTgt spid="175109">
                                            <p:subSp spid="_x0000_s1038"/>
                                          </p:spTgt>
                                        </p:tgtEl>
                                      </p:cBhvr>
                                    </p:animEffect>
                                  </p:childTnLst>
                                </p:cTn>
                              </p:par>
                              <p:par>
                                <p:cTn id="26" presetID="49" presetClass="entr" presetSubtype="0" decel="100000" fill="hold" grpId="0" nodeType="withEffect">
                                  <p:stCondLst>
                                    <p:cond delay="0"/>
                                  </p:stCondLst>
                                  <p:childTnLst>
                                    <p:set>
                                      <p:cBhvr>
                                        <p:cTn id="27" dur="1" fill="hold">
                                          <p:stCondLst>
                                            <p:cond delay="0"/>
                                          </p:stCondLst>
                                        </p:cTn>
                                        <p:tgtEl>
                                          <p:spTgt spid="175109">
                                            <p:subSp spid="_x0000_s1037"/>
                                          </p:spTgt>
                                        </p:tgtEl>
                                        <p:attrNameLst>
                                          <p:attrName>style.visibility</p:attrName>
                                        </p:attrNameLst>
                                      </p:cBhvr>
                                      <p:to>
                                        <p:strVal val="visible"/>
                                      </p:to>
                                    </p:set>
                                    <p:anim calcmode="lin" valueType="num">
                                      <p:cBhvr>
                                        <p:cTn id="28" dur="2000" fill="hold"/>
                                        <p:tgtEl>
                                          <p:spTgt spid="175109">
                                            <p:subSp spid="_x0000_s1037"/>
                                          </p:spTgt>
                                        </p:tgtEl>
                                        <p:attrNameLst>
                                          <p:attrName>ppt_w</p:attrName>
                                        </p:attrNameLst>
                                      </p:cBhvr>
                                      <p:tavLst>
                                        <p:tav tm="0">
                                          <p:val>
                                            <p:fltVal val="0"/>
                                          </p:val>
                                        </p:tav>
                                        <p:tav tm="100000">
                                          <p:val>
                                            <p:strVal val="#ppt_w"/>
                                          </p:val>
                                        </p:tav>
                                      </p:tavLst>
                                    </p:anim>
                                    <p:anim calcmode="lin" valueType="num">
                                      <p:cBhvr>
                                        <p:cTn id="29" dur="2000" fill="hold"/>
                                        <p:tgtEl>
                                          <p:spTgt spid="175109">
                                            <p:subSp spid="_x0000_s1037"/>
                                          </p:spTgt>
                                        </p:tgtEl>
                                        <p:attrNameLst>
                                          <p:attrName>ppt_h</p:attrName>
                                        </p:attrNameLst>
                                      </p:cBhvr>
                                      <p:tavLst>
                                        <p:tav tm="0">
                                          <p:val>
                                            <p:fltVal val="0"/>
                                          </p:val>
                                        </p:tav>
                                        <p:tav tm="100000">
                                          <p:val>
                                            <p:strVal val="#ppt_h"/>
                                          </p:val>
                                        </p:tav>
                                      </p:tavLst>
                                    </p:anim>
                                    <p:anim calcmode="lin" valueType="num">
                                      <p:cBhvr>
                                        <p:cTn id="30" dur="2000" fill="hold"/>
                                        <p:tgtEl>
                                          <p:spTgt spid="175109">
                                            <p:subSp spid="_x0000_s1037"/>
                                          </p:spTgt>
                                        </p:tgtEl>
                                        <p:attrNameLst>
                                          <p:attrName>style.rotation</p:attrName>
                                        </p:attrNameLst>
                                      </p:cBhvr>
                                      <p:tavLst>
                                        <p:tav tm="0">
                                          <p:val>
                                            <p:fltVal val="360"/>
                                          </p:val>
                                        </p:tav>
                                        <p:tav tm="100000">
                                          <p:val>
                                            <p:fltVal val="0"/>
                                          </p:val>
                                        </p:tav>
                                      </p:tavLst>
                                    </p:anim>
                                    <p:animEffect transition="in" filter="fade">
                                      <p:cBhvr>
                                        <p:cTn id="31" dur="2000"/>
                                        <p:tgtEl>
                                          <p:spTgt spid="175109">
                                            <p:subSp spid="_x0000_s1037"/>
                                          </p:spTgt>
                                        </p:tgtEl>
                                      </p:cBhvr>
                                    </p:animEffect>
                                  </p:childTnLst>
                                </p:cTn>
                              </p:par>
                              <p:par>
                                <p:cTn id="32" presetID="49" presetClass="entr" presetSubtype="0" decel="100000" fill="hold" grpId="0" nodeType="withEffect">
                                  <p:stCondLst>
                                    <p:cond delay="0"/>
                                  </p:stCondLst>
                                  <p:childTnLst>
                                    <p:set>
                                      <p:cBhvr>
                                        <p:cTn id="33" dur="1" fill="hold">
                                          <p:stCondLst>
                                            <p:cond delay="0"/>
                                          </p:stCondLst>
                                        </p:cTn>
                                        <p:tgtEl>
                                          <p:spTgt spid="175109">
                                            <p:subSp spid="_x0000_s1035"/>
                                          </p:spTgt>
                                        </p:tgtEl>
                                        <p:attrNameLst>
                                          <p:attrName>style.visibility</p:attrName>
                                        </p:attrNameLst>
                                      </p:cBhvr>
                                      <p:to>
                                        <p:strVal val="visible"/>
                                      </p:to>
                                    </p:set>
                                    <p:anim calcmode="lin" valueType="num">
                                      <p:cBhvr>
                                        <p:cTn id="34" dur="2000" fill="hold"/>
                                        <p:tgtEl>
                                          <p:spTgt spid="175109">
                                            <p:subSp spid="_x0000_s1035"/>
                                          </p:spTgt>
                                        </p:tgtEl>
                                        <p:attrNameLst>
                                          <p:attrName>ppt_w</p:attrName>
                                        </p:attrNameLst>
                                      </p:cBhvr>
                                      <p:tavLst>
                                        <p:tav tm="0">
                                          <p:val>
                                            <p:fltVal val="0"/>
                                          </p:val>
                                        </p:tav>
                                        <p:tav tm="100000">
                                          <p:val>
                                            <p:strVal val="#ppt_w"/>
                                          </p:val>
                                        </p:tav>
                                      </p:tavLst>
                                    </p:anim>
                                    <p:anim calcmode="lin" valueType="num">
                                      <p:cBhvr>
                                        <p:cTn id="35" dur="2000" fill="hold"/>
                                        <p:tgtEl>
                                          <p:spTgt spid="175109">
                                            <p:subSp spid="_x0000_s1035"/>
                                          </p:spTgt>
                                        </p:tgtEl>
                                        <p:attrNameLst>
                                          <p:attrName>ppt_h</p:attrName>
                                        </p:attrNameLst>
                                      </p:cBhvr>
                                      <p:tavLst>
                                        <p:tav tm="0">
                                          <p:val>
                                            <p:fltVal val="0"/>
                                          </p:val>
                                        </p:tav>
                                        <p:tav tm="100000">
                                          <p:val>
                                            <p:strVal val="#ppt_h"/>
                                          </p:val>
                                        </p:tav>
                                      </p:tavLst>
                                    </p:anim>
                                    <p:anim calcmode="lin" valueType="num">
                                      <p:cBhvr>
                                        <p:cTn id="36" dur="2000" fill="hold"/>
                                        <p:tgtEl>
                                          <p:spTgt spid="175109">
                                            <p:subSp spid="_x0000_s1035"/>
                                          </p:spTgt>
                                        </p:tgtEl>
                                        <p:attrNameLst>
                                          <p:attrName>style.rotation</p:attrName>
                                        </p:attrNameLst>
                                      </p:cBhvr>
                                      <p:tavLst>
                                        <p:tav tm="0">
                                          <p:val>
                                            <p:fltVal val="360"/>
                                          </p:val>
                                        </p:tav>
                                        <p:tav tm="100000">
                                          <p:val>
                                            <p:fltVal val="0"/>
                                          </p:val>
                                        </p:tav>
                                      </p:tavLst>
                                    </p:anim>
                                    <p:animEffect transition="in" filter="fade">
                                      <p:cBhvr>
                                        <p:cTn id="37" dur="2000"/>
                                        <p:tgtEl>
                                          <p:spTgt spid="175109">
                                            <p:subSp spid="_x0000_s1035"/>
                                          </p:spTgt>
                                        </p:tgtEl>
                                      </p:cBhvr>
                                    </p:animEffect>
                                  </p:childTnLst>
                                </p:cTn>
                              </p:par>
                              <p:par>
                                <p:cTn id="38" presetID="49" presetClass="entr" presetSubtype="0" decel="100000" fill="hold" grpId="0" nodeType="withEffect">
                                  <p:stCondLst>
                                    <p:cond delay="0"/>
                                  </p:stCondLst>
                                  <p:childTnLst>
                                    <p:set>
                                      <p:cBhvr>
                                        <p:cTn id="39" dur="1" fill="hold">
                                          <p:stCondLst>
                                            <p:cond delay="0"/>
                                          </p:stCondLst>
                                        </p:cTn>
                                        <p:tgtEl>
                                          <p:spTgt spid="175109">
                                            <p:subSp spid="_x0000_s1033"/>
                                          </p:spTgt>
                                        </p:tgtEl>
                                        <p:attrNameLst>
                                          <p:attrName>style.visibility</p:attrName>
                                        </p:attrNameLst>
                                      </p:cBhvr>
                                      <p:to>
                                        <p:strVal val="visible"/>
                                      </p:to>
                                    </p:set>
                                    <p:anim calcmode="lin" valueType="num">
                                      <p:cBhvr>
                                        <p:cTn id="40" dur="2000" fill="hold"/>
                                        <p:tgtEl>
                                          <p:spTgt spid="175109">
                                            <p:subSp spid="_x0000_s1033"/>
                                          </p:spTgt>
                                        </p:tgtEl>
                                        <p:attrNameLst>
                                          <p:attrName>ppt_w</p:attrName>
                                        </p:attrNameLst>
                                      </p:cBhvr>
                                      <p:tavLst>
                                        <p:tav tm="0">
                                          <p:val>
                                            <p:fltVal val="0"/>
                                          </p:val>
                                        </p:tav>
                                        <p:tav tm="100000">
                                          <p:val>
                                            <p:strVal val="#ppt_w"/>
                                          </p:val>
                                        </p:tav>
                                      </p:tavLst>
                                    </p:anim>
                                    <p:anim calcmode="lin" valueType="num">
                                      <p:cBhvr>
                                        <p:cTn id="41" dur="2000" fill="hold"/>
                                        <p:tgtEl>
                                          <p:spTgt spid="175109">
                                            <p:subSp spid="_x0000_s1033"/>
                                          </p:spTgt>
                                        </p:tgtEl>
                                        <p:attrNameLst>
                                          <p:attrName>ppt_h</p:attrName>
                                        </p:attrNameLst>
                                      </p:cBhvr>
                                      <p:tavLst>
                                        <p:tav tm="0">
                                          <p:val>
                                            <p:fltVal val="0"/>
                                          </p:val>
                                        </p:tav>
                                        <p:tav tm="100000">
                                          <p:val>
                                            <p:strVal val="#ppt_h"/>
                                          </p:val>
                                        </p:tav>
                                      </p:tavLst>
                                    </p:anim>
                                    <p:anim calcmode="lin" valueType="num">
                                      <p:cBhvr>
                                        <p:cTn id="42" dur="2000" fill="hold"/>
                                        <p:tgtEl>
                                          <p:spTgt spid="175109">
                                            <p:subSp spid="_x0000_s1033"/>
                                          </p:spTgt>
                                        </p:tgtEl>
                                        <p:attrNameLst>
                                          <p:attrName>style.rotation</p:attrName>
                                        </p:attrNameLst>
                                      </p:cBhvr>
                                      <p:tavLst>
                                        <p:tav tm="0">
                                          <p:val>
                                            <p:fltVal val="360"/>
                                          </p:val>
                                        </p:tav>
                                        <p:tav tm="100000">
                                          <p:val>
                                            <p:fltVal val="0"/>
                                          </p:val>
                                        </p:tav>
                                      </p:tavLst>
                                    </p:anim>
                                    <p:animEffect transition="in" filter="fade">
                                      <p:cBhvr>
                                        <p:cTn id="43" dur="2000"/>
                                        <p:tgtEl>
                                          <p:spTgt spid="175109">
                                            <p:subSp spid="_x0000_s1033"/>
                                          </p:spTgt>
                                        </p:tgtEl>
                                      </p:cBhvr>
                                    </p:animEffect>
                                  </p:childTnLst>
                                </p:cTn>
                              </p:par>
                              <p:par>
                                <p:cTn id="44" presetID="49" presetClass="entr" presetSubtype="0" decel="100000" fill="hold" grpId="0" nodeType="withEffect">
                                  <p:stCondLst>
                                    <p:cond delay="0"/>
                                  </p:stCondLst>
                                  <p:childTnLst>
                                    <p:set>
                                      <p:cBhvr>
                                        <p:cTn id="45" dur="1" fill="hold">
                                          <p:stCondLst>
                                            <p:cond delay="0"/>
                                          </p:stCondLst>
                                        </p:cTn>
                                        <p:tgtEl>
                                          <p:spTgt spid="175109">
                                            <p:subSp spid="_x0000_s1031"/>
                                          </p:spTgt>
                                        </p:tgtEl>
                                        <p:attrNameLst>
                                          <p:attrName>style.visibility</p:attrName>
                                        </p:attrNameLst>
                                      </p:cBhvr>
                                      <p:to>
                                        <p:strVal val="visible"/>
                                      </p:to>
                                    </p:set>
                                    <p:anim calcmode="lin" valueType="num">
                                      <p:cBhvr>
                                        <p:cTn id="46" dur="2000" fill="hold"/>
                                        <p:tgtEl>
                                          <p:spTgt spid="175109">
                                            <p:subSp spid="_x0000_s1031"/>
                                          </p:spTgt>
                                        </p:tgtEl>
                                        <p:attrNameLst>
                                          <p:attrName>ppt_w</p:attrName>
                                        </p:attrNameLst>
                                      </p:cBhvr>
                                      <p:tavLst>
                                        <p:tav tm="0">
                                          <p:val>
                                            <p:fltVal val="0"/>
                                          </p:val>
                                        </p:tav>
                                        <p:tav tm="100000">
                                          <p:val>
                                            <p:strVal val="#ppt_w"/>
                                          </p:val>
                                        </p:tav>
                                      </p:tavLst>
                                    </p:anim>
                                    <p:anim calcmode="lin" valueType="num">
                                      <p:cBhvr>
                                        <p:cTn id="47" dur="2000" fill="hold"/>
                                        <p:tgtEl>
                                          <p:spTgt spid="175109">
                                            <p:subSp spid="_x0000_s1031"/>
                                          </p:spTgt>
                                        </p:tgtEl>
                                        <p:attrNameLst>
                                          <p:attrName>ppt_h</p:attrName>
                                        </p:attrNameLst>
                                      </p:cBhvr>
                                      <p:tavLst>
                                        <p:tav tm="0">
                                          <p:val>
                                            <p:fltVal val="0"/>
                                          </p:val>
                                        </p:tav>
                                        <p:tav tm="100000">
                                          <p:val>
                                            <p:strVal val="#ppt_h"/>
                                          </p:val>
                                        </p:tav>
                                      </p:tavLst>
                                    </p:anim>
                                    <p:anim calcmode="lin" valueType="num">
                                      <p:cBhvr>
                                        <p:cTn id="48" dur="2000" fill="hold"/>
                                        <p:tgtEl>
                                          <p:spTgt spid="175109">
                                            <p:subSp spid="_x0000_s1031"/>
                                          </p:spTgt>
                                        </p:tgtEl>
                                        <p:attrNameLst>
                                          <p:attrName>style.rotation</p:attrName>
                                        </p:attrNameLst>
                                      </p:cBhvr>
                                      <p:tavLst>
                                        <p:tav tm="0">
                                          <p:val>
                                            <p:fltVal val="360"/>
                                          </p:val>
                                        </p:tav>
                                        <p:tav tm="100000">
                                          <p:val>
                                            <p:fltVal val="0"/>
                                          </p:val>
                                        </p:tav>
                                      </p:tavLst>
                                    </p:anim>
                                    <p:animEffect transition="in" filter="fade">
                                      <p:cBhvr>
                                        <p:cTn id="49" dur="2000"/>
                                        <p:tgtEl>
                                          <p:spTgt spid="175109">
                                            <p:subSp spid="_x0000_s1031"/>
                                          </p:spTgt>
                                        </p:tgtEl>
                                      </p:cBhvr>
                                    </p:animEffect>
                                  </p:childTnLst>
                                </p:cTn>
                              </p:par>
                              <p:par>
                                <p:cTn id="50" presetID="49" presetClass="entr" presetSubtype="0" decel="100000" fill="hold" grpId="0" nodeType="withEffect">
                                  <p:stCondLst>
                                    <p:cond delay="0"/>
                                  </p:stCondLst>
                                  <p:childTnLst>
                                    <p:set>
                                      <p:cBhvr>
                                        <p:cTn id="51" dur="1" fill="hold">
                                          <p:stCondLst>
                                            <p:cond delay="0"/>
                                          </p:stCondLst>
                                        </p:cTn>
                                        <p:tgtEl>
                                          <p:spTgt spid="175109">
                                            <p:subSp spid="_x0000_s1029"/>
                                          </p:spTgt>
                                        </p:tgtEl>
                                        <p:attrNameLst>
                                          <p:attrName>style.visibility</p:attrName>
                                        </p:attrNameLst>
                                      </p:cBhvr>
                                      <p:to>
                                        <p:strVal val="visible"/>
                                      </p:to>
                                    </p:set>
                                    <p:anim calcmode="lin" valueType="num">
                                      <p:cBhvr>
                                        <p:cTn id="52" dur="2000" fill="hold"/>
                                        <p:tgtEl>
                                          <p:spTgt spid="175109">
                                            <p:subSp spid="_x0000_s1029"/>
                                          </p:spTgt>
                                        </p:tgtEl>
                                        <p:attrNameLst>
                                          <p:attrName>ppt_w</p:attrName>
                                        </p:attrNameLst>
                                      </p:cBhvr>
                                      <p:tavLst>
                                        <p:tav tm="0">
                                          <p:val>
                                            <p:fltVal val="0"/>
                                          </p:val>
                                        </p:tav>
                                        <p:tav tm="100000">
                                          <p:val>
                                            <p:strVal val="#ppt_w"/>
                                          </p:val>
                                        </p:tav>
                                      </p:tavLst>
                                    </p:anim>
                                    <p:anim calcmode="lin" valueType="num">
                                      <p:cBhvr>
                                        <p:cTn id="53" dur="2000" fill="hold"/>
                                        <p:tgtEl>
                                          <p:spTgt spid="175109">
                                            <p:subSp spid="_x0000_s1029"/>
                                          </p:spTgt>
                                        </p:tgtEl>
                                        <p:attrNameLst>
                                          <p:attrName>ppt_h</p:attrName>
                                        </p:attrNameLst>
                                      </p:cBhvr>
                                      <p:tavLst>
                                        <p:tav tm="0">
                                          <p:val>
                                            <p:fltVal val="0"/>
                                          </p:val>
                                        </p:tav>
                                        <p:tav tm="100000">
                                          <p:val>
                                            <p:strVal val="#ppt_h"/>
                                          </p:val>
                                        </p:tav>
                                      </p:tavLst>
                                    </p:anim>
                                    <p:anim calcmode="lin" valueType="num">
                                      <p:cBhvr>
                                        <p:cTn id="54" dur="2000" fill="hold"/>
                                        <p:tgtEl>
                                          <p:spTgt spid="175109">
                                            <p:subSp spid="_x0000_s1029"/>
                                          </p:spTgt>
                                        </p:tgtEl>
                                        <p:attrNameLst>
                                          <p:attrName>style.rotation</p:attrName>
                                        </p:attrNameLst>
                                      </p:cBhvr>
                                      <p:tavLst>
                                        <p:tav tm="0">
                                          <p:val>
                                            <p:fltVal val="360"/>
                                          </p:val>
                                        </p:tav>
                                        <p:tav tm="100000">
                                          <p:val>
                                            <p:fltVal val="0"/>
                                          </p:val>
                                        </p:tav>
                                      </p:tavLst>
                                    </p:anim>
                                    <p:animEffect transition="in" filter="fade">
                                      <p:cBhvr>
                                        <p:cTn id="55" dur="2000"/>
                                        <p:tgtEl>
                                          <p:spTgt spid="175109">
                                            <p:subSp spid="_x0000_s1029"/>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106" grpId="0"/>
      <p:bldP spid="175107" grpId="0"/>
      <p:bldP spid="175108" grpId="0"/>
      <p:bldDgm spid="175109" grpId="0" bld="ccwOut"/>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Title 1"/>
          <p:cNvSpPr>
            <a:spLocks noGrp="1"/>
          </p:cNvSpPr>
          <p:nvPr>
            <p:ph type="title" idx="4294967295"/>
          </p:nvPr>
        </p:nvSpPr>
        <p:spPr/>
        <p:txBody>
          <a:bodyPr/>
          <a:lstStyle/>
          <a:p>
            <a:pPr eaLnBrk="1" hangingPunct="1"/>
            <a:r>
              <a:rPr lang="en-US" smtClean="0"/>
              <a:t>Caribbean Movement</a:t>
            </a:r>
          </a:p>
        </p:txBody>
      </p:sp>
      <p:sp>
        <p:nvSpPr>
          <p:cNvPr id="33794" name="Content Placeholder 2"/>
          <p:cNvSpPr>
            <a:spLocks noGrp="1"/>
          </p:cNvSpPr>
          <p:nvPr>
            <p:ph idx="4294967295"/>
          </p:nvPr>
        </p:nvSpPr>
        <p:spPr/>
        <p:txBody>
          <a:bodyPr/>
          <a:lstStyle/>
          <a:p>
            <a:pPr eaLnBrk="1" hangingPunct="1">
              <a:lnSpc>
                <a:spcPct val="90000"/>
              </a:lnSpc>
            </a:pPr>
            <a:r>
              <a:rPr lang="en-US" sz="2200" smtClean="0"/>
              <a:t>In 2003, at the National WorldSkills Competition in Jamaica, the Caribbean Association of National Training Agencies (CANTA)was launched.  The purpose of this body is to operate as that Apex body for TVET, as defined in the CARICOM Strategy document.  CANTA reports to the RCMTVET which in turn reports to the Council on Social and Human Development (COSHOD) as sub-Committee of CARICOM.</a:t>
            </a:r>
          </a:p>
          <a:p>
            <a:pPr eaLnBrk="1" hangingPunct="1">
              <a:lnSpc>
                <a:spcPct val="90000"/>
              </a:lnSpc>
            </a:pPr>
            <a:endParaRPr lang="en-US" sz="2200" smtClean="0"/>
          </a:p>
        </p:txBody>
      </p:sp>
      <p:pic>
        <p:nvPicPr>
          <p:cNvPr id="33795"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p:txBody>
          <a:bodyPr/>
          <a:lstStyle/>
          <a:p>
            <a:pPr eaLnBrk="1" hangingPunct="1"/>
            <a:r>
              <a:rPr lang="en-US" smtClean="0"/>
              <a:t>Convergence</a:t>
            </a:r>
          </a:p>
        </p:txBody>
      </p:sp>
      <p:sp>
        <p:nvSpPr>
          <p:cNvPr id="34818" name="Content Placeholder 4"/>
          <p:cNvSpPr>
            <a:spLocks noGrp="1"/>
          </p:cNvSpPr>
          <p:nvPr>
            <p:ph sz="half" idx="1"/>
          </p:nvPr>
        </p:nvSpPr>
        <p:spPr>
          <a:xfrm>
            <a:off x="804863" y="1447800"/>
            <a:ext cx="3594100" cy="4275138"/>
          </a:xfrm>
        </p:spPr>
        <p:txBody>
          <a:bodyPr/>
          <a:lstStyle/>
          <a:p>
            <a:pPr eaLnBrk="1" hangingPunct="1"/>
            <a:r>
              <a:rPr lang="en-US" sz="1800" smtClean="0"/>
              <a:t>The demand for free movement means there must be a common qualification to facilitate such movement.</a:t>
            </a:r>
          </a:p>
          <a:p>
            <a:pPr eaLnBrk="1" hangingPunct="1"/>
            <a:endParaRPr lang="en-US" sz="1800" smtClean="0"/>
          </a:p>
          <a:p>
            <a:pPr eaLnBrk="1" hangingPunct="1"/>
            <a:r>
              <a:rPr lang="en-US" sz="1800" smtClean="0"/>
              <a:t>Trade is dominant factor.</a:t>
            </a:r>
          </a:p>
          <a:p>
            <a:pPr eaLnBrk="1" hangingPunct="1">
              <a:buFont typeface="Wingdings" pitchFamily="2" charset="2"/>
              <a:buNone/>
            </a:pPr>
            <a:endParaRPr lang="en-US" sz="1800" smtClean="0"/>
          </a:p>
          <a:p>
            <a:pPr eaLnBrk="1" hangingPunct="1"/>
            <a:r>
              <a:rPr lang="en-US" sz="1800" smtClean="0"/>
              <a:t>Competition requires both education and training.</a:t>
            </a:r>
          </a:p>
        </p:txBody>
      </p:sp>
      <p:sp>
        <p:nvSpPr>
          <p:cNvPr id="34819" name="Content Placeholder 5"/>
          <p:cNvSpPr>
            <a:spLocks noGrp="1"/>
          </p:cNvSpPr>
          <p:nvPr>
            <p:ph sz="half" idx="2"/>
          </p:nvPr>
        </p:nvSpPr>
        <p:spPr/>
        <p:txBody>
          <a:bodyPr/>
          <a:lstStyle/>
          <a:p>
            <a:pPr eaLnBrk="1" hangingPunct="1"/>
            <a:r>
              <a:rPr lang="en-US" sz="1800" dirty="0" smtClean="0"/>
              <a:t>Single  accepted unit of certification for purpose of movement.</a:t>
            </a:r>
          </a:p>
          <a:p>
            <a:pPr eaLnBrk="1" hangingPunct="1">
              <a:buFont typeface="Wingdings" pitchFamily="2" charset="2"/>
              <a:buNone/>
            </a:pPr>
            <a:endParaRPr lang="en-US" sz="1800" dirty="0" smtClean="0"/>
          </a:p>
          <a:p>
            <a:pPr eaLnBrk="1" hangingPunct="1"/>
            <a:r>
              <a:rPr lang="en-US" sz="1800" dirty="0" smtClean="0"/>
              <a:t>Issue:  regional and international acceptance of a framework for equating different learning interventions (articulation and matriculation mechanisms). </a:t>
            </a:r>
          </a:p>
          <a:p>
            <a:pPr eaLnBrk="1" hangingPunct="1"/>
            <a:endParaRPr lang="en-US" dirty="0" smtClean="0"/>
          </a:p>
          <a:p>
            <a:pPr eaLnBrk="1" hangingPunct="1"/>
            <a:endParaRPr lang="en-US" dirty="0" smtClean="0"/>
          </a:p>
        </p:txBody>
      </p:sp>
      <p:pic>
        <p:nvPicPr>
          <p:cNvPr id="34820"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ChangeArrowheads="1"/>
          </p:cNvSpPr>
          <p:nvPr/>
        </p:nvSpPr>
        <p:spPr bwMode="auto">
          <a:xfrm>
            <a:off x="762000" y="88900"/>
            <a:ext cx="8035925" cy="417513"/>
          </a:xfrm>
          <a:prstGeom prst="rect">
            <a:avLst/>
          </a:prstGeom>
          <a:solidFill>
            <a:srgbClr val="00FF99">
              <a:alpha val="70979"/>
            </a:srgbClr>
          </a:solidFill>
          <a:ln w="9525">
            <a:noFill/>
            <a:miter lim="800000"/>
            <a:headEnd/>
            <a:tailEnd/>
          </a:ln>
        </p:spPr>
        <p:txBody>
          <a:bodyPr lIns="81985" tIns="40991" rIns="81985" bIns="40991" anchor="ctr">
            <a:spAutoFit/>
          </a:bodyPr>
          <a:lstStyle/>
          <a:p>
            <a:pPr defTabSz="820738"/>
            <a:r>
              <a:rPr lang="en-GB" b="1">
                <a:solidFill>
                  <a:srgbClr val="FFFF00"/>
                </a:solidFill>
                <a:latin typeface="Garamond" pitchFamily="18" charset="0"/>
                <a:cs typeface="Times New Roman" pitchFamily="18" charset="0"/>
              </a:rPr>
              <a:t>REVISED REGIONAL QUALIFICATIONS FRAMEWORK</a:t>
            </a:r>
            <a:endParaRPr lang="en-GB">
              <a:solidFill>
                <a:srgbClr val="FFFF00"/>
              </a:solidFill>
              <a:latin typeface="Times New Roman" pitchFamily="18" charset="0"/>
            </a:endParaRPr>
          </a:p>
        </p:txBody>
      </p:sp>
      <p:graphicFrame>
        <p:nvGraphicFramePr>
          <p:cNvPr id="204803" name="Group 3"/>
          <p:cNvGraphicFramePr>
            <a:graphicFrameLocks noGrp="1"/>
          </p:cNvGraphicFramePr>
          <p:nvPr/>
        </p:nvGraphicFramePr>
        <p:xfrm>
          <a:off x="69850" y="533400"/>
          <a:ext cx="9074150" cy="6099177"/>
        </p:xfrm>
        <a:graphic>
          <a:graphicData uri="http://schemas.openxmlformats.org/drawingml/2006/table">
            <a:tbl>
              <a:tblPr/>
              <a:tblGrid>
                <a:gridCol w="1228725"/>
                <a:gridCol w="2406650"/>
                <a:gridCol w="1074738"/>
                <a:gridCol w="1454150"/>
                <a:gridCol w="1524000"/>
                <a:gridCol w="1385887"/>
              </a:tblGrid>
              <a:tr h="766763">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GB" sz="1200" b="1" i="0" u="none" strike="noStrike" cap="none" normalizeH="0" baseline="0" dirty="0" smtClean="0">
                          <a:ln>
                            <a:noFill/>
                          </a:ln>
                          <a:solidFill>
                            <a:schemeClr val="tx1"/>
                          </a:solidFill>
                          <a:effectLst/>
                          <a:latin typeface="Century Gothic" pitchFamily="34" charset="0"/>
                          <a:cs typeface="Times New Roman" pitchFamily="18" charset="0"/>
                        </a:rPr>
                        <a:t>Type/Level</a:t>
                      </a:r>
                    </a:p>
                    <a:p>
                      <a:pPr marL="0" marR="0" lvl="0" indent="0" algn="ctr" defTabSz="914400" rtl="0" eaLnBrk="0" fontAlgn="base" latinLnBrk="0" hangingPunct="0">
                        <a:lnSpc>
                          <a:spcPct val="100000"/>
                        </a:lnSpc>
                        <a:spcBef>
                          <a:spcPct val="0"/>
                        </a:spcBef>
                        <a:spcAft>
                          <a:spcPct val="0"/>
                        </a:spcAft>
                        <a:buClr>
                          <a:schemeClr val="hlink"/>
                        </a:buClr>
                        <a:buSzTx/>
                        <a:buFontTx/>
                        <a:buNone/>
                        <a:tabLst/>
                      </a:pPr>
                      <a:r>
                        <a:rPr kumimoji="0" lang="en-GB" sz="1200" b="1" i="0" u="none" strike="noStrike" cap="none" normalizeH="0" baseline="0" dirty="0" smtClean="0">
                          <a:ln>
                            <a:noFill/>
                          </a:ln>
                          <a:solidFill>
                            <a:schemeClr val="tx1"/>
                          </a:solidFill>
                          <a:effectLst/>
                          <a:latin typeface="Century Gothic" pitchFamily="34" charset="0"/>
                          <a:cs typeface="Times New Roman" pitchFamily="18" charset="0"/>
                        </a:rPr>
                        <a:t>of</a:t>
                      </a:r>
                    </a:p>
                    <a:p>
                      <a:pPr marL="0" marR="0" lvl="0" indent="0" algn="ctr" defTabSz="914400" rtl="0" eaLnBrk="0" fontAlgn="base" latinLnBrk="0" hangingPunct="0">
                        <a:lnSpc>
                          <a:spcPct val="100000"/>
                        </a:lnSpc>
                        <a:spcBef>
                          <a:spcPct val="0"/>
                        </a:spcBef>
                        <a:spcAft>
                          <a:spcPct val="0"/>
                        </a:spcAft>
                        <a:buClr>
                          <a:schemeClr val="hlink"/>
                        </a:buClr>
                        <a:buSzTx/>
                        <a:buFontTx/>
                        <a:buNone/>
                        <a:tabLst/>
                      </a:pPr>
                      <a:r>
                        <a:rPr kumimoji="0" lang="en-GB" sz="1200" b="1" i="0" u="none" strike="noStrike" cap="none" normalizeH="0" baseline="0" dirty="0" smtClean="0">
                          <a:ln>
                            <a:noFill/>
                          </a:ln>
                          <a:solidFill>
                            <a:schemeClr val="tx1"/>
                          </a:solidFill>
                          <a:effectLst/>
                          <a:latin typeface="Century Gothic" pitchFamily="34" charset="0"/>
                          <a:cs typeface="Times New Roman" pitchFamily="18" charset="0"/>
                        </a:rPr>
                        <a:t>Programme</a:t>
                      </a:r>
                      <a:endParaRPr kumimoji="0" lang="en-GB" sz="1200" b="1" i="0" u="none" strike="noStrike" cap="none" normalizeH="0" baseline="0" dirty="0" smtClean="0">
                        <a:ln>
                          <a:noFill/>
                        </a:ln>
                        <a:solidFill>
                          <a:schemeClr val="tx1"/>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99">
                        <a:alpha val="50195"/>
                      </a:srgbClr>
                    </a:solid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GB" sz="1200" b="1" i="0" u="none" strike="noStrike" cap="none" normalizeH="0" baseline="0" smtClean="0">
                          <a:ln>
                            <a:noFill/>
                          </a:ln>
                          <a:solidFill>
                            <a:schemeClr val="tx1"/>
                          </a:solidFill>
                          <a:effectLst/>
                          <a:latin typeface="Century Gothic" pitchFamily="34" charset="0"/>
                          <a:cs typeface="Times New Roman" pitchFamily="18" charset="0"/>
                        </a:rPr>
                        <a:t>Orientation And Purpose</a:t>
                      </a:r>
                      <a:endParaRPr kumimoji="0" lang="en-GB" sz="12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99">
                        <a:alpha val="50195"/>
                      </a:srgbClr>
                    </a:solid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GB" sz="1200" b="1" i="0" u="none" strike="noStrike" cap="none" normalizeH="0" baseline="0" smtClean="0">
                          <a:ln>
                            <a:noFill/>
                          </a:ln>
                          <a:solidFill>
                            <a:schemeClr val="tx1"/>
                          </a:solidFill>
                          <a:effectLst/>
                          <a:latin typeface="Century Gothic" pitchFamily="34" charset="0"/>
                          <a:cs typeface="Times New Roman" pitchFamily="18" charset="0"/>
                        </a:rPr>
                        <a:t>Credits</a:t>
                      </a:r>
                      <a:endParaRPr kumimoji="0" lang="en-GB" sz="12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99">
                        <a:alpha val="50195"/>
                      </a:srgbClr>
                    </a:solid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GB" sz="1200" b="1" i="0" u="none" strike="noStrike" cap="none" normalizeH="0" baseline="0" smtClean="0">
                          <a:ln>
                            <a:noFill/>
                          </a:ln>
                          <a:solidFill>
                            <a:schemeClr val="tx1"/>
                          </a:solidFill>
                          <a:effectLst/>
                          <a:latin typeface="Century Gothic" pitchFamily="34" charset="0"/>
                          <a:cs typeface="Times New Roman" pitchFamily="18" charset="0"/>
                        </a:rPr>
                        <a:t>Entry Requirements</a:t>
                      </a:r>
                      <a:endParaRPr kumimoji="0" lang="en-GB" sz="12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99">
                        <a:alpha val="50195"/>
                      </a:srgbClr>
                    </a:solid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GB" sz="1200" b="1" i="0" u="none" strike="noStrike" cap="none" normalizeH="0" baseline="0" smtClean="0">
                          <a:ln>
                            <a:noFill/>
                          </a:ln>
                          <a:solidFill>
                            <a:schemeClr val="tx1"/>
                          </a:solidFill>
                          <a:effectLst/>
                          <a:latin typeface="Century Gothic" pitchFamily="34" charset="0"/>
                          <a:cs typeface="Times New Roman" pitchFamily="18" charset="0"/>
                        </a:rPr>
                        <a:t>Occupational Competence</a:t>
                      </a:r>
                      <a:endParaRPr kumimoji="0" lang="en-GB" sz="12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99">
                        <a:alpha val="50195"/>
                      </a:srgbClr>
                    </a:solidFill>
                  </a:tcPr>
                </a:tc>
                <a:tc>
                  <a:txBody>
                    <a:bodyPr/>
                    <a:lstStyle/>
                    <a:p>
                      <a:pPr marL="0" marR="0" lvl="0" indent="0" algn="ctr" defTabSz="914400" rtl="0" eaLnBrk="1" fontAlgn="base" latinLnBrk="0" hangingPunct="1">
                        <a:lnSpc>
                          <a:spcPct val="100000"/>
                        </a:lnSpc>
                        <a:spcBef>
                          <a:spcPct val="0"/>
                        </a:spcBef>
                        <a:spcAft>
                          <a:spcPct val="0"/>
                        </a:spcAft>
                        <a:buClr>
                          <a:schemeClr val="bg1"/>
                        </a:buClr>
                        <a:buSzTx/>
                        <a:buFontTx/>
                        <a:buNone/>
                        <a:tabLst/>
                      </a:pPr>
                      <a:r>
                        <a:rPr kumimoji="0" lang="en-GB" sz="1200" b="1" i="0" u="none" strike="noStrike" cap="none" normalizeH="0" baseline="0" smtClean="0">
                          <a:ln>
                            <a:noFill/>
                          </a:ln>
                          <a:solidFill>
                            <a:schemeClr val="tx1"/>
                          </a:solidFill>
                          <a:effectLst/>
                          <a:latin typeface="Century Gothic" pitchFamily="34" charset="0"/>
                          <a:cs typeface="Times New Roman" pitchFamily="18" charset="0"/>
                        </a:rPr>
                        <a:t>Academic Competence</a:t>
                      </a:r>
                      <a:endParaRPr kumimoji="0" lang="en-GB" sz="12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99">
                        <a:alpha val="50195"/>
                      </a:srgbClr>
                    </a:solidFill>
                  </a:tcPr>
                </a:tc>
              </a:tr>
              <a:tr h="909638">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Level 1/</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Certificate</a:t>
                      </a:r>
                      <a:endParaRPr kumimoji="0" lang="en-GB" sz="1000" b="1" i="0" u="none" strike="noStrike" cap="none" normalizeH="0" baseline="0" dirty="0" smtClean="0">
                        <a:ln>
                          <a:noFill/>
                        </a:ln>
                        <a:solidFill>
                          <a:schemeClr val="bg2">
                            <a:lumMod val="10000"/>
                          </a:schemeClr>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Completion of a preparatory programme leading to further study in a given academic or vocational area or entry qualification for a particular occupation</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sng" strike="noStrike" cap="none" normalizeH="0" baseline="0" smtClean="0">
                          <a:ln>
                            <a:noFill/>
                          </a:ln>
                          <a:solidFill>
                            <a:schemeClr val="tx1"/>
                          </a:solidFill>
                          <a:effectLst/>
                          <a:latin typeface="Century Gothic" pitchFamily="34" charset="0"/>
                          <a:cs typeface="Times New Roman" pitchFamily="18" charset="0"/>
                        </a:rPr>
                        <a:t>Minimum</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sng" strike="noStrike" cap="none" normalizeH="0" baseline="0" smtClean="0">
                          <a:ln>
                            <a:noFill/>
                          </a:ln>
                          <a:solidFill>
                            <a:schemeClr val="tx1"/>
                          </a:solidFill>
                          <a:effectLst/>
                          <a:latin typeface="Century Gothic" pitchFamily="34" charset="0"/>
                          <a:cs typeface="Times New Roman" pitchFamily="18" charset="0"/>
                        </a:rPr>
                        <a:t>10 Credits </a:t>
                      </a: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To be determined by the local training </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Institution</a:t>
                      </a: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Semi-skilled, entry level. </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Supervised worker</a:t>
                      </a: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Grade 10</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685800">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Level 2/</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Certificate</a:t>
                      </a: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To prepare a skilled independent worker who is capable of study at the next level  (post-secondary)</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Minimum</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20 Credits</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Grade 11 or Equivalent</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Skilled Worker</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Unsupervised Worker</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Grade 11</a:t>
                      </a: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1371600">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Level 3/</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Diploma and </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Associate Degree</a:t>
                      </a:r>
                      <a:endParaRPr kumimoji="0" lang="en-GB" sz="1000" b="1" i="0" u="none" strike="noStrike" cap="none" normalizeH="0" baseline="0" dirty="0" smtClean="0">
                        <a:ln>
                          <a:noFill/>
                        </a:ln>
                        <a:solidFill>
                          <a:schemeClr val="bg2">
                            <a:lumMod val="10000"/>
                          </a:schemeClr>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A post-secondary qualification emphasising the acquisition of knowledge, skills and attitudes (behavioural competencies) to function at the technician/supervisory level and pursue studies at a higher level.</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dirty="0" smtClean="0">
                          <a:ln>
                            <a:noFill/>
                          </a:ln>
                          <a:solidFill>
                            <a:schemeClr val="tx1"/>
                          </a:solidFill>
                          <a:effectLst/>
                          <a:latin typeface="Century Gothic" pitchFamily="34" charset="0"/>
                          <a:cs typeface="Times New Roman" pitchFamily="18" charset="0"/>
                        </a:rPr>
                        <a:t>Diploma: Minimum </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tx1"/>
                          </a:solidFill>
                          <a:effectLst/>
                          <a:latin typeface="Century Gothic" pitchFamily="34" charset="0"/>
                          <a:cs typeface="Times New Roman" pitchFamily="18" charset="0"/>
                        </a:rPr>
                        <a:t>50 Credits</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tx1"/>
                          </a:solidFill>
                          <a:effectLst/>
                          <a:latin typeface="Century Gothic" pitchFamily="34" charset="0"/>
                          <a:cs typeface="Times New Roman" pitchFamily="18" charset="0"/>
                        </a:rPr>
                        <a:t>Associate Degree:</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tx1"/>
                          </a:solidFill>
                          <a:effectLst/>
                          <a:latin typeface="Century Gothic" pitchFamily="34" charset="0"/>
                          <a:cs typeface="Times New Roman" pitchFamily="18" charset="0"/>
                        </a:rPr>
                        <a:t>Minimum 60 Credits</a:t>
                      </a:r>
                      <a:endParaRPr kumimoji="0" lang="en-GB" sz="1000" b="1" i="0" u="none" strike="noStrike" cap="none" normalizeH="0" baseline="0" dirty="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4 CXC’s,</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 Level 2 Certification </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or  Equivalent</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Technician,</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Supervisory</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Associate Degree</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Entry to Bachelor’s Degree programme with or without advanced standing</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r>
              <a:tr h="1316038">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Level 4/</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Bachelor’s Degree</a:t>
                      </a: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Denoting the acquisition of an</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academic, vocational , professional qualification, who can create, design and maintain systems based on professional expertise</a:t>
                      </a: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Minimum 120 Credits </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5 CXC’s , Level 3 Certification or Equivalent</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gridSpan="2">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Competence which involves the application of knowledge in a broad</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Range of complex, technical or professional work activities performed in a wide range of contexts.  This includes Master Craftsman, Technologists, Advanced Instructor, Manger, Entrepreneur</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lang="en-US"/>
                    </a:p>
                  </a:txBody>
                  <a:tcPr/>
                </a:tc>
              </a:tr>
              <a:tr h="1049338">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Level 5/</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Post Graduate/</a:t>
                      </a:r>
                    </a:p>
                    <a:p>
                      <a:pPr marL="0" marR="0" lvl="0" indent="0" algn="l" defTabSz="914400" rtl="0" eaLnBrk="0" fontAlgn="base" latinLnBrk="0" hangingPunct="0">
                        <a:lnSpc>
                          <a:spcPct val="100000"/>
                        </a:lnSpc>
                        <a:spcBef>
                          <a:spcPct val="0"/>
                        </a:spcBef>
                        <a:spcAft>
                          <a:spcPct val="0"/>
                        </a:spcAft>
                        <a:buClr>
                          <a:schemeClr val="hlink"/>
                        </a:buClr>
                        <a:buSzTx/>
                        <a:buFontTx/>
                        <a:buNone/>
                        <a:tabLst/>
                      </a:pPr>
                      <a:r>
                        <a:rPr kumimoji="0" lang="en-GB" sz="1000" b="1" i="0" u="none" strike="noStrike" cap="none" normalizeH="0" baseline="0" dirty="0" smtClean="0">
                          <a:ln>
                            <a:noFill/>
                          </a:ln>
                          <a:solidFill>
                            <a:schemeClr val="bg2">
                              <a:lumMod val="10000"/>
                            </a:schemeClr>
                          </a:solidFill>
                          <a:effectLst/>
                          <a:latin typeface="Century Gothic" pitchFamily="34" charset="0"/>
                          <a:cs typeface="Times New Roman" pitchFamily="18" charset="0"/>
                        </a:rPr>
                        <a:t>Advanced Professional</a:t>
                      </a:r>
                      <a:endParaRPr kumimoji="0" lang="en-GB" sz="1000" b="1" i="0" u="none" strike="noStrike" cap="none" normalizeH="0" baseline="0" dirty="0" smtClean="0">
                        <a:ln>
                          <a:noFill/>
                        </a:ln>
                        <a:solidFill>
                          <a:schemeClr val="bg2">
                            <a:lumMod val="10000"/>
                          </a:schemeClr>
                        </a:solidFill>
                        <a:effectLst/>
                        <a:latin typeface="Century Gothic" pitchFamily="34" charset="0"/>
                        <a:cs typeface="Arial" charset="0"/>
                      </a:endParaRPr>
                    </a:p>
                  </a:txBody>
                  <a:tcPr marL="81985" marR="81985" marT="40991" marB="40991"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00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Denoting the acquisition of advanced professional post-graduate competence in specialized field of study or occupation. </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1019175" rtl="0" eaLnBrk="1" fontAlgn="base" latinLnBrk="0" hangingPunct="1">
                        <a:lnSpc>
                          <a:spcPct val="100000"/>
                        </a:lnSpc>
                        <a:spcBef>
                          <a:spcPct val="20000"/>
                        </a:spcBef>
                        <a:spcAft>
                          <a:spcPct val="0"/>
                        </a:spcAft>
                        <a:buClr>
                          <a:schemeClr val="hlink"/>
                        </a:buClr>
                        <a:buSzTx/>
                        <a:buFontTx/>
                        <a:buNone/>
                        <a:tabLst/>
                      </a:pPr>
                      <a:endParaRPr kumimoji="0" lang="en-US"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Level 4 Certification or Equivalent</a:t>
                      </a:r>
                      <a:endParaRPr kumimoji="0" lang="en-GB" sz="1000" b="1" i="0" u="none" strike="noStrike" cap="none" normalizeH="0" baseline="0" smtClean="0">
                        <a:ln>
                          <a:noFill/>
                        </a:ln>
                        <a:solidFill>
                          <a:schemeClr val="tx1"/>
                        </a:solidFill>
                        <a:effectLst/>
                        <a:latin typeface="Century Gothic" pitchFamily="34" charset="0"/>
                        <a:cs typeface="Arial" charset="0"/>
                      </a:endParaRP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gridSpan="2">
                  <a:txBody>
                    <a:bodyPr/>
                    <a:lstStyle/>
                    <a:p>
                      <a:pPr marL="0" marR="0" lvl="0" indent="0" algn="l" defTabSz="914400" rtl="0" eaLnBrk="1" fontAlgn="base" latinLnBrk="0" hangingPunct="1">
                        <a:lnSpc>
                          <a:spcPct val="100000"/>
                        </a:lnSpc>
                        <a:spcBef>
                          <a:spcPct val="0"/>
                        </a:spcBef>
                        <a:spcAft>
                          <a:spcPct val="0"/>
                        </a:spcAft>
                        <a:buClr>
                          <a:schemeClr val="bg1"/>
                        </a:buClr>
                        <a:buSzTx/>
                        <a:buFontTx/>
                        <a:buNone/>
                        <a:tabLst/>
                      </a:pPr>
                      <a:r>
                        <a:rPr kumimoji="0" lang="en-GB" sz="1000" b="1" i="0" u="none" strike="noStrike" cap="none" normalizeH="0" baseline="0" smtClean="0">
                          <a:ln>
                            <a:noFill/>
                          </a:ln>
                          <a:solidFill>
                            <a:schemeClr val="tx1"/>
                          </a:solidFill>
                          <a:effectLst/>
                          <a:latin typeface="Century Gothic" pitchFamily="34" charset="0"/>
                          <a:cs typeface="Times New Roman" pitchFamily="18" charset="0"/>
                        </a:rPr>
                        <a:t>Competence which involves the application of a range of fundamental principles at the level of chartered, advanced professional and senior management occupations.</a:t>
                      </a:r>
                      <a:r>
                        <a:rPr kumimoji="0" lang="en-US" sz="1000" b="1" i="0" u="none" strike="noStrike" cap="none" normalizeH="0" baseline="0" smtClean="0">
                          <a:ln>
                            <a:noFill/>
                          </a:ln>
                          <a:solidFill>
                            <a:schemeClr val="tx1"/>
                          </a:solidFill>
                          <a:effectLst/>
                          <a:latin typeface="Century Gothic" pitchFamily="34" charset="0"/>
                          <a:cs typeface="Times New Roman" pitchFamily="18" charset="0"/>
                        </a:rPr>
                        <a:t>***</a:t>
                      </a:r>
                    </a:p>
                  </a:txBody>
                  <a:tcPr marL="81985" marR="81985" marT="40991" marB="4099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ECFF"/>
                    </a:solidFill>
                  </a:tcPr>
                </a:tc>
                <a:tc hMerge="1">
                  <a:txBody>
                    <a:bodyPr/>
                    <a:lstStyle/>
                    <a:p>
                      <a:endParaRPr lang="en-US"/>
                    </a:p>
                  </a:txBody>
                  <a:tcPr/>
                </a:tc>
              </a:tr>
            </a:tbl>
          </a:graphicData>
        </a:graphic>
      </p:graphicFrame>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afterEffect">
                                  <p:stCondLst>
                                    <p:cond delay="0"/>
                                  </p:stCondLst>
                                  <p:childTnLst>
                                    <p:set>
                                      <p:cBhvr>
                                        <p:cTn id="6" dur="1" fill="hold">
                                          <p:stCondLst>
                                            <p:cond delay="0"/>
                                          </p:stCondLst>
                                        </p:cTn>
                                        <p:tgtEl>
                                          <p:spTgt spid="204802">
                                            <p:bg/>
                                          </p:spTgt>
                                        </p:tgtEl>
                                        <p:attrNameLst>
                                          <p:attrName>style.visibility</p:attrName>
                                        </p:attrNameLst>
                                      </p:cBhvr>
                                      <p:to>
                                        <p:strVal val="visible"/>
                                      </p:to>
                                    </p:set>
                                    <p:animEffect transition="in" filter="blinds(horizontal)">
                                      <p:cBhvr>
                                        <p:cTn id="7" dur="500"/>
                                        <p:tgtEl>
                                          <p:spTgt spid="204802">
                                            <p:bg/>
                                          </p:spTgt>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04802">
                                            <p:txEl>
                                              <p:pRg st="0" end="0"/>
                                            </p:txEl>
                                          </p:spTgt>
                                        </p:tgtEl>
                                        <p:attrNameLst>
                                          <p:attrName>style.visibility</p:attrName>
                                        </p:attrNameLst>
                                      </p:cBhvr>
                                      <p:to>
                                        <p:strVal val="visible"/>
                                      </p:to>
                                    </p:set>
                                    <p:animEffect transition="in" filter="blinds(horizontal)">
                                      <p:cBhvr>
                                        <p:cTn id="11" dur="500"/>
                                        <p:tgtEl>
                                          <p:spTgt spid="204802">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1" fill="hold" nodeType="clickEffect">
                                  <p:stCondLst>
                                    <p:cond delay="0"/>
                                  </p:stCondLst>
                                  <p:childTnLst>
                                    <p:set>
                                      <p:cBhvr>
                                        <p:cTn id="15" dur="1" fill="hold">
                                          <p:stCondLst>
                                            <p:cond delay="0"/>
                                          </p:stCondLst>
                                        </p:cTn>
                                        <p:tgtEl>
                                          <p:spTgt spid="204803"/>
                                        </p:tgtEl>
                                        <p:attrNameLst>
                                          <p:attrName>style.visibility</p:attrName>
                                        </p:attrNameLst>
                                      </p:cBhvr>
                                      <p:to>
                                        <p:strVal val="visible"/>
                                      </p:to>
                                    </p:set>
                                    <p:animEffect transition="in" filter="wipe(up)">
                                      <p:cBhvr>
                                        <p:cTn id="16" dur="500"/>
                                        <p:tgtEl>
                                          <p:spTgt spid="2048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02" grpId="0" build="p" animBg="1" autoUpdateAnimBg="0"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Slide Number Placeholder 4"/>
          <p:cNvSpPr>
            <a:spLocks noGrp="1"/>
          </p:cNvSpPr>
          <p:nvPr>
            <p:ph type="sldNum" sz="quarter" idx="4294967295"/>
          </p:nvPr>
        </p:nvSpPr>
        <p:spPr bwMode="auto">
          <a:xfrm>
            <a:off x="6553200" y="6248400"/>
            <a:ext cx="1905000" cy="457200"/>
          </a:xfrm>
          <a:prstGeom prst="rect">
            <a:avLst/>
          </a:prstGeom>
          <a:noFill/>
          <a:ln>
            <a:miter lim="800000"/>
            <a:headEnd/>
            <a:tailEnd/>
          </a:ln>
        </p:spPr>
        <p:txBody>
          <a:bodyPr/>
          <a:lstStyle/>
          <a:p>
            <a:fld id="{9882B418-AB65-4DEA-91D0-5ED8385D7CA4}" type="slidenum">
              <a:rPr lang="en-GB"/>
              <a:pPr/>
              <a:t>17</a:t>
            </a:fld>
            <a:endParaRPr lang="en-GB"/>
          </a:p>
        </p:txBody>
      </p:sp>
      <p:sp>
        <p:nvSpPr>
          <p:cNvPr id="37890" name="Rectangle 2"/>
          <p:cNvSpPr>
            <a:spLocks noGrp="1" noChangeArrowheads="1"/>
          </p:cNvSpPr>
          <p:nvPr>
            <p:ph type="title"/>
          </p:nvPr>
        </p:nvSpPr>
        <p:spPr>
          <a:xfrm>
            <a:off x="304800" y="-304800"/>
            <a:ext cx="8610600" cy="1905000"/>
          </a:xfrm>
        </p:spPr>
        <p:txBody>
          <a:bodyPr/>
          <a:lstStyle/>
          <a:p>
            <a:pPr eaLnBrk="1" hangingPunct="1"/>
            <a:r>
              <a:rPr lang="en-GB" smtClean="0"/>
              <a:t>Caribbean Vocational Qualifications</a:t>
            </a:r>
            <a:endParaRPr lang="en-US" smtClean="0"/>
          </a:p>
        </p:txBody>
      </p:sp>
      <p:sp>
        <p:nvSpPr>
          <p:cNvPr id="252931" name="Text Box 3"/>
          <p:cNvSpPr txBox="1">
            <a:spLocks noChangeArrowheads="1"/>
          </p:cNvSpPr>
          <p:nvPr/>
        </p:nvSpPr>
        <p:spPr bwMode="auto">
          <a:xfrm>
            <a:off x="609600" y="1676400"/>
            <a:ext cx="8229600" cy="1981200"/>
          </a:xfrm>
          <a:prstGeom prst="rect">
            <a:avLst/>
          </a:prstGeom>
          <a:noFill/>
          <a:ln w="9525" algn="ctr">
            <a:noFill/>
            <a:miter lim="800000"/>
            <a:headEnd/>
            <a:tailEnd/>
          </a:ln>
        </p:spPr>
        <p:txBody>
          <a:bodyPr>
            <a:spAutoFit/>
          </a:bodyPr>
          <a:lstStyle/>
          <a:p>
            <a:pPr marL="342900" indent="-342900">
              <a:spcBef>
                <a:spcPct val="50000"/>
              </a:spcBef>
            </a:pPr>
            <a:r>
              <a:rPr lang="en-US"/>
              <a:t>The Caribbean Vocational Qualifications (CVQ) has been proposed as the process of certifying the occupational competencies of the region’s workforce.  This qualification system is based on the Competency-Based Education &amp; Training (CBET) certification process</a:t>
            </a:r>
            <a:r>
              <a:rPr lang="en-US" sz="3600"/>
              <a:t> </a:t>
            </a:r>
            <a:r>
              <a:rPr lang="en-US" sz="1800"/>
              <a:t>(</a:t>
            </a:r>
            <a:r>
              <a:rPr lang="en-US" sz="1600"/>
              <a:t>Source: McLean, (2010).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1500"/>
                                  </p:stCondLst>
                                  <p:childTnLst>
                                    <p:set>
                                      <p:cBhvr>
                                        <p:cTn id="6" dur="1" fill="hold">
                                          <p:stCondLst>
                                            <p:cond delay="0"/>
                                          </p:stCondLst>
                                        </p:cTn>
                                        <p:tgtEl>
                                          <p:spTgt spid="2529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1"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idx="4294967295"/>
          </p:nvPr>
        </p:nvSpPr>
        <p:spPr/>
        <p:txBody>
          <a:bodyPr/>
          <a:lstStyle/>
          <a:p>
            <a:pPr eaLnBrk="1" hangingPunct="1"/>
            <a:r>
              <a:rPr lang="en-US" smtClean="0"/>
              <a:t>Contending Forces</a:t>
            </a:r>
          </a:p>
        </p:txBody>
      </p:sp>
      <p:sp>
        <p:nvSpPr>
          <p:cNvPr id="39938" name="Content Placeholder 2"/>
          <p:cNvSpPr>
            <a:spLocks noGrp="1"/>
          </p:cNvSpPr>
          <p:nvPr>
            <p:ph idx="4294967295"/>
          </p:nvPr>
        </p:nvSpPr>
        <p:spPr/>
        <p:txBody>
          <a:bodyPr/>
          <a:lstStyle/>
          <a:p>
            <a:pPr eaLnBrk="1" hangingPunct="1"/>
            <a:r>
              <a:rPr lang="en-US" sz="2200" smtClean="0"/>
              <a:t>CARICOM has mandated that the Caribbean Examination Council (CXC) is the official awarding body for Caribbean Vocational Qualifications in Schools.</a:t>
            </a:r>
          </a:p>
          <a:p>
            <a:pPr eaLnBrk="1" hangingPunct="1"/>
            <a:endParaRPr lang="en-US" sz="2200" smtClean="0"/>
          </a:p>
          <a:p>
            <a:pPr eaLnBrk="1" hangingPunct="1"/>
            <a:r>
              <a:rPr lang="en-US" sz="2200" smtClean="0"/>
              <a:t>CXC  certification has international recognition and therefore provides portability.</a:t>
            </a:r>
          </a:p>
          <a:p>
            <a:pPr eaLnBrk="1" hangingPunct="1"/>
            <a:endParaRPr lang="en-US" sz="2200" smtClean="0"/>
          </a:p>
          <a:p>
            <a:pPr eaLnBrk="1" hangingPunct="1"/>
            <a:r>
              <a:rPr lang="en-US" sz="2200" smtClean="0"/>
              <a:t>CXC is now beginning to examine in technical areas.</a:t>
            </a:r>
          </a:p>
        </p:txBody>
      </p:sp>
      <p:pic>
        <p:nvPicPr>
          <p:cNvPr id="39939"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Title 1"/>
          <p:cNvSpPr>
            <a:spLocks noGrp="1"/>
          </p:cNvSpPr>
          <p:nvPr>
            <p:ph type="title"/>
          </p:nvPr>
        </p:nvSpPr>
        <p:spPr/>
        <p:txBody>
          <a:bodyPr/>
          <a:lstStyle/>
          <a:p>
            <a:pPr eaLnBrk="1" hangingPunct="1"/>
            <a:r>
              <a:rPr lang="en-US" smtClean="0"/>
              <a:t>Externalities as Catalyst</a:t>
            </a:r>
          </a:p>
        </p:txBody>
      </p:sp>
      <p:sp>
        <p:nvSpPr>
          <p:cNvPr id="40962" name="Content Placeholder 2"/>
          <p:cNvSpPr>
            <a:spLocks noGrp="1"/>
          </p:cNvSpPr>
          <p:nvPr>
            <p:ph idx="1"/>
          </p:nvPr>
        </p:nvSpPr>
        <p:spPr/>
        <p:txBody>
          <a:bodyPr/>
          <a:lstStyle/>
          <a:p>
            <a:pPr eaLnBrk="1" hangingPunct="1"/>
            <a:r>
              <a:rPr lang="en-US" dirty="0" smtClean="0"/>
              <a:t>International competitiveness for the Caribbean is based on its ability to develop the human capacity.</a:t>
            </a:r>
          </a:p>
          <a:p>
            <a:pPr eaLnBrk="1" hangingPunct="1"/>
            <a:endParaRPr lang="en-US" dirty="0" smtClean="0"/>
          </a:p>
          <a:p>
            <a:pPr eaLnBrk="1" hangingPunct="1"/>
            <a:r>
              <a:rPr lang="en-US" dirty="0" smtClean="0"/>
              <a:t>Trade as a driving force has created the opportunity for industry to participate in a more significant way in the creation of its own inputs to production.</a:t>
            </a:r>
          </a:p>
          <a:p>
            <a:pPr eaLnBrk="1" hangingPunct="1">
              <a:buFont typeface="Wingdings" pitchFamily="2" charset="2"/>
              <a:buNone/>
            </a:pPr>
            <a:endParaRPr lang="en-US" dirty="0" smtClean="0"/>
          </a:p>
          <a:p>
            <a:pPr eaLnBrk="1" hangingPunct="1"/>
            <a:r>
              <a:rPr lang="en-US" dirty="0" smtClean="0"/>
              <a:t>TVET provides the vehicle for stable economies geared to achieve.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itle 1"/>
          <p:cNvSpPr>
            <a:spLocks noGrp="1"/>
          </p:cNvSpPr>
          <p:nvPr>
            <p:ph type="title" idx="4294967295"/>
          </p:nvPr>
        </p:nvSpPr>
        <p:spPr/>
        <p:txBody>
          <a:bodyPr/>
          <a:lstStyle/>
          <a:p>
            <a:pPr eaLnBrk="1" hangingPunct="1"/>
            <a:r>
              <a:rPr lang="en-US" smtClean="0"/>
              <a:t>Millennium Development Goals</a:t>
            </a:r>
          </a:p>
        </p:txBody>
      </p:sp>
      <p:sp>
        <p:nvSpPr>
          <p:cNvPr id="16386" name="Content Placeholder 2"/>
          <p:cNvSpPr>
            <a:spLocks noGrp="1"/>
          </p:cNvSpPr>
          <p:nvPr>
            <p:ph idx="4294967295"/>
          </p:nvPr>
        </p:nvSpPr>
        <p:spPr/>
        <p:txBody>
          <a:bodyPr/>
          <a:lstStyle/>
          <a:p>
            <a:pPr eaLnBrk="1" hangingPunct="1"/>
            <a:r>
              <a:rPr lang="en-US" sz="2200" smtClean="0"/>
              <a:t>The ILO, as a member of the UN, has put forward the objective of achieving, by 2015, the Goal of poverty reduction.</a:t>
            </a:r>
          </a:p>
          <a:p>
            <a:pPr eaLnBrk="1" hangingPunct="1"/>
            <a:endParaRPr lang="en-US" sz="2200" smtClean="0"/>
          </a:p>
          <a:p>
            <a:pPr eaLnBrk="1" hangingPunct="1"/>
            <a:r>
              <a:rPr lang="en-US" sz="2200" smtClean="0"/>
              <a:t>Training is the vehicle for its accomplishment.</a:t>
            </a:r>
          </a:p>
          <a:p>
            <a:pPr eaLnBrk="1" hangingPunct="1"/>
            <a:endParaRPr lang="en-US" sz="2200" smtClean="0"/>
          </a:p>
          <a:p>
            <a:pPr eaLnBrk="1" hangingPunct="1"/>
            <a:r>
              <a:rPr lang="en-US" sz="2200" smtClean="0"/>
              <a:t>The work of the National Training Agencies worldwide is in support of this simply stated goal:  poverty reduction through decent work (Rec. 195).</a:t>
            </a:r>
          </a:p>
        </p:txBody>
      </p:sp>
      <p:pic>
        <p:nvPicPr>
          <p:cNvPr id="16387" name="Picture 4" descr="Blue Sky Bulb"/>
          <p:cNvPicPr>
            <a:picLocks noChangeAspect="1" noChangeArrowheads="1"/>
          </p:cNvPicPr>
          <p:nvPr/>
        </p:nvPicPr>
        <p:blipFill>
          <a:blip r:embed="rId3"/>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2400" dirty="0" smtClean="0"/>
              <a:t>TVET Progress at the Regional Level</a:t>
            </a:r>
            <a:endParaRPr lang="en-US" sz="2400" dirty="0"/>
          </a:p>
        </p:txBody>
      </p:sp>
      <p:sp>
        <p:nvSpPr>
          <p:cNvPr id="5" name="Content Placeholder 4"/>
          <p:cNvSpPr>
            <a:spLocks noGrp="1"/>
          </p:cNvSpPr>
          <p:nvPr>
            <p:ph idx="1"/>
          </p:nvPr>
        </p:nvSpPr>
        <p:spPr/>
        <p:txBody>
          <a:bodyPr/>
          <a:lstStyle/>
          <a:p>
            <a:endParaRPr lang="en-US" dirty="0" smtClean="0"/>
          </a:p>
          <a:p>
            <a:r>
              <a:rPr lang="en-US" dirty="0" smtClean="0"/>
              <a:t>It is evident from the foregoing that in the Caribbean many countries have achieved the goals set out by the ILO (portability, accreditation, certification, etc.).</a:t>
            </a:r>
          </a:p>
          <a:p>
            <a:endParaRPr lang="en-US" dirty="0" smtClean="0"/>
          </a:p>
          <a:p>
            <a:r>
              <a:rPr lang="en-US" dirty="0" smtClean="0"/>
              <a:t>Some Regional Governments have created the legal and political framework for movement of their people.</a:t>
            </a:r>
          </a:p>
          <a:p>
            <a:pPr>
              <a:buNone/>
            </a:pPr>
            <a:endParaRPr lang="en-US" dirty="0" smtClean="0"/>
          </a:p>
          <a:p>
            <a:r>
              <a:rPr lang="en-US" dirty="0" smtClean="0"/>
              <a:t>The ILO poverty reduction goal can be measured by country using the HDI.  </a:t>
            </a:r>
          </a:p>
          <a:p>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Title 1"/>
          <p:cNvSpPr>
            <a:spLocks noGrp="1"/>
          </p:cNvSpPr>
          <p:nvPr>
            <p:ph type="title" idx="4294967295"/>
          </p:nvPr>
        </p:nvSpPr>
        <p:spPr/>
        <p:txBody>
          <a:bodyPr/>
          <a:lstStyle/>
          <a:p>
            <a:pPr eaLnBrk="1" hangingPunct="1"/>
            <a:r>
              <a:rPr lang="en-US" sz="2800" dirty="0" smtClean="0"/>
              <a:t>What’s next?  A National perspective</a:t>
            </a:r>
          </a:p>
        </p:txBody>
      </p:sp>
      <p:sp>
        <p:nvSpPr>
          <p:cNvPr id="41986" name="Content Placeholder 2"/>
          <p:cNvSpPr>
            <a:spLocks noGrp="1"/>
          </p:cNvSpPr>
          <p:nvPr>
            <p:ph idx="4294967295"/>
          </p:nvPr>
        </p:nvSpPr>
        <p:spPr/>
        <p:txBody>
          <a:bodyPr/>
          <a:lstStyle/>
          <a:p>
            <a:pPr eaLnBrk="1" hangingPunct="1">
              <a:buFont typeface="Wingdings" pitchFamily="2" charset="2"/>
              <a:buNone/>
            </a:pPr>
            <a:r>
              <a:rPr lang="en-US" sz="2300" dirty="0" smtClean="0"/>
              <a:t> Mrs. Grace McLean, Chief Education Officer, in the Ministry of Education will take you through Part Two of this presentation which explains Jamaica’s approach to mainstreaming TVET.</a:t>
            </a:r>
          </a:p>
          <a:p>
            <a:pPr eaLnBrk="1" hangingPunct="1">
              <a:buFont typeface="Wingdings" pitchFamily="2" charset="2"/>
              <a:buNone/>
            </a:pPr>
            <a:endParaRPr lang="en-US" sz="2300" dirty="0" smtClean="0"/>
          </a:p>
          <a:p>
            <a:pPr eaLnBrk="1" hangingPunct="1">
              <a:buFont typeface="Wingdings" pitchFamily="2" charset="2"/>
              <a:buNone/>
            </a:pPr>
            <a:r>
              <a:rPr lang="en-US" sz="3600" smtClean="0"/>
              <a:t>Thank you for your time and attention!</a:t>
            </a:r>
          </a:p>
        </p:txBody>
      </p:sp>
      <p:pic>
        <p:nvPicPr>
          <p:cNvPr id="41987" name="Picture 4" descr="Blue Sky Bulb"/>
          <p:cNvPicPr>
            <a:picLocks noChangeAspect="1" noChangeArrowheads="1"/>
          </p:cNvPicPr>
          <p:nvPr/>
        </p:nvPicPr>
        <p:blipFill>
          <a:blip r:embed="rId2"/>
          <a:srcRect/>
          <a:stretch>
            <a:fillRect/>
          </a:stretch>
        </p:blipFill>
        <p:spPr bwMode="auto">
          <a:xfrm>
            <a:off x="381000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Title 1"/>
          <p:cNvSpPr>
            <a:spLocks noGrp="1"/>
          </p:cNvSpPr>
          <p:nvPr>
            <p:ph type="title"/>
          </p:nvPr>
        </p:nvSpPr>
        <p:spPr/>
        <p:txBody>
          <a:bodyPr/>
          <a:lstStyle/>
          <a:p>
            <a:pPr eaLnBrk="1" hangingPunct="1"/>
            <a:r>
              <a:rPr lang="en-US" smtClean="0"/>
              <a:t>ILO Rec. 195 includes inter alia:</a:t>
            </a:r>
          </a:p>
        </p:txBody>
      </p:sp>
      <p:sp>
        <p:nvSpPr>
          <p:cNvPr id="18434" name="Content Placeholder 2"/>
          <p:cNvSpPr>
            <a:spLocks noGrp="1"/>
          </p:cNvSpPr>
          <p:nvPr>
            <p:ph sz="half" idx="1"/>
          </p:nvPr>
        </p:nvSpPr>
        <p:spPr/>
        <p:txBody>
          <a:bodyPr/>
          <a:lstStyle/>
          <a:p>
            <a:pPr eaLnBrk="1" hangingPunct="1"/>
            <a:r>
              <a:rPr lang="en-US" sz="1800" smtClean="0"/>
              <a:t>Framework for recognition and certification of skills, training providers, career guidance and training support services, research in the development of human resources and education and training as well as the promotion of international cooperation.</a:t>
            </a:r>
          </a:p>
        </p:txBody>
      </p:sp>
      <p:sp>
        <p:nvSpPr>
          <p:cNvPr id="18435" name="Content Placeholder 3"/>
          <p:cNvSpPr>
            <a:spLocks noGrp="1"/>
          </p:cNvSpPr>
          <p:nvPr>
            <p:ph sz="half" idx="2"/>
          </p:nvPr>
        </p:nvSpPr>
        <p:spPr/>
        <p:txBody>
          <a:bodyPr/>
          <a:lstStyle/>
          <a:p>
            <a:pPr eaLnBrk="1" hangingPunct="1"/>
            <a:r>
              <a:rPr lang="en-US" sz="1800" smtClean="0"/>
              <a:t>Developing capacity for social dialogue and partnership building in training;</a:t>
            </a:r>
          </a:p>
          <a:p>
            <a:pPr eaLnBrk="1" hangingPunct="1"/>
            <a:r>
              <a:rPr lang="en-US" sz="1800" smtClean="0"/>
              <a:t>Promote nationally and internationally, recognition AND portability of skills, competencies and qualifications.</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itle 3"/>
          <p:cNvSpPr>
            <a:spLocks noGrp="1"/>
          </p:cNvSpPr>
          <p:nvPr>
            <p:ph type="title" idx="4294967295"/>
          </p:nvPr>
        </p:nvSpPr>
        <p:spPr/>
        <p:txBody>
          <a:bodyPr/>
          <a:lstStyle/>
          <a:p>
            <a:pPr eaLnBrk="1" hangingPunct="1"/>
            <a:r>
              <a:rPr lang="en-US" smtClean="0"/>
              <a:t>Development </a:t>
            </a:r>
          </a:p>
        </p:txBody>
      </p:sp>
      <p:sp>
        <p:nvSpPr>
          <p:cNvPr id="19458" name="Content Placeholder 4"/>
          <p:cNvSpPr>
            <a:spLocks noGrp="1"/>
          </p:cNvSpPr>
          <p:nvPr>
            <p:ph idx="4294967295"/>
          </p:nvPr>
        </p:nvSpPr>
        <p:spPr/>
        <p:txBody>
          <a:bodyPr/>
          <a:lstStyle/>
          <a:p>
            <a:pPr eaLnBrk="1" hangingPunct="1"/>
            <a:r>
              <a:rPr lang="en-US" sz="2200" dirty="0" smtClean="0"/>
              <a:t>Development, against this backdrop, is equal to easily discernible improvements in the quality of life of an average person. For example, access to water, health, education, sanitation etc.  This is measured by the United Nations Human Development Index (HDI).</a:t>
            </a:r>
          </a:p>
          <a:p>
            <a:pPr eaLnBrk="1" hangingPunct="1"/>
            <a:r>
              <a:rPr lang="en-US" sz="2200" dirty="0" smtClean="0"/>
              <a:t>The HDI can be used to determine whether a country’s training system is contributing to the quality of life in a country.</a:t>
            </a:r>
          </a:p>
          <a:p>
            <a:pPr eaLnBrk="1" hangingPunct="1"/>
            <a:r>
              <a:rPr lang="en-US" sz="2200" dirty="0" smtClean="0"/>
              <a:t>It can therefore help to monitor the achievement of poverty reduction by 2015.</a:t>
            </a:r>
          </a:p>
          <a:p>
            <a:pPr eaLnBrk="1" hangingPunct="1"/>
            <a:endParaRPr lang="en-US" sz="2200" dirty="0" smtClean="0"/>
          </a:p>
        </p:txBody>
      </p:sp>
      <p:pic>
        <p:nvPicPr>
          <p:cNvPr id="19459"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Title 1"/>
          <p:cNvSpPr>
            <a:spLocks noGrp="1"/>
          </p:cNvSpPr>
          <p:nvPr>
            <p:ph type="title" idx="4294967295"/>
          </p:nvPr>
        </p:nvSpPr>
        <p:spPr/>
        <p:txBody>
          <a:bodyPr/>
          <a:lstStyle/>
          <a:p>
            <a:pPr eaLnBrk="1" hangingPunct="1"/>
            <a:r>
              <a:rPr lang="en-US" smtClean="0"/>
              <a:t>Strategic Choices</a:t>
            </a:r>
          </a:p>
        </p:txBody>
      </p:sp>
      <p:sp>
        <p:nvSpPr>
          <p:cNvPr id="20482" name="Content Placeholder 2"/>
          <p:cNvSpPr>
            <a:spLocks noGrp="1"/>
          </p:cNvSpPr>
          <p:nvPr>
            <p:ph idx="4294967295"/>
          </p:nvPr>
        </p:nvSpPr>
        <p:spPr/>
        <p:txBody>
          <a:bodyPr/>
          <a:lstStyle/>
          <a:p>
            <a:pPr eaLnBrk="1" hangingPunct="1"/>
            <a:r>
              <a:rPr lang="en-US" sz="2200" dirty="0" smtClean="0"/>
              <a:t>Development in a country is translated through the use of strategic economic choices.  In Jamaica as well as in its </a:t>
            </a:r>
            <a:r>
              <a:rPr lang="en-US" sz="2200" dirty="0" err="1" smtClean="0"/>
              <a:t>neighbouring</a:t>
            </a:r>
            <a:r>
              <a:rPr lang="en-US" sz="2200" dirty="0" smtClean="0"/>
              <a:t> Caribbean island, for example, these choices are agriculture, tourism, services, mining, energy, petroleum and manufacture.</a:t>
            </a:r>
          </a:p>
          <a:p>
            <a:pPr eaLnBrk="1" hangingPunct="1"/>
            <a:endParaRPr lang="en-US" sz="2200" dirty="0" smtClean="0"/>
          </a:p>
          <a:p>
            <a:pPr eaLnBrk="1" hangingPunct="1"/>
            <a:r>
              <a:rPr lang="en-US" sz="2200" dirty="0" smtClean="0"/>
              <a:t>These choices are accessed, for the most part, through a training systems.</a:t>
            </a:r>
          </a:p>
          <a:p>
            <a:pPr eaLnBrk="1" hangingPunct="1"/>
            <a:endParaRPr lang="en-US" sz="2200" dirty="0" smtClean="0"/>
          </a:p>
        </p:txBody>
      </p:sp>
      <p:pic>
        <p:nvPicPr>
          <p:cNvPr id="20483"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idx="4294967295"/>
          </p:nvPr>
        </p:nvSpPr>
        <p:spPr/>
        <p:txBody>
          <a:bodyPr/>
          <a:lstStyle/>
          <a:p>
            <a:pPr eaLnBrk="1" hangingPunct="1"/>
            <a:r>
              <a:rPr lang="en-US" smtClean="0"/>
              <a:t>Externalities</a:t>
            </a:r>
          </a:p>
        </p:txBody>
      </p:sp>
      <p:sp>
        <p:nvSpPr>
          <p:cNvPr id="21506" name="Content Placeholder 2"/>
          <p:cNvSpPr>
            <a:spLocks noGrp="1"/>
          </p:cNvSpPr>
          <p:nvPr>
            <p:ph idx="4294967295"/>
          </p:nvPr>
        </p:nvSpPr>
        <p:spPr/>
        <p:txBody>
          <a:bodyPr/>
          <a:lstStyle/>
          <a:p>
            <a:pPr eaLnBrk="1" hangingPunct="1"/>
            <a:r>
              <a:rPr lang="en-US" sz="2200" smtClean="0"/>
              <a:t>In 1982 Jamaica was faced with some harsh economic realities.  These included high unemployment and low education levels.</a:t>
            </a:r>
            <a:r>
              <a:rPr lang="en-US" smtClean="0"/>
              <a:t> </a:t>
            </a:r>
          </a:p>
          <a:p>
            <a:pPr eaLnBrk="1" hangingPunct="1"/>
            <a:endParaRPr lang="en-US" smtClean="0"/>
          </a:p>
          <a:p>
            <a:pPr eaLnBrk="1" hangingPunct="1"/>
            <a:r>
              <a:rPr lang="en-US" smtClean="0"/>
              <a:t>To solve several of the problems an agency focused on Human Employment and Resource Training was created. HEART Trust.</a:t>
            </a:r>
          </a:p>
          <a:p>
            <a:pPr eaLnBrk="1" hangingPunct="1"/>
            <a:endParaRPr lang="en-US" smtClean="0"/>
          </a:p>
          <a:p>
            <a:pPr eaLnBrk="1" hangingPunct="1"/>
            <a:r>
              <a:rPr lang="en-US" smtClean="0"/>
              <a:t>This Agency is a legal person with its own ACT and a dedicated source of funds.  A 3% levy is applied to all employers whose payroll is at or above a specified sum. </a:t>
            </a:r>
          </a:p>
        </p:txBody>
      </p:sp>
      <p:pic>
        <p:nvPicPr>
          <p:cNvPr id="21507"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idx="4294967295"/>
          </p:nvPr>
        </p:nvSpPr>
        <p:spPr/>
        <p:txBody>
          <a:bodyPr/>
          <a:lstStyle/>
          <a:p>
            <a:pPr eaLnBrk="1" hangingPunct="1"/>
            <a:r>
              <a:rPr lang="en-US" smtClean="0"/>
              <a:t>HEART Trust</a:t>
            </a:r>
          </a:p>
        </p:txBody>
      </p:sp>
      <p:sp>
        <p:nvSpPr>
          <p:cNvPr id="22530" name="Content Placeholder 2"/>
          <p:cNvSpPr>
            <a:spLocks noGrp="1"/>
          </p:cNvSpPr>
          <p:nvPr>
            <p:ph idx="4294967295"/>
          </p:nvPr>
        </p:nvSpPr>
        <p:spPr/>
        <p:txBody>
          <a:bodyPr/>
          <a:lstStyle/>
          <a:p>
            <a:pPr eaLnBrk="1" hangingPunct="1"/>
            <a:r>
              <a:rPr lang="en-US" sz="2200" smtClean="0"/>
              <a:t>HEART Trust was founded in 1982 .  It was the brainchild of the Most Honourable Edward Seaga, former Prime Minister of Jamaica.  </a:t>
            </a:r>
          </a:p>
          <a:p>
            <a:pPr eaLnBrk="1" hangingPunct="1"/>
            <a:endParaRPr lang="en-US" sz="2200" smtClean="0"/>
          </a:p>
          <a:p>
            <a:pPr eaLnBrk="1" hangingPunct="1"/>
            <a:r>
              <a:rPr lang="en-US" sz="2200" smtClean="0"/>
              <a:t>In its early days HEART created training opportunities for disadvantaged youth.</a:t>
            </a:r>
            <a:r>
              <a:rPr lang="en-US" smtClean="0"/>
              <a:t> </a:t>
            </a:r>
          </a:p>
          <a:p>
            <a:pPr eaLnBrk="1" hangingPunct="1">
              <a:buFont typeface="Wingdings" pitchFamily="2" charset="2"/>
              <a:buNone/>
            </a:pPr>
            <a:endParaRPr lang="en-US" smtClean="0"/>
          </a:p>
          <a:p>
            <a:pPr eaLnBrk="1" hangingPunct="1"/>
            <a:r>
              <a:rPr lang="en-US" smtClean="0"/>
              <a:t>HEART Trust in an effort to remain relevant has reviewed its work against the functions of the ACT.  It continues to focus on disadvantaged youth but has expanded its role to that of the National Training Agency.</a:t>
            </a:r>
          </a:p>
          <a:p>
            <a:pPr eaLnBrk="1" hangingPunct="1">
              <a:buFont typeface="Wingdings" pitchFamily="2" charset="2"/>
              <a:buNone/>
            </a:pPr>
            <a:endParaRPr lang="en-US" smtClean="0"/>
          </a:p>
        </p:txBody>
      </p:sp>
      <p:pic>
        <p:nvPicPr>
          <p:cNvPr id="22531"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Grp="1" noChangeArrowheads="1"/>
          </p:cNvSpPr>
          <p:nvPr>
            <p:ph type="title"/>
          </p:nvPr>
        </p:nvSpPr>
        <p:spPr>
          <a:xfrm>
            <a:off x="228600" y="533400"/>
            <a:ext cx="7543800" cy="1066800"/>
          </a:xfrm>
        </p:spPr>
        <p:txBody>
          <a:bodyPr/>
          <a:lstStyle/>
          <a:p>
            <a:pPr algn="ctr" eaLnBrk="1" hangingPunct="1"/>
            <a:r>
              <a:rPr lang="en-US" sz="4000" smtClean="0"/>
              <a:t>National Training System</a:t>
            </a:r>
          </a:p>
        </p:txBody>
      </p:sp>
      <p:sp>
        <p:nvSpPr>
          <p:cNvPr id="120835" name="Text Box 3"/>
          <p:cNvSpPr txBox="1">
            <a:spLocks noChangeArrowheads="1"/>
          </p:cNvSpPr>
          <p:nvPr/>
        </p:nvSpPr>
        <p:spPr bwMode="auto">
          <a:xfrm>
            <a:off x="304800" y="2286000"/>
            <a:ext cx="8534400" cy="4053417"/>
          </a:xfrm>
          <a:prstGeom prst="rect">
            <a:avLst/>
          </a:prstGeom>
          <a:noFill/>
          <a:ln w="9525" algn="ctr">
            <a:noFill/>
            <a:miter lim="800000"/>
            <a:headEnd/>
            <a:tailEnd/>
          </a:ln>
        </p:spPr>
        <p:txBody>
          <a:bodyPr>
            <a:spAutoFit/>
          </a:bodyPr>
          <a:lstStyle/>
          <a:p>
            <a:pPr marL="342900" indent="-342900">
              <a:lnSpc>
                <a:spcPct val="90000"/>
              </a:lnSpc>
              <a:buClr>
                <a:schemeClr val="hlink"/>
              </a:buClr>
            </a:pPr>
            <a:r>
              <a:rPr lang="en-US" sz="3600" b="1" dirty="0"/>
              <a:t>   </a:t>
            </a:r>
            <a:r>
              <a:rPr lang="en-US" b="1" dirty="0"/>
              <a:t>A model mechanism to manage and coordinate TVET at the national level.  The TVET Strategy recommends that each Member State establish such a mechanism called the National Training Agency (NTA) or National TVET Council.</a:t>
            </a:r>
            <a:r>
              <a:rPr lang="en-US" sz="3600" b="1" dirty="0"/>
              <a:t> </a:t>
            </a:r>
            <a:r>
              <a:rPr lang="en-US" sz="1400" b="1" dirty="0"/>
              <a:t>(Source : Regional TVET Strategy circa 1997</a:t>
            </a:r>
            <a:r>
              <a:rPr lang="en-US" sz="1400" b="1" dirty="0" smtClean="0"/>
              <a:t>)</a:t>
            </a:r>
          </a:p>
          <a:p>
            <a:pPr marL="342900" indent="-342900">
              <a:lnSpc>
                <a:spcPct val="90000"/>
              </a:lnSpc>
              <a:buClr>
                <a:schemeClr val="hlink"/>
              </a:buClr>
            </a:pPr>
            <a:endParaRPr lang="en-US" sz="1400" b="1" dirty="0" smtClean="0"/>
          </a:p>
          <a:p>
            <a:pPr marL="342900" indent="-342900">
              <a:lnSpc>
                <a:spcPct val="90000"/>
              </a:lnSpc>
              <a:buClr>
                <a:schemeClr val="hlink"/>
              </a:buClr>
            </a:pPr>
            <a:r>
              <a:rPr lang="en-US" sz="1400" b="1" dirty="0" smtClean="0"/>
              <a:t>	</a:t>
            </a:r>
            <a:r>
              <a:rPr lang="en-US" sz="2000" b="1" dirty="0" smtClean="0"/>
              <a:t>HEART Trust was the pioneer National Training Agency in the </a:t>
            </a:r>
            <a:r>
              <a:rPr lang="en-US" sz="2000" b="1" dirty="0" smtClean="0"/>
              <a:t>Region.</a:t>
            </a:r>
          </a:p>
          <a:p>
            <a:pPr marL="342900" indent="-342900">
              <a:lnSpc>
                <a:spcPct val="90000"/>
              </a:lnSpc>
              <a:buClr>
                <a:schemeClr val="hlink"/>
              </a:buClr>
            </a:pPr>
            <a:r>
              <a:rPr lang="en-US" sz="2000" b="1" dirty="0" smtClean="0"/>
              <a:t>	</a:t>
            </a:r>
            <a:endParaRPr lang="en-US" sz="2000" b="1" dirty="0" smtClean="0"/>
          </a:p>
          <a:p>
            <a:pPr marL="342900" indent="-342900">
              <a:lnSpc>
                <a:spcPct val="90000"/>
              </a:lnSpc>
              <a:buClr>
                <a:schemeClr val="hlink"/>
              </a:buClr>
            </a:pPr>
            <a:r>
              <a:rPr lang="en-US" sz="2000" b="1" dirty="0" smtClean="0"/>
              <a:t>	</a:t>
            </a:r>
            <a:r>
              <a:rPr lang="en-US" sz="2000" b="1" dirty="0" smtClean="0"/>
              <a:t>Barbados and Trinidad and Tobago also have National </a:t>
            </a:r>
            <a:r>
              <a:rPr lang="en-US" sz="2000" b="1" smtClean="0"/>
              <a:t>Training Agencies. </a:t>
            </a:r>
            <a:endParaRPr lang="en-US" sz="2000" b="1" dirty="0" smtClean="0"/>
          </a:p>
          <a:p>
            <a:pPr marL="342900" indent="-342900">
              <a:lnSpc>
                <a:spcPct val="90000"/>
              </a:lnSpc>
              <a:buClr>
                <a:schemeClr val="hlink"/>
              </a:buClr>
            </a:pPr>
            <a:endParaRPr lang="en-US" sz="1400" b="1" dirty="0" smtClean="0"/>
          </a:p>
          <a:p>
            <a:pPr marL="342900" indent="-342900">
              <a:lnSpc>
                <a:spcPct val="90000"/>
              </a:lnSpc>
              <a:buClr>
                <a:schemeClr val="hlink"/>
              </a:buClr>
            </a:pPr>
            <a:endParaRPr lang="en-US" sz="1400" b="1" dirty="0" smtClean="0"/>
          </a:p>
          <a:p>
            <a:pPr marL="342900" indent="-342900">
              <a:lnSpc>
                <a:spcPct val="90000"/>
              </a:lnSpc>
              <a:buClr>
                <a:schemeClr val="hlink"/>
              </a:buClr>
            </a:pPr>
            <a:endParaRPr lang="en-US" sz="14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08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smtClean="0"/>
              <a:t>Early Years</a:t>
            </a:r>
          </a:p>
        </p:txBody>
      </p:sp>
      <p:sp>
        <p:nvSpPr>
          <p:cNvPr id="26626" name="Content Placeholder 4"/>
          <p:cNvSpPr>
            <a:spLocks noGrp="1"/>
          </p:cNvSpPr>
          <p:nvPr>
            <p:ph sz="half" idx="1"/>
          </p:nvPr>
        </p:nvSpPr>
        <p:spPr/>
        <p:txBody>
          <a:bodyPr/>
          <a:lstStyle/>
          <a:p>
            <a:pPr eaLnBrk="1" hangingPunct="1"/>
            <a:r>
              <a:rPr lang="en-US" sz="1800" smtClean="0"/>
              <a:t>The approach used to build the Jamaican National Training Agency was based on extensive research and investigation worldwide.  </a:t>
            </a:r>
          </a:p>
          <a:p>
            <a:pPr eaLnBrk="1" hangingPunct="1"/>
            <a:endParaRPr lang="en-US" sz="1800" smtClean="0"/>
          </a:p>
          <a:p>
            <a:pPr eaLnBrk="1" hangingPunct="1"/>
            <a:r>
              <a:rPr lang="en-US" sz="1800" smtClean="0"/>
              <a:t>The objective was to create a unique developmental tool for building the Jamaican human capital.</a:t>
            </a:r>
          </a:p>
          <a:p>
            <a:pPr eaLnBrk="1" hangingPunct="1">
              <a:buFont typeface="Wingdings" pitchFamily="2" charset="2"/>
              <a:buNone/>
            </a:pPr>
            <a:endParaRPr lang="en-US" smtClean="0"/>
          </a:p>
          <a:p>
            <a:pPr eaLnBrk="1" hangingPunct="1"/>
            <a:endParaRPr lang="en-US" smtClean="0"/>
          </a:p>
        </p:txBody>
      </p:sp>
      <p:sp>
        <p:nvSpPr>
          <p:cNvPr id="26627" name="Content Placeholder 5"/>
          <p:cNvSpPr>
            <a:spLocks noGrp="1"/>
          </p:cNvSpPr>
          <p:nvPr>
            <p:ph sz="half" idx="2"/>
          </p:nvPr>
        </p:nvSpPr>
        <p:spPr/>
        <p:txBody>
          <a:bodyPr/>
          <a:lstStyle/>
          <a:p>
            <a:pPr eaLnBrk="1" hangingPunct="1"/>
            <a:r>
              <a:rPr lang="en-US" sz="1800" smtClean="0"/>
              <a:t>Many partnerships were formed and much knowledge gained.  </a:t>
            </a:r>
          </a:p>
          <a:p>
            <a:pPr eaLnBrk="1" hangingPunct="1">
              <a:buFont typeface="Wingdings" pitchFamily="2" charset="2"/>
              <a:buNone/>
            </a:pPr>
            <a:endParaRPr lang="en-US" sz="1800" smtClean="0"/>
          </a:p>
          <a:p>
            <a:pPr eaLnBrk="1" hangingPunct="1"/>
            <a:r>
              <a:rPr lang="en-US" sz="1800" smtClean="0"/>
              <a:t>The result is an approach that supports Jamaica’s economic development.</a:t>
            </a:r>
          </a:p>
          <a:p>
            <a:pPr eaLnBrk="1" hangingPunct="1">
              <a:buFont typeface="Wingdings" pitchFamily="2" charset="2"/>
              <a:buNone/>
            </a:pPr>
            <a:endParaRPr lang="en-US" smtClean="0"/>
          </a:p>
        </p:txBody>
      </p:sp>
      <p:pic>
        <p:nvPicPr>
          <p:cNvPr id="26628" name="Picture 4" descr="Blue Sky Bulb"/>
          <p:cNvPicPr>
            <a:picLocks noChangeAspect="1" noChangeArrowheads="1"/>
          </p:cNvPicPr>
          <p:nvPr/>
        </p:nvPicPr>
        <p:blipFill>
          <a:blip r:embed="rId2"/>
          <a:srcRect/>
          <a:stretch>
            <a:fillRect/>
          </a:stretch>
        </p:blipFill>
        <p:spPr bwMode="auto">
          <a:xfrm>
            <a:off x="0" y="5105400"/>
            <a:ext cx="990600" cy="1447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Conference_4">
  <a:themeElements>
    <a:clrScheme name="1_Conference_4 1">
      <a:dk1>
        <a:srgbClr val="4D4D4D"/>
      </a:dk1>
      <a:lt1>
        <a:srgbClr val="FFFFFF"/>
      </a:lt1>
      <a:dk2>
        <a:srgbClr val="F2EF62"/>
      </a:dk2>
      <a:lt2>
        <a:srgbClr val="DDDDDD"/>
      </a:lt2>
      <a:accent1>
        <a:srgbClr val="8FAD2F"/>
      </a:accent1>
      <a:accent2>
        <a:srgbClr val="DBE8B2"/>
      </a:accent2>
      <a:accent3>
        <a:srgbClr val="FFFFFF"/>
      </a:accent3>
      <a:accent4>
        <a:srgbClr val="404040"/>
      </a:accent4>
      <a:accent5>
        <a:srgbClr val="C6D3AD"/>
      </a:accent5>
      <a:accent6>
        <a:srgbClr val="C6D2A1"/>
      </a:accent6>
      <a:hlink>
        <a:srgbClr val="BAD16F"/>
      </a:hlink>
      <a:folHlink>
        <a:srgbClr val="507800"/>
      </a:folHlink>
    </a:clrScheme>
    <a:fontScheme name="1_Conference_4">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Conference_4 1">
        <a:dk1>
          <a:srgbClr val="4D4D4D"/>
        </a:dk1>
        <a:lt1>
          <a:srgbClr val="FFFFFF"/>
        </a:lt1>
        <a:dk2>
          <a:srgbClr val="F2EF62"/>
        </a:dk2>
        <a:lt2>
          <a:srgbClr val="DDDDDD"/>
        </a:lt2>
        <a:accent1>
          <a:srgbClr val="8FAD2F"/>
        </a:accent1>
        <a:accent2>
          <a:srgbClr val="DBE8B2"/>
        </a:accent2>
        <a:accent3>
          <a:srgbClr val="FFFFFF"/>
        </a:accent3>
        <a:accent4>
          <a:srgbClr val="404040"/>
        </a:accent4>
        <a:accent5>
          <a:srgbClr val="C6D3AD"/>
        </a:accent5>
        <a:accent6>
          <a:srgbClr val="C6D2A1"/>
        </a:accent6>
        <a:hlink>
          <a:srgbClr val="BAD16F"/>
        </a:hlink>
        <a:folHlink>
          <a:srgbClr val="507800"/>
        </a:folHlink>
      </a:clrScheme>
      <a:clrMap bg1="lt1" tx1="dk1" bg2="lt2" tx2="dk2" accent1="accent1" accent2="accent2" accent3="accent3" accent4="accent4" accent5="accent5" accent6="accent6" hlink="hlink" folHlink="folHlink"/>
    </a:extraClrScheme>
    <a:extraClrScheme>
      <a:clrScheme name="1_Conference_4 2">
        <a:dk1>
          <a:srgbClr val="4D4D4D"/>
        </a:dk1>
        <a:lt1>
          <a:srgbClr val="FFFFFF"/>
        </a:lt1>
        <a:dk2>
          <a:srgbClr val="F4D18A"/>
        </a:dk2>
        <a:lt2>
          <a:srgbClr val="DDDDDD"/>
        </a:lt2>
        <a:accent1>
          <a:srgbClr val="B99633"/>
        </a:accent1>
        <a:accent2>
          <a:srgbClr val="EDE5D1"/>
        </a:accent2>
        <a:accent3>
          <a:srgbClr val="FFFFFF"/>
        </a:accent3>
        <a:accent4>
          <a:srgbClr val="404040"/>
        </a:accent4>
        <a:accent5>
          <a:srgbClr val="D9C9AD"/>
        </a:accent5>
        <a:accent6>
          <a:srgbClr val="D7CFBD"/>
        </a:accent6>
        <a:hlink>
          <a:srgbClr val="DAC896"/>
        </a:hlink>
        <a:folHlink>
          <a:srgbClr val="776101"/>
        </a:folHlink>
      </a:clrScheme>
      <a:clrMap bg1="lt1" tx1="dk1" bg2="lt2" tx2="dk2" accent1="accent1" accent2="accent2" accent3="accent3" accent4="accent4" accent5="accent5" accent6="accent6" hlink="hlink" folHlink="folHlink"/>
    </a:extraClrScheme>
    <a:extraClrScheme>
      <a:clrScheme name="1_Conference_4 3">
        <a:dk1>
          <a:srgbClr val="4D4D4D"/>
        </a:dk1>
        <a:lt1>
          <a:srgbClr val="FFFFFF"/>
        </a:lt1>
        <a:dk2>
          <a:srgbClr val="61C2F3"/>
        </a:dk2>
        <a:lt2>
          <a:srgbClr val="DDDDDD"/>
        </a:lt2>
        <a:accent1>
          <a:srgbClr val="5968D7"/>
        </a:accent1>
        <a:accent2>
          <a:srgbClr val="BECDEA"/>
        </a:accent2>
        <a:accent3>
          <a:srgbClr val="FFFFFF"/>
        </a:accent3>
        <a:accent4>
          <a:srgbClr val="404040"/>
        </a:accent4>
        <a:accent5>
          <a:srgbClr val="B5B9E8"/>
        </a:accent5>
        <a:accent6>
          <a:srgbClr val="ACBAD4"/>
        </a:accent6>
        <a:hlink>
          <a:srgbClr val="93A8EB"/>
        </a:hlink>
        <a:folHlink>
          <a:srgbClr val="1300A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742</TotalTime>
  <Words>1639</Words>
  <Application>Microsoft Office PowerPoint</Application>
  <PresentationFormat>On-screen Show (4:3)</PresentationFormat>
  <Paragraphs>191</Paragraphs>
  <Slides>21</Slides>
  <Notes>7</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21</vt:i4>
      </vt:variant>
    </vt:vector>
  </HeadingPairs>
  <TitlesOfParts>
    <vt:vector size="32" baseType="lpstr">
      <vt:lpstr>Arial</vt:lpstr>
      <vt:lpstr>Verdana</vt:lpstr>
      <vt:lpstr>Wingdings</vt:lpstr>
      <vt:lpstr>Calibri</vt:lpstr>
      <vt:lpstr>굴림</vt:lpstr>
      <vt:lpstr>Times New Roman</vt:lpstr>
      <vt:lpstr>Arial Black</vt:lpstr>
      <vt:lpstr>Boca Raton ICG</vt:lpstr>
      <vt:lpstr>Garamond</vt:lpstr>
      <vt:lpstr>Century Gothic</vt:lpstr>
      <vt:lpstr>1_Conference_4</vt:lpstr>
      <vt:lpstr>Slide 1</vt:lpstr>
      <vt:lpstr>Millennium Development Goals</vt:lpstr>
      <vt:lpstr>ILO Rec. 195 includes inter alia:</vt:lpstr>
      <vt:lpstr>Development </vt:lpstr>
      <vt:lpstr>Strategic Choices</vt:lpstr>
      <vt:lpstr>Externalities</vt:lpstr>
      <vt:lpstr>HEART Trust</vt:lpstr>
      <vt:lpstr>National Training System</vt:lpstr>
      <vt:lpstr>Early Years</vt:lpstr>
      <vt:lpstr>Evolution of HEART Trust into the NTA</vt:lpstr>
      <vt:lpstr>Reaching Out!</vt:lpstr>
      <vt:lpstr>Changes in the Trading Environment</vt:lpstr>
      <vt:lpstr>National TVET Council</vt:lpstr>
      <vt:lpstr>Caribbean Movement</vt:lpstr>
      <vt:lpstr>Convergence</vt:lpstr>
      <vt:lpstr>Slide 16</vt:lpstr>
      <vt:lpstr>Caribbean Vocational Qualifications</vt:lpstr>
      <vt:lpstr>Contending Forces</vt:lpstr>
      <vt:lpstr>Externalities as Catalyst</vt:lpstr>
      <vt:lpstr>TVET Progress at the Regional Level</vt:lpstr>
      <vt:lpstr>What’s next?  A National perspective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TVET Progress in the Caribbean Education System</dc:title>
  <dc:creator> </dc:creator>
  <cp:lastModifiedBy> </cp:lastModifiedBy>
  <cp:revision>77</cp:revision>
  <dcterms:created xsi:type="dcterms:W3CDTF">2010-09-28T22:51:33Z</dcterms:created>
  <dcterms:modified xsi:type="dcterms:W3CDTF">2010-10-05T20:37:04Z</dcterms:modified>
</cp:coreProperties>
</file>