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651" r:id="rId3"/>
    <p:sldMasterId id="2147483688" r:id="rId4"/>
  </p:sldMasterIdLst>
  <p:notesMasterIdLst>
    <p:notesMasterId r:id="rId26"/>
  </p:notesMasterIdLst>
  <p:handoutMasterIdLst>
    <p:handoutMasterId r:id="rId27"/>
  </p:handoutMasterIdLst>
  <p:sldIdLst>
    <p:sldId id="313" r:id="rId5"/>
    <p:sldId id="371" r:id="rId6"/>
    <p:sldId id="370" r:id="rId7"/>
    <p:sldId id="393" r:id="rId8"/>
    <p:sldId id="364" r:id="rId9"/>
    <p:sldId id="372" r:id="rId10"/>
    <p:sldId id="373" r:id="rId11"/>
    <p:sldId id="366" r:id="rId12"/>
    <p:sldId id="367" r:id="rId13"/>
    <p:sldId id="375" r:id="rId14"/>
    <p:sldId id="401" r:id="rId15"/>
    <p:sldId id="399" r:id="rId16"/>
    <p:sldId id="376" r:id="rId17"/>
    <p:sldId id="319" r:id="rId18"/>
    <p:sldId id="323" r:id="rId19"/>
    <p:sldId id="379" r:id="rId20"/>
    <p:sldId id="398" r:id="rId21"/>
    <p:sldId id="396" r:id="rId22"/>
    <p:sldId id="397" r:id="rId23"/>
    <p:sldId id="357" r:id="rId24"/>
    <p:sldId id="392" r:id="rId25"/>
  </p:sldIdLst>
  <p:sldSz cx="9144000" cy="6858000" type="screen4x3"/>
  <p:notesSz cx="6797675" cy="9928225"/>
  <p:defaultTextStyle>
    <a:defPPr>
      <a:defRPr lang="de-CH"/>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599" autoAdjust="0"/>
  </p:normalViewPr>
  <p:slideViewPr>
    <p:cSldViewPr>
      <p:cViewPr varScale="1">
        <p:scale>
          <a:sx n="74" d="100"/>
          <a:sy n="74" d="100"/>
        </p:scale>
        <p:origin x="-104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4" d="100"/>
          <a:sy n="54" d="100"/>
        </p:scale>
        <p:origin x="-2634"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r>
              <a:rPr lang="de-CH" smtClean="0"/>
              <a:t>DV KGV SO 18.5.2011</a:t>
            </a:r>
            <a:endParaRPr lang="de-CH"/>
          </a:p>
        </p:txBody>
      </p:sp>
      <p:sp>
        <p:nvSpPr>
          <p:cNvPr id="15363"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CH"/>
          </a:p>
        </p:txBody>
      </p:sp>
      <p:sp>
        <p:nvSpPr>
          <p:cNvPr id="15364"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CH"/>
          </a:p>
        </p:txBody>
      </p:sp>
      <p:sp>
        <p:nvSpPr>
          <p:cNvPr id="15365"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65F7C4B-B024-445A-8B87-B60B240F632B}" type="slidenum">
              <a:rPr lang="de-CH"/>
              <a:pPr>
                <a:defRPr/>
              </a:pPr>
              <a:t>‹Nr.›</a:t>
            </a:fld>
            <a:endParaRPr lang="de-CH"/>
          </a:p>
        </p:txBody>
      </p:sp>
    </p:spTree>
    <p:extLst>
      <p:ext uri="{BB962C8B-B14F-4D97-AF65-F5344CB8AC3E}">
        <p14:creationId xmlns:p14="http://schemas.microsoft.com/office/powerpoint/2010/main" val="2420421818"/>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r>
              <a:rPr lang="de-CH" smtClean="0"/>
              <a:t>DV KGV SO 18.5.2011</a:t>
            </a:r>
            <a:endParaRPr lang="de-CH"/>
          </a:p>
        </p:txBody>
      </p:sp>
      <p:sp>
        <p:nvSpPr>
          <p:cNvPr id="1741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CH"/>
          </a:p>
        </p:txBody>
      </p:sp>
      <p:sp>
        <p:nvSpPr>
          <p:cNvPr id="38916"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79450" y="4716463"/>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CH" noProof="0" smtClean="0"/>
              <a:t>Textmasterformate durch Klicken bearbeiten</a:t>
            </a:r>
          </a:p>
          <a:p>
            <a:pPr lvl="1"/>
            <a:r>
              <a:rPr lang="de-CH" noProof="0" smtClean="0"/>
              <a:t>Zweite Ebene</a:t>
            </a:r>
          </a:p>
          <a:p>
            <a:pPr lvl="2"/>
            <a:r>
              <a:rPr lang="de-CH" noProof="0" smtClean="0"/>
              <a:t>Dritte Ebene</a:t>
            </a:r>
          </a:p>
          <a:p>
            <a:pPr lvl="3"/>
            <a:r>
              <a:rPr lang="de-CH" noProof="0" smtClean="0"/>
              <a:t>Vierte Ebene</a:t>
            </a:r>
          </a:p>
          <a:p>
            <a:pPr lvl="4"/>
            <a:r>
              <a:rPr lang="de-CH" noProof="0" smtClean="0"/>
              <a:t>Fünfte Ebene</a:t>
            </a:r>
          </a:p>
        </p:txBody>
      </p:sp>
      <p:sp>
        <p:nvSpPr>
          <p:cNvPr id="17414"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CH"/>
          </a:p>
        </p:txBody>
      </p:sp>
      <p:sp>
        <p:nvSpPr>
          <p:cNvPr id="17415" name="Rectangle 7"/>
          <p:cNvSpPr>
            <a:spLocks noGrp="1" noChangeArrowheads="1"/>
          </p:cNvSpPr>
          <p:nvPr>
            <p:ph type="sldNum" sz="quarter" idx="5"/>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3782AA79-9662-4765-B2FF-F6430D2FC158}" type="slidenum">
              <a:rPr lang="de-CH"/>
              <a:pPr>
                <a:defRPr/>
              </a:pPr>
              <a:t>‹Nr.›</a:t>
            </a:fld>
            <a:endParaRPr lang="de-CH"/>
          </a:p>
        </p:txBody>
      </p:sp>
    </p:spTree>
    <p:extLst>
      <p:ext uri="{BB962C8B-B14F-4D97-AF65-F5344CB8AC3E}">
        <p14:creationId xmlns:p14="http://schemas.microsoft.com/office/powerpoint/2010/main" val="2994144650"/>
      </p:ext>
    </p:extLst>
  </p:cSld>
  <p:clrMap bg1="lt1" tx1="dk1" bg2="lt2" tx2="dk2" accent1="accent1" accent2="accent2" accent3="accent3" accent4="accent4" accent5="accent5" accent6="accent6" hlink="hlink" folHlink="folHlink"/>
  <p:hf ftr="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914F1B-54AF-4592-96C9-43E8A03F2C47}" type="slidenum">
              <a:rPr lang="de-CH"/>
              <a:pPr/>
              <a:t>1</a:t>
            </a:fld>
            <a:endParaRPr lang="de-CH"/>
          </a:p>
        </p:txBody>
      </p:sp>
      <p:sp>
        <p:nvSpPr>
          <p:cNvPr id="186370" name="Rectangle 2"/>
          <p:cNvSpPr>
            <a:spLocks noGrp="1" noRot="1" noChangeAspect="1" noChangeArrowheads="1" noTextEdit="1"/>
          </p:cNvSpPr>
          <p:nvPr>
            <p:ph type="sldImg"/>
          </p:nvPr>
        </p:nvSpPr>
        <p:spPr>
          <a:xfrm>
            <a:off x="917575" y="744538"/>
            <a:ext cx="4962525" cy="3722687"/>
          </a:xfrm>
          <a:ln/>
        </p:spPr>
      </p:sp>
      <p:sp>
        <p:nvSpPr>
          <p:cNvPr id="186371" name="Rectangle 3"/>
          <p:cNvSpPr>
            <a:spLocks noGrp="1" noChangeArrowheads="1"/>
          </p:cNvSpPr>
          <p:nvPr>
            <p:ph type="body" idx="1"/>
          </p:nvPr>
        </p:nvSpPr>
        <p:spPr/>
        <p:txBody>
          <a:bodyPr/>
          <a:lstStyle/>
          <a:p>
            <a:endParaRPr lang="de-CH" dirty="0"/>
          </a:p>
        </p:txBody>
      </p:sp>
      <p:sp>
        <p:nvSpPr>
          <p:cNvPr id="2" name="Datumsplatzhalter 1"/>
          <p:cNvSpPr>
            <a:spLocks noGrp="1"/>
          </p:cNvSpPr>
          <p:nvPr>
            <p:ph type="dt" idx="10"/>
          </p:nvPr>
        </p:nvSpPr>
        <p:spPr/>
        <p:txBody>
          <a:bodyPr/>
          <a:lstStyle/>
          <a:p>
            <a:pPr>
              <a:defRPr/>
            </a:pPr>
            <a:endParaRPr lang="de-CH"/>
          </a:p>
        </p:txBody>
      </p:sp>
      <p:sp>
        <p:nvSpPr>
          <p:cNvPr id="3" name="Kopfzeilenplatzhalter 2"/>
          <p:cNvSpPr>
            <a:spLocks noGrp="1"/>
          </p:cNvSpPr>
          <p:nvPr>
            <p:ph type="hdr" sz="quarter" idx="11"/>
          </p:nvPr>
        </p:nvSpPr>
        <p:spPr/>
        <p:txBody>
          <a:bodyPr/>
          <a:lstStyle/>
          <a:p>
            <a:pPr>
              <a:defRPr/>
            </a:pPr>
            <a:r>
              <a:rPr lang="de-CH" smtClean="0"/>
              <a:t>DV KGV SO 18.5.2011</a:t>
            </a:r>
            <a:endParaRPr lang="de-C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EFAAA5-B3BA-4991-924F-50ADF6AF7C2A}" type="slidenum">
              <a:rPr lang="de-CH"/>
              <a:pPr/>
              <a:t>2</a:t>
            </a:fld>
            <a:endParaRPr lang="de-CH"/>
          </a:p>
        </p:txBody>
      </p:sp>
      <p:sp>
        <p:nvSpPr>
          <p:cNvPr id="89090" name="Rectangle 2"/>
          <p:cNvSpPr>
            <a:spLocks noGrp="1" noRot="1" noChangeAspect="1" noChangeArrowheads="1" noTextEdit="1"/>
          </p:cNvSpPr>
          <p:nvPr>
            <p:ph type="sldImg"/>
          </p:nvPr>
        </p:nvSpPr>
        <p:spPr>
          <a:xfrm>
            <a:off x="917575" y="744538"/>
            <a:ext cx="4962525" cy="3722687"/>
          </a:xfrm>
          <a:ln/>
        </p:spPr>
      </p:sp>
      <p:sp>
        <p:nvSpPr>
          <p:cNvPr id="89091" name="Rectangle 3"/>
          <p:cNvSpPr>
            <a:spLocks noGrp="1" noChangeArrowheads="1"/>
          </p:cNvSpPr>
          <p:nvPr>
            <p:ph type="body" idx="1"/>
          </p:nvPr>
        </p:nvSpPr>
        <p:spPr/>
        <p:txBody>
          <a:bodyPr/>
          <a:lstStyle/>
          <a:p>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lienbildplatzhalter 1"/>
          <p:cNvSpPr>
            <a:spLocks noGrp="1" noRot="1" noChangeAspect="1" noTextEdit="1"/>
          </p:cNvSpPr>
          <p:nvPr>
            <p:ph type="sldImg"/>
          </p:nvPr>
        </p:nvSpPr>
        <p:spPr>
          <a:xfrm>
            <a:off x="877888" y="715963"/>
            <a:ext cx="4962525" cy="3722687"/>
          </a:xfrm>
          <a:ln/>
        </p:spPr>
      </p:sp>
      <p:sp>
        <p:nvSpPr>
          <p:cNvPr id="29699" name="Notizenplatzhalter 2"/>
          <p:cNvSpPr>
            <a:spLocks noGrp="1"/>
          </p:cNvSpPr>
          <p:nvPr>
            <p:ph type="body" idx="1"/>
          </p:nvPr>
        </p:nvSpPr>
        <p:spPr>
          <a:noFill/>
        </p:spPr>
        <p:txBody>
          <a:bodyPr/>
          <a:lstStyle/>
          <a:p>
            <a:r>
              <a:rPr lang="de-CH" smtClean="0"/>
              <a:t>Als grösster Dachverband der Schweizer Wirtschaft ist der sgv die repräsentative und führende Wirtschaftsorganisation der KMU der Schweiz. Dabei vertritt der sgv rund 280 Verband mit gegen 300’000 Unternehmen.</a:t>
            </a:r>
          </a:p>
          <a:p>
            <a:r>
              <a:rPr lang="de-CH" smtClean="0"/>
              <a:t>Der sgv bildet die nationale Interessenvertretung zur Förderung der KMU und der Selbständigerwerbenden in der Schweiz..</a:t>
            </a:r>
          </a:p>
          <a:p>
            <a:r>
              <a:rPr lang="de-CH" smtClean="0"/>
              <a:t>Vor diesem Hintergrund übernimmt der sgv die führende Rolle bei der Formulierung der politischen und wirtschaftlichen Rahmenbedingungen für eine wettbewerbsorientierte schweizerische KMU-Wirtschaft. Er setzt sich für Selbstverantwortung, Eigentumsgarantie und einen schlanken und effizienten Staat im Sinne der in der Bundesverfassung verankerten Handels- und Gewerbefreiheit ein.</a:t>
            </a:r>
          </a:p>
          <a:p>
            <a:r>
              <a:rPr lang="de-CH" smtClean="0"/>
              <a:t>Der sgv ist parteipolitisch unabhängig. Prioritär befassen wir uns mit folgenden Themen:</a:t>
            </a:r>
          </a:p>
          <a:p>
            <a:pPr marL="358775" lvl="1">
              <a:buFont typeface="Wingdings" pitchFamily="2" charset="2"/>
              <a:buNone/>
            </a:pPr>
            <a:r>
              <a:rPr lang="de-CH" smtClean="0"/>
              <a:t>Berufsbildungspolitik</a:t>
            </a:r>
          </a:p>
          <a:p>
            <a:pPr marL="358775" lvl="1">
              <a:buFont typeface="Wingdings" pitchFamily="2" charset="2"/>
              <a:buNone/>
            </a:pPr>
            <a:r>
              <a:rPr lang="de-CH" smtClean="0"/>
              <a:t>	Energie- und Umweltpolitik</a:t>
            </a:r>
          </a:p>
          <a:p>
            <a:pPr marL="358775" lvl="1">
              <a:buFont typeface="Wingdings" pitchFamily="2" charset="2"/>
              <a:buNone/>
            </a:pPr>
            <a:r>
              <a:rPr lang="de-CH" smtClean="0"/>
              <a:t>	Finanz- und Steuerpolitik</a:t>
            </a:r>
          </a:p>
          <a:p>
            <a:pPr marL="358775" lvl="1">
              <a:buFont typeface="Wingdings" pitchFamily="2" charset="2"/>
              <a:buNone/>
            </a:pPr>
            <a:r>
              <a:rPr lang="de-CH" smtClean="0"/>
              <a:t>	Mobilität und Raumentwicklung</a:t>
            </a:r>
          </a:p>
          <a:p>
            <a:pPr marL="358775" lvl="1">
              <a:buFont typeface="Wingdings" pitchFamily="2" charset="2"/>
              <a:buNone/>
            </a:pPr>
            <a:r>
              <a:rPr lang="de-CH" smtClean="0"/>
              <a:t>	Sozial- und Arbeitsmarktpolitik</a:t>
            </a:r>
          </a:p>
          <a:p>
            <a:pPr marL="358775" lvl="1">
              <a:buFont typeface="Wingdings" pitchFamily="2" charset="2"/>
              <a:buNone/>
            </a:pPr>
            <a:r>
              <a:rPr lang="de-CH" smtClean="0"/>
              <a:t>	Wirtschaftspolitik</a:t>
            </a:r>
          </a:p>
          <a:p>
            <a:endParaRPr lang="de-CH" smtClean="0"/>
          </a:p>
          <a:p>
            <a:endParaRPr lang="de-CH" smtClean="0"/>
          </a:p>
          <a:p>
            <a:endParaRPr lang="de-CH" smtClean="0"/>
          </a:p>
        </p:txBody>
      </p:sp>
      <p:sp>
        <p:nvSpPr>
          <p:cNvPr id="29700" name="Foliennummernplatzhalt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E387E09-6212-4AC3-97CC-59C6023E6FA1}" type="slidenum">
              <a:rPr lang="de-CH" smtClean="0"/>
              <a:pPr eaLnBrk="1" hangingPunct="1"/>
              <a:t>3</a:t>
            </a:fld>
            <a:endParaRPr lang="de-C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EFAAA5-B3BA-4991-924F-50ADF6AF7C2A}" type="slidenum">
              <a:rPr lang="de-CH"/>
              <a:pPr/>
              <a:t>4</a:t>
            </a:fld>
            <a:endParaRPr lang="de-CH"/>
          </a:p>
        </p:txBody>
      </p:sp>
      <p:sp>
        <p:nvSpPr>
          <p:cNvPr id="89090" name="Rectangle 2"/>
          <p:cNvSpPr>
            <a:spLocks noGrp="1" noRot="1" noChangeAspect="1" noChangeArrowheads="1" noTextEdit="1"/>
          </p:cNvSpPr>
          <p:nvPr>
            <p:ph type="sldImg"/>
          </p:nvPr>
        </p:nvSpPr>
        <p:spPr>
          <a:xfrm>
            <a:off x="917575" y="744538"/>
            <a:ext cx="4962525" cy="3722687"/>
          </a:xfrm>
          <a:ln/>
        </p:spPr>
      </p:sp>
      <p:sp>
        <p:nvSpPr>
          <p:cNvPr id="89091" name="Rectangle 3"/>
          <p:cNvSpPr>
            <a:spLocks noGrp="1" noChangeArrowheads="1"/>
          </p:cNvSpPr>
          <p:nvPr>
            <p:ph type="body" idx="1"/>
          </p:nvPr>
        </p:nvSpPr>
        <p:spPr/>
        <p:txBody>
          <a:bodyPr/>
          <a:lstStyle/>
          <a:p>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917575" y="744538"/>
            <a:ext cx="4962525" cy="3722687"/>
          </a:xfrm>
          <a:ln/>
        </p:spPr>
      </p:sp>
      <p:sp>
        <p:nvSpPr>
          <p:cNvPr id="36867" name="Notes Placeholder 2"/>
          <p:cNvSpPr>
            <a:spLocks noGrp="1"/>
          </p:cNvSpPr>
          <p:nvPr>
            <p:ph type="body" idx="1"/>
          </p:nvPr>
        </p:nvSpPr>
        <p:spPr>
          <a:xfrm>
            <a:off x="679450" y="4714875"/>
            <a:ext cx="5438775" cy="21209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368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a:solidFill>
                  <a:schemeClr val="tx1"/>
                </a:solidFill>
                <a:latin typeface="Arial" charset="0"/>
              </a:defRPr>
            </a:lvl1pPr>
            <a:lvl2pPr marL="742950" indent="-285750" defTabSz="915988" eaLnBrk="0" hangingPunct="0">
              <a:defRPr>
                <a:solidFill>
                  <a:schemeClr val="tx1"/>
                </a:solidFill>
                <a:latin typeface="Arial" charset="0"/>
              </a:defRPr>
            </a:lvl2pPr>
            <a:lvl3pPr marL="1143000" indent="-228600" defTabSz="915988" eaLnBrk="0" hangingPunct="0">
              <a:defRPr>
                <a:solidFill>
                  <a:schemeClr val="tx1"/>
                </a:solidFill>
                <a:latin typeface="Arial" charset="0"/>
              </a:defRPr>
            </a:lvl3pPr>
            <a:lvl4pPr marL="1600200" indent="-228600" defTabSz="915988" eaLnBrk="0" hangingPunct="0">
              <a:defRPr>
                <a:solidFill>
                  <a:schemeClr val="tx1"/>
                </a:solidFill>
                <a:latin typeface="Arial" charset="0"/>
              </a:defRPr>
            </a:lvl4pPr>
            <a:lvl5pPr marL="2057400" indent="-228600" defTabSz="915988" eaLnBrk="0" hangingPunct="0">
              <a:defRPr>
                <a:solidFill>
                  <a:schemeClr val="tx1"/>
                </a:solidFill>
                <a:latin typeface="Arial" charset="0"/>
              </a:defRPr>
            </a:lvl5pPr>
            <a:lvl6pPr marL="2514600" indent="-228600" defTabSz="915988" eaLnBrk="0" fontAlgn="base" hangingPunct="0">
              <a:spcBef>
                <a:spcPct val="0"/>
              </a:spcBef>
              <a:spcAft>
                <a:spcPct val="0"/>
              </a:spcAft>
              <a:defRPr>
                <a:solidFill>
                  <a:schemeClr val="tx1"/>
                </a:solidFill>
                <a:latin typeface="Arial" charset="0"/>
              </a:defRPr>
            </a:lvl6pPr>
            <a:lvl7pPr marL="2971800" indent="-228600" defTabSz="915988" eaLnBrk="0" fontAlgn="base" hangingPunct="0">
              <a:spcBef>
                <a:spcPct val="0"/>
              </a:spcBef>
              <a:spcAft>
                <a:spcPct val="0"/>
              </a:spcAft>
              <a:defRPr>
                <a:solidFill>
                  <a:schemeClr val="tx1"/>
                </a:solidFill>
                <a:latin typeface="Arial" charset="0"/>
              </a:defRPr>
            </a:lvl7pPr>
            <a:lvl8pPr marL="3429000" indent="-228600" defTabSz="915988" eaLnBrk="0" fontAlgn="base" hangingPunct="0">
              <a:spcBef>
                <a:spcPct val="0"/>
              </a:spcBef>
              <a:spcAft>
                <a:spcPct val="0"/>
              </a:spcAft>
              <a:defRPr>
                <a:solidFill>
                  <a:schemeClr val="tx1"/>
                </a:solidFill>
                <a:latin typeface="Arial" charset="0"/>
              </a:defRPr>
            </a:lvl8pPr>
            <a:lvl9pPr marL="3886200" indent="-228600" defTabSz="915988" eaLnBrk="0" fontAlgn="base" hangingPunct="0">
              <a:spcBef>
                <a:spcPct val="0"/>
              </a:spcBef>
              <a:spcAft>
                <a:spcPct val="0"/>
              </a:spcAft>
              <a:defRPr>
                <a:solidFill>
                  <a:schemeClr val="tx1"/>
                </a:solidFill>
                <a:latin typeface="Arial" charset="0"/>
              </a:defRPr>
            </a:lvl9pPr>
          </a:lstStyle>
          <a:p>
            <a:pPr eaLnBrk="1" hangingPunct="1"/>
            <a:fld id="{26ACC9C1-18F7-42A3-A63C-2A5813BC3B19}" type="slidenum">
              <a:rPr lang="en-US" smtClean="0"/>
              <a:pPr eaLnBrk="1" hangingPunct="1"/>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621E4FA-48D6-4669-875C-C6B03A47FB43}" type="slidenum">
              <a:rPr lang="de-CH" smtClean="0"/>
              <a:pPr eaLnBrk="1" hangingPunct="1"/>
              <a:t>6</a:t>
            </a:fld>
            <a:endParaRPr lang="de-CH" smtClean="0"/>
          </a:p>
        </p:txBody>
      </p:sp>
      <p:sp>
        <p:nvSpPr>
          <p:cNvPr id="41987" name="Rectangle 2"/>
          <p:cNvSpPr>
            <a:spLocks noGrp="1" noRot="1" noChangeAspect="1" noChangeArrowheads="1" noTextEdit="1"/>
          </p:cNvSpPr>
          <p:nvPr>
            <p:ph type="sldImg"/>
          </p:nvPr>
        </p:nvSpPr>
        <p:spPr>
          <a:xfrm>
            <a:off x="917575" y="744538"/>
            <a:ext cx="4962525" cy="3722687"/>
          </a:xfrm>
          <a:ln/>
        </p:spPr>
      </p:sp>
      <p:sp>
        <p:nvSpPr>
          <p:cNvPr id="419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de-DE" smtClean="0"/>
              <a:t>Einige Zahlen zu unserem Bildungssystem:</a:t>
            </a:r>
          </a:p>
          <a:p>
            <a:pPr eaLnBrk="1" hangingPunct="1"/>
            <a:r>
              <a:rPr lang="de-DE" smtClean="0"/>
              <a:t>Im Moment sind rund 780‘000 junge Menschen in der obligatorischen Schule, die bei uns 9 Jahre dauert.</a:t>
            </a:r>
          </a:p>
          <a:p>
            <a:pPr eaLnBrk="1" hangingPunct="1"/>
            <a:r>
              <a:rPr lang="de-DE" smtClean="0"/>
              <a:t>Von den rund 300‘000 Jugendlichen, die in der Sekundarstufe 2 (upper secondary education) sind, machen rund zwei Drittel eine berufliche Grundbildung (vocational education and Training = apprenticeship)</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954FA4E-A400-450D-BB94-4B76A51A9080}" type="slidenum">
              <a:rPr lang="de-CH" smtClean="0"/>
              <a:pPr eaLnBrk="1" hangingPunct="1"/>
              <a:t>7</a:t>
            </a:fld>
            <a:endParaRPr lang="de-CH" smtClean="0"/>
          </a:p>
        </p:txBody>
      </p:sp>
      <p:sp>
        <p:nvSpPr>
          <p:cNvPr id="43011" name="Rectangle 2"/>
          <p:cNvSpPr>
            <a:spLocks noGrp="1" noRot="1" noChangeAspect="1" noChangeArrowheads="1" noTextEdit="1"/>
          </p:cNvSpPr>
          <p:nvPr>
            <p:ph type="sldImg"/>
          </p:nvPr>
        </p:nvSpPr>
        <p:spPr>
          <a:xfrm>
            <a:off x="917575" y="744538"/>
            <a:ext cx="4962525" cy="3722687"/>
          </a:xfrm>
          <a:ln/>
        </p:spPr>
      </p:sp>
      <p:sp>
        <p:nvSpPr>
          <p:cNvPr id="430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120000"/>
              </a:lnSpc>
            </a:pPr>
            <a:endParaRPr lang="de-DE"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xfrm>
            <a:off x="917575" y="744538"/>
            <a:ext cx="4962525" cy="3722687"/>
          </a:xfrm>
          <a:ln/>
        </p:spPr>
      </p:sp>
      <p:sp>
        <p:nvSpPr>
          <p:cNvPr id="389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smtClean="0"/>
          </a:p>
        </p:txBody>
      </p:sp>
      <p:sp>
        <p:nvSpPr>
          <p:cNvPr id="389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a:solidFill>
                  <a:schemeClr val="tx1"/>
                </a:solidFill>
                <a:latin typeface="Arial" charset="0"/>
              </a:defRPr>
            </a:lvl1pPr>
            <a:lvl2pPr marL="742950" indent="-285750" defTabSz="915988" eaLnBrk="0" hangingPunct="0">
              <a:defRPr>
                <a:solidFill>
                  <a:schemeClr val="tx1"/>
                </a:solidFill>
                <a:latin typeface="Arial" charset="0"/>
              </a:defRPr>
            </a:lvl2pPr>
            <a:lvl3pPr marL="1143000" indent="-228600" defTabSz="915988" eaLnBrk="0" hangingPunct="0">
              <a:defRPr>
                <a:solidFill>
                  <a:schemeClr val="tx1"/>
                </a:solidFill>
                <a:latin typeface="Arial" charset="0"/>
              </a:defRPr>
            </a:lvl3pPr>
            <a:lvl4pPr marL="1600200" indent="-228600" defTabSz="915988" eaLnBrk="0" hangingPunct="0">
              <a:defRPr>
                <a:solidFill>
                  <a:schemeClr val="tx1"/>
                </a:solidFill>
                <a:latin typeface="Arial" charset="0"/>
              </a:defRPr>
            </a:lvl4pPr>
            <a:lvl5pPr marL="2057400" indent="-228600" defTabSz="915988" eaLnBrk="0" hangingPunct="0">
              <a:defRPr>
                <a:solidFill>
                  <a:schemeClr val="tx1"/>
                </a:solidFill>
                <a:latin typeface="Arial" charset="0"/>
              </a:defRPr>
            </a:lvl5pPr>
            <a:lvl6pPr marL="2514600" indent="-228600" defTabSz="915988" eaLnBrk="0" fontAlgn="base" hangingPunct="0">
              <a:spcBef>
                <a:spcPct val="0"/>
              </a:spcBef>
              <a:spcAft>
                <a:spcPct val="0"/>
              </a:spcAft>
              <a:defRPr>
                <a:solidFill>
                  <a:schemeClr val="tx1"/>
                </a:solidFill>
                <a:latin typeface="Arial" charset="0"/>
              </a:defRPr>
            </a:lvl6pPr>
            <a:lvl7pPr marL="2971800" indent="-228600" defTabSz="915988" eaLnBrk="0" fontAlgn="base" hangingPunct="0">
              <a:spcBef>
                <a:spcPct val="0"/>
              </a:spcBef>
              <a:spcAft>
                <a:spcPct val="0"/>
              </a:spcAft>
              <a:defRPr>
                <a:solidFill>
                  <a:schemeClr val="tx1"/>
                </a:solidFill>
                <a:latin typeface="Arial" charset="0"/>
              </a:defRPr>
            </a:lvl7pPr>
            <a:lvl8pPr marL="3429000" indent="-228600" defTabSz="915988" eaLnBrk="0" fontAlgn="base" hangingPunct="0">
              <a:spcBef>
                <a:spcPct val="0"/>
              </a:spcBef>
              <a:spcAft>
                <a:spcPct val="0"/>
              </a:spcAft>
              <a:defRPr>
                <a:solidFill>
                  <a:schemeClr val="tx1"/>
                </a:solidFill>
                <a:latin typeface="Arial" charset="0"/>
              </a:defRPr>
            </a:lvl8pPr>
            <a:lvl9pPr marL="3886200" indent="-228600" defTabSz="915988" eaLnBrk="0" fontAlgn="base" hangingPunct="0">
              <a:spcBef>
                <a:spcPct val="0"/>
              </a:spcBef>
              <a:spcAft>
                <a:spcPct val="0"/>
              </a:spcAft>
              <a:defRPr>
                <a:solidFill>
                  <a:schemeClr val="tx1"/>
                </a:solidFill>
                <a:latin typeface="Arial" charset="0"/>
              </a:defRPr>
            </a:lvl9pPr>
          </a:lstStyle>
          <a:p>
            <a:pPr eaLnBrk="1" hangingPunct="1"/>
            <a:fld id="{FC0A4AEB-DDAA-4687-B213-56F6828B8F9F}" type="slidenum">
              <a:rPr lang="en-US" smtClean="0"/>
              <a:pPr eaLnBrk="1" hangingPunct="1"/>
              <a:t>8</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917575" y="744538"/>
            <a:ext cx="4962525" cy="3722687"/>
          </a:xfrm>
          <a:ln/>
        </p:spPr>
      </p:sp>
      <p:sp>
        <p:nvSpPr>
          <p:cNvPr id="399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de-DE" smtClean="0"/>
          </a:p>
        </p:txBody>
      </p:sp>
      <p:sp>
        <p:nvSpPr>
          <p:cNvPr id="399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a:solidFill>
                  <a:schemeClr val="tx1"/>
                </a:solidFill>
                <a:latin typeface="Arial" charset="0"/>
              </a:defRPr>
            </a:lvl1pPr>
            <a:lvl2pPr marL="742950" indent="-285750" defTabSz="915988" eaLnBrk="0" hangingPunct="0">
              <a:defRPr>
                <a:solidFill>
                  <a:schemeClr val="tx1"/>
                </a:solidFill>
                <a:latin typeface="Arial" charset="0"/>
              </a:defRPr>
            </a:lvl2pPr>
            <a:lvl3pPr marL="1143000" indent="-228600" defTabSz="915988" eaLnBrk="0" hangingPunct="0">
              <a:defRPr>
                <a:solidFill>
                  <a:schemeClr val="tx1"/>
                </a:solidFill>
                <a:latin typeface="Arial" charset="0"/>
              </a:defRPr>
            </a:lvl3pPr>
            <a:lvl4pPr marL="1600200" indent="-228600" defTabSz="915988" eaLnBrk="0" hangingPunct="0">
              <a:defRPr>
                <a:solidFill>
                  <a:schemeClr val="tx1"/>
                </a:solidFill>
                <a:latin typeface="Arial" charset="0"/>
              </a:defRPr>
            </a:lvl4pPr>
            <a:lvl5pPr marL="2057400" indent="-228600" defTabSz="915988" eaLnBrk="0" hangingPunct="0">
              <a:defRPr>
                <a:solidFill>
                  <a:schemeClr val="tx1"/>
                </a:solidFill>
                <a:latin typeface="Arial" charset="0"/>
              </a:defRPr>
            </a:lvl5pPr>
            <a:lvl6pPr marL="2514600" indent="-228600" defTabSz="915988" eaLnBrk="0" fontAlgn="base" hangingPunct="0">
              <a:spcBef>
                <a:spcPct val="0"/>
              </a:spcBef>
              <a:spcAft>
                <a:spcPct val="0"/>
              </a:spcAft>
              <a:defRPr>
                <a:solidFill>
                  <a:schemeClr val="tx1"/>
                </a:solidFill>
                <a:latin typeface="Arial" charset="0"/>
              </a:defRPr>
            </a:lvl6pPr>
            <a:lvl7pPr marL="2971800" indent="-228600" defTabSz="915988" eaLnBrk="0" fontAlgn="base" hangingPunct="0">
              <a:spcBef>
                <a:spcPct val="0"/>
              </a:spcBef>
              <a:spcAft>
                <a:spcPct val="0"/>
              </a:spcAft>
              <a:defRPr>
                <a:solidFill>
                  <a:schemeClr val="tx1"/>
                </a:solidFill>
                <a:latin typeface="Arial" charset="0"/>
              </a:defRPr>
            </a:lvl7pPr>
            <a:lvl8pPr marL="3429000" indent="-228600" defTabSz="915988" eaLnBrk="0" fontAlgn="base" hangingPunct="0">
              <a:spcBef>
                <a:spcPct val="0"/>
              </a:spcBef>
              <a:spcAft>
                <a:spcPct val="0"/>
              </a:spcAft>
              <a:defRPr>
                <a:solidFill>
                  <a:schemeClr val="tx1"/>
                </a:solidFill>
                <a:latin typeface="Arial" charset="0"/>
              </a:defRPr>
            </a:lvl8pPr>
            <a:lvl9pPr marL="3886200" indent="-228600" defTabSz="915988" eaLnBrk="0" fontAlgn="base" hangingPunct="0">
              <a:spcBef>
                <a:spcPct val="0"/>
              </a:spcBef>
              <a:spcAft>
                <a:spcPct val="0"/>
              </a:spcAft>
              <a:defRPr>
                <a:solidFill>
                  <a:schemeClr val="tx1"/>
                </a:solidFill>
                <a:latin typeface="Arial" charset="0"/>
              </a:defRPr>
            </a:lvl9pPr>
          </a:lstStyle>
          <a:p>
            <a:pPr eaLnBrk="1" hangingPunct="1"/>
            <a:fld id="{6CE6096A-2D97-470A-897C-7CF32D763D87}" type="slidenum">
              <a:rPr lang="en-US" smtClean="0"/>
              <a:pPr eaLnBrk="1" hangingPunct="1"/>
              <a:t>9</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EACC17-977B-4335-945B-4BE76BDFDA61}" type="slidenum">
              <a:rPr lang="de-CH"/>
              <a:pPr/>
              <a:t>10</a:t>
            </a:fld>
            <a:endParaRPr lang="de-CH"/>
          </a:p>
        </p:txBody>
      </p:sp>
      <p:sp>
        <p:nvSpPr>
          <p:cNvPr id="109570" name="Rectangle 2"/>
          <p:cNvSpPr>
            <a:spLocks noGrp="1" noRot="1" noChangeAspect="1" noChangeArrowheads="1" noTextEdit="1"/>
          </p:cNvSpPr>
          <p:nvPr>
            <p:ph type="sldImg"/>
          </p:nvPr>
        </p:nvSpPr>
        <p:spPr>
          <a:xfrm>
            <a:off x="917575" y="744538"/>
            <a:ext cx="4962525" cy="3722687"/>
          </a:xfrm>
          <a:ln/>
        </p:spPr>
      </p:sp>
      <p:sp>
        <p:nvSpPr>
          <p:cNvPr id="109571" name="Rectangle 3"/>
          <p:cNvSpPr>
            <a:spLocks noGrp="1" noChangeArrowheads="1"/>
          </p:cNvSpPr>
          <p:nvPr>
            <p:ph type="body" idx="1"/>
          </p:nvPr>
        </p:nvSpPr>
        <p:spPr/>
        <p:txBody>
          <a:bodyPr/>
          <a:lstStyle/>
          <a:p>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xfrm>
            <a:off x="917575" y="744538"/>
            <a:ext cx="4962525" cy="3722687"/>
          </a:xfrm>
          <a:ln/>
        </p:spPr>
      </p:sp>
      <p:sp>
        <p:nvSpPr>
          <p:cNvPr id="47107" name="Notes Placeholder 2"/>
          <p:cNvSpPr>
            <a:spLocks noGrp="1"/>
          </p:cNvSpPr>
          <p:nvPr>
            <p:ph type="body" idx="1"/>
          </p:nvPr>
        </p:nvSpPr>
        <p:spPr>
          <a:xfrm>
            <a:off x="679450" y="4714875"/>
            <a:ext cx="5438775" cy="14970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t>Countries with VET system have a lower rate of youth unemployment than all others: Switzerland, Holland, Denmark, Germany. The VET system facilitates a quicker integration of the youth in the labour market. Countries with only theoretical education at secondary level II such as Finland, the Latin countries and southern Europe have significantly higher rate of youth unemployment. </a:t>
            </a:r>
            <a:endParaRPr lang="en-US" smtClean="0"/>
          </a:p>
        </p:txBody>
      </p:sp>
      <p:sp>
        <p:nvSpPr>
          <p:cNvPr id="471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a:solidFill>
                  <a:schemeClr val="tx1"/>
                </a:solidFill>
                <a:latin typeface="Arial" charset="0"/>
              </a:defRPr>
            </a:lvl1pPr>
            <a:lvl2pPr marL="742950" indent="-285750" defTabSz="915988" eaLnBrk="0" hangingPunct="0">
              <a:defRPr>
                <a:solidFill>
                  <a:schemeClr val="tx1"/>
                </a:solidFill>
                <a:latin typeface="Arial" charset="0"/>
              </a:defRPr>
            </a:lvl2pPr>
            <a:lvl3pPr marL="1143000" indent="-228600" defTabSz="915988" eaLnBrk="0" hangingPunct="0">
              <a:defRPr>
                <a:solidFill>
                  <a:schemeClr val="tx1"/>
                </a:solidFill>
                <a:latin typeface="Arial" charset="0"/>
              </a:defRPr>
            </a:lvl3pPr>
            <a:lvl4pPr marL="1600200" indent="-228600" defTabSz="915988" eaLnBrk="0" hangingPunct="0">
              <a:defRPr>
                <a:solidFill>
                  <a:schemeClr val="tx1"/>
                </a:solidFill>
                <a:latin typeface="Arial" charset="0"/>
              </a:defRPr>
            </a:lvl4pPr>
            <a:lvl5pPr marL="2057400" indent="-228600" defTabSz="915988" eaLnBrk="0" hangingPunct="0">
              <a:defRPr>
                <a:solidFill>
                  <a:schemeClr val="tx1"/>
                </a:solidFill>
                <a:latin typeface="Arial" charset="0"/>
              </a:defRPr>
            </a:lvl5pPr>
            <a:lvl6pPr marL="2514600" indent="-228600" defTabSz="915988" eaLnBrk="0" fontAlgn="base" hangingPunct="0">
              <a:spcBef>
                <a:spcPct val="0"/>
              </a:spcBef>
              <a:spcAft>
                <a:spcPct val="0"/>
              </a:spcAft>
              <a:defRPr>
                <a:solidFill>
                  <a:schemeClr val="tx1"/>
                </a:solidFill>
                <a:latin typeface="Arial" charset="0"/>
              </a:defRPr>
            </a:lvl6pPr>
            <a:lvl7pPr marL="2971800" indent="-228600" defTabSz="915988" eaLnBrk="0" fontAlgn="base" hangingPunct="0">
              <a:spcBef>
                <a:spcPct val="0"/>
              </a:spcBef>
              <a:spcAft>
                <a:spcPct val="0"/>
              </a:spcAft>
              <a:defRPr>
                <a:solidFill>
                  <a:schemeClr val="tx1"/>
                </a:solidFill>
                <a:latin typeface="Arial" charset="0"/>
              </a:defRPr>
            </a:lvl7pPr>
            <a:lvl8pPr marL="3429000" indent="-228600" defTabSz="915988" eaLnBrk="0" fontAlgn="base" hangingPunct="0">
              <a:spcBef>
                <a:spcPct val="0"/>
              </a:spcBef>
              <a:spcAft>
                <a:spcPct val="0"/>
              </a:spcAft>
              <a:defRPr>
                <a:solidFill>
                  <a:schemeClr val="tx1"/>
                </a:solidFill>
                <a:latin typeface="Arial" charset="0"/>
              </a:defRPr>
            </a:lvl8pPr>
            <a:lvl9pPr marL="3886200" indent="-228600" defTabSz="915988" eaLnBrk="0" fontAlgn="base" hangingPunct="0">
              <a:spcBef>
                <a:spcPct val="0"/>
              </a:spcBef>
              <a:spcAft>
                <a:spcPct val="0"/>
              </a:spcAft>
              <a:defRPr>
                <a:solidFill>
                  <a:schemeClr val="tx1"/>
                </a:solidFill>
                <a:latin typeface="Arial" charset="0"/>
              </a:defRPr>
            </a:lvl9pPr>
          </a:lstStyle>
          <a:p>
            <a:pPr eaLnBrk="1" hangingPunct="1"/>
            <a:fld id="{518D2338-4790-4628-9F8B-3FB57CB0060B}" type="slidenum">
              <a:rPr lang="en-US" smtClean="0"/>
              <a:pPr eaLnBrk="1" hangingPunct="1"/>
              <a:t>11</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EFAAA5-B3BA-4991-924F-50ADF6AF7C2A}" type="slidenum">
              <a:rPr lang="de-CH"/>
              <a:pPr/>
              <a:t>12</a:t>
            </a:fld>
            <a:endParaRPr lang="de-CH"/>
          </a:p>
        </p:txBody>
      </p:sp>
      <p:sp>
        <p:nvSpPr>
          <p:cNvPr id="89090" name="Rectangle 2"/>
          <p:cNvSpPr>
            <a:spLocks noGrp="1" noRot="1" noChangeAspect="1" noChangeArrowheads="1" noTextEdit="1"/>
          </p:cNvSpPr>
          <p:nvPr>
            <p:ph type="sldImg"/>
          </p:nvPr>
        </p:nvSpPr>
        <p:spPr>
          <a:xfrm>
            <a:off x="917575" y="744538"/>
            <a:ext cx="4962525" cy="3722687"/>
          </a:xfrm>
          <a:ln/>
        </p:spPr>
      </p:sp>
      <p:sp>
        <p:nvSpPr>
          <p:cNvPr id="89091" name="Rectangle 3"/>
          <p:cNvSpPr>
            <a:spLocks noGrp="1" noChangeArrowheads="1"/>
          </p:cNvSpPr>
          <p:nvPr>
            <p:ph type="body" idx="1"/>
          </p:nvPr>
        </p:nvSpPr>
        <p:spPr/>
        <p:txBody>
          <a:bodyPr/>
          <a:lstStyle/>
          <a:p>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BDC3F3-C472-405C-81DB-148F0212936C}" type="slidenum">
              <a:rPr lang="de-CH"/>
              <a:pPr/>
              <a:t>13</a:t>
            </a:fld>
            <a:endParaRPr lang="de-CH"/>
          </a:p>
        </p:txBody>
      </p:sp>
      <p:sp>
        <p:nvSpPr>
          <p:cNvPr id="98306" name="Rectangle 2"/>
          <p:cNvSpPr>
            <a:spLocks noGrp="1" noRot="1" noChangeAspect="1" noChangeArrowheads="1" noTextEdit="1"/>
          </p:cNvSpPr>
          <p:nvPr>
            <p:ph type="sldImg"/>
          </p:nvPr>
        </p:nvSpPr>
        <p:spPr>
          <a:xfrm>
            <a:off x="917575" y="744538"/>
            <a:ext cx="4962525" cy="3722687"/>
          </a:xfrm>
          <a:ln/>
        </p:spPr>
      </p:sp>
      <p:sp>
        <p:nvSpPr>
          <p:cNvPr id="98307" name="Rectangle 3"/>
          <p:cNvSpPr>
            <a:spLocks noGrp="1" noChangeArrowheads="1"/>
          </p:cNvSpPr>
          <p:nvPr>
            <p:ph type="body" idx="1"/>
          </p:nvPr>
        </p:nvSpPr>
        <p:spPr>
          <a:xfrm>
            <a:off x="401252" y="4807261"/>
            <a:ext cx="5438140" cy="4467701"/>
          </a:xfrm>
        </p:spPr>
        <p:txBody>
          <a:bodyPr/>
          <a:lstStyle/>
          <a:p>
            <a:r>
              <a:rPr lang="de-CH" dirty="0" err="1"/>
              <a:t>Questions</a:t>
            </a:r>
            <a:r>
              <a:rPr lang="de-CH" dirty="0"/>
              <a:t> </a:t>
            </a:r>
            <a:r>
              <a:rPr lang="de-CH" dirty="0" err="1"/>
              <a:t>to</a:t>
            </a:r>
            <a:r>
              <a:rPr lang="de-CH" dirty="0"/>
              <a:t> </a:t>
            </a:r>
            <a:r>
              <a:rPr lang="de-CH" dirty="0" err="1"/>
              <a:t>be</a:t>
            </a:r>
            <a:r>
              <a:rPr lang="de-CH" dirty="0"/>
              <a:t> </a:t>
            </a:r>
            <a:r>
              <a:rPr lang="de-CH" dirty="0" err="1"/>
              <a:t>answered</a:t>
            </a:r>
            <a:r>
              <a:rPr lang="de-CH" dirty="0"/>
              <a:t> (1</a:t>
            </a:r>
            <a:r>
              <a:rPr lang="de-CH" dirty="0" smtClean="0"/>
              <a:t>)</a:t>
            </a:r>
          </a:p>
          <a:p>
            <a:pPr marL="0" indent="0">
              <a:buFontTx/>
              <a:buNone/>
            </a:pPr>
            <a:r>
              <a:rPr lang="en-US" dirty="0"/>
              <a:t>An understanding of the VET system (including Standards,  Qualifications, Funding, Pathways, Apprenticeships, Frameworks </a:t>
            </a:r>
            <a:r>
              <a:rPr lang="en-US" dirty="0" err="1"/>
              <a:t>etc</a:t>
            </a:r>
            <a:r>
              <a:rPr lang="en-US" dirty="0"/>
              <a:t>), VET from a Government prospective, College Tutors perspective, Industry prospective and Student prospective. How do skills competitions link into the country’s economic aims and ambitions  </a:t>
            </a:r>
          </a:p>
          <a:p>
            <a:pPr marL="0" indent="0">
              <a:buFontTx/>
              <a:buNone/>
            </a:pPr>
            <a:r>
              <a:rPr lang="en-US" dirty="0"/>
              <a:t>How are skills competitions </a:t>
            </a:r>
            <a:r>
              <a:rPr lang="en-US" dirty="0" err="1"/>
              <a:t>organised</a:t>
            </a:r>
            <a:r>
              <a:rPr lang="en-US" dirty="0"/>
              <a:t> (local, regional, nation), How are Competitors selected for the international Competition, When are Competitors selected or identified as potential international Competitors? Do Competitors train with their employer, dedicate all their time to training, attend special training sessions from specialists? Are competitors remunerated while training? How and why are the Competitors motivated to perform so well. Are incentives offered? </a:t>
            </a:r>
          </a:p>
          <a:p>
            <a:endParaRPr lang="de-CH" dirty="0"/>
          </a:p>
          <a:p>
            <a:endParaRPr lang="de-CH" dirty="0" smtClean="0"/>
          </a:p>
          <a:p>
            <a:endParaRPr lang="de-CH" dirty="0"/>
          </a:p>
          <a:p>
            <a:pPr marL="0" indent="0">
              <a:buFontTx/>
              <a:buNone/>
            </a:pPr>
            <a:r>
              <a:rPr lang="en-US" dirty="0"/>
              <a:t>How are skills competitions linked to the VET system, how are ‘lessons learned’ from skills competitions fed back into the mainstream VET system. </a:t>
            </a:r>
          </a:p>
          <a:p>
            <a:pPr marL="0" indent="0">
              <a:buFontTx/>
              <a:buNone/>
            </a:pPr>
            <a:r>
              <a:rPr lang="de-CH" dirty="0" err="1"/>
              <a:t>How</a:t>
            </a:r>
            <a:r>
              <a:rPr lang="de-CH" dirty="0"/>
              <a:t> </a:t>
            </a:r>
            <a:r>
              <a:rPr lang="de-CH" dirty="0" err="1"/>
              <a:t>are</a:t>
            </a:r>
            <a:r>
              <a:rPr lang="de-CH" dirty="0"/>
              <a:t> </a:t>
            </a:r>
            <a:r>
              <a:rPr lang="de-CH" dirty="0" err="1"/>
              <a:t>Experts</a:t>
            </a:r>
            <a:r>
              <a:rPr lang="de-CH" dirty="0"/>
              <a:t> </a:t>
            </a:r>
            <a:r>
              <a:rPr lang="de-CH" dirty="0" err="1"/>
              <a:t>selected</a:t>
            </a:r>
            <a:r>
              <a:rPr lang="de-CH" dirty="0"/>
              <a:t> </a:t>
            </a:r>
            <a:r>
              <a:rPr lang="de-CH" dirty="0" err="1"/>
              <a:t>and</a:t>
            </a:r>
            <a:r>
              <a:rPr lang="en-US" dirty="0"/>
              <a:t> developed to support and deliver excellence from their Competitors. </a:t>
            </a:r>
          </a:p>
          <a:p>
            <a:pPr marL="0" indent="0">
              <a:buFontTx/>
              <a:buNone/>
            </a:pPr>
            <a:r>
              <a:rPr lang="en-US" dirty="0"/>
              <a:t>What does the training team of industry/skill experts look like?</a:t>
            </a:r>
          </a:p>
          <a:p>
            <a:pPr marL="0" indent="0">
              <a:buFontTx/>
              <a:buNone/>
            </a:pPr>
            <a:r>
              <a:rPr lang="en-US" dirty="0"/>
              <a:t>How are skills competitions funded, how are the benefits of skills competitions shown.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endParaRPr lang="de-CH"/>
          </a:p>
        </p:txBody>
      </p:sp>
      <p:sp>
        <p:nvSpPr>
          <p:cNvPr id="4" name="Datumsplatzhalter 3"/>
          <p:cNvSpPr>
            <a:spLocks noGrp="1"/>
          </p:cNvSpPr>
          <p:nvPr>
            <p:ph type="dt" idx="10"/>
          </p:nvPr>
        </p:nvSpPr>
        <p:spPr/>
        <p:txBody>
          <a:bodyPr/>
          <a:lstStyle/>
          <a:p>
            <a:pPr>
              <a:defRPr/>
            </a:pPr>
            <a:endParaRPr lang="de-CH"/>
          </a:p>
        </p:txBody>
      </p:sp>
      <p:sp>
        <p:nvSpPr>
          <p:cNvPr id="5" name="Foliennummernplatzhalter 4"/>
          <p:cNvSpPr>
            <a:spLocks noGrp="1"/>
          </p:cNvSpPr>
          <p:nvPr>
            <p:ph type="sldNum" sz="quarter" idx="11"/>
          </p:nvPr>
        </p:nvSpPr>
        <p:spPr/>
        <p:txBody>
          <a:bodyPr/>
          <a:lstStyle/>
          <a:p>
            <a:pPr>
              <a:defRPr/>
            </a:pPr>
            <a:fld id="{3782AA79-9662-4765-B2FF-F6430D2FC158}" type="slidenum">
              <a:rPr lang="de-CH" smtClean="0"/>
              <a:pPr>
                <a:defRPr/>
              </a:pPr>
              <a:t>14</a:t>
            </a:fld>
            <a:endParaRPr lang="de-CH"/>
          </a:p>
        </p:txBody>
      </p:sp>
      <p:sp>
        <p:nvSpPr>
          <p:cNvPr id="6" name="Kopfzeilenplatzhalter 5"/>
          <p:cNvSpPr>
            <a:spLocks noGrp="1"/>
          </p:cNvSpPr>
          <p:nvPr>
            <p:ph type="hdr" sz="quarter" idx="12"/>
          </p:nvPr>
        </p:nvSpPr>
        <p:spPr/>
        <p:txBody>
          <a:bodyPr/>
          <a:lstStyle/>
          <a:p>
            <a:pPr>
              <a:defRPr/>
            </a:pPr>
            <a:r>
              <a:rPr lang="de-CH" smtClean="0"/>
              <a:t>DV KGV SO 18.5.2011</a:t>
            </a:r>
            <a:endParaRPr lang="de-CH"/>
          </a:p>
        </p:txBody>
      </p:sp>
    </p:spTree>
    <p:extLst>
      <p:ext uri="{BB962C8B-B14F-4D97-AF65-F5344CB8AC3E}">
        <p14:creationId xmlns:p14="http://schemas.microsoft.com/office/powerpoint/2010/main" val="1260027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endParaRPr lang="de-CH"/>
          </a:p>
        </p:txBody>
      </p:sp>
      <p:sp>
        <p:nvSpPr>
          <p:cNvPr id="4" name="Datumsplatzhalter 3"/>
          <p:cNvSpPr>
            <a:spLocks noGrp="1"/>
          </p:cNvSpPr>
          <p:nvPr>
            <p:ph type="dt" idx="10"/>
          </p:nvPr>
        </p:nvSpPr>
        <p:spPr/>
        <p:txBody>
          <a:bodyPr/>
          <a:lstStyle/>
          <a:p>
            <a:pPr>
              <a:defRPr/>
            </a:pPr>
            <a:endParaRPr lang="de-CH"/>
          </a:p>
        </p:txBody>
      </p:sp>
      <p:sp>
        <p:nvSpPr>
          <p:cNvPr id="5" name="Foliennummernplatzhalter 4"/>
          <p:cNvSpPr>
            <a:spLocks noGrp="1"/>
          </p:cNvSpPr>
          <p:nvPr>
            <p:ph type="sldNum" sz="quarter" idx="11"/>
          </p:nvPr>
        </p:nvSpPr>
        <p:spPr/>
        <p:txBody>
          <a:bodyPr/>
          <a:lstStyle/>
          <a:p>
            <a:pPr>
              <a:defRPr/>
            </a:pPr>
            <a:fld id="{3782AA79-9662-4765-B2FF-F6430D2FC158}" type="slidenum">
              <a:rPr lang="de-CH" smtClean="0"/>
              <a:pPr>
                <a:defRPr/>
              </a:pPr>
              <a:t>15</a:t>
            </a:fld>
            <a:endParaRPr lang="de-CH"/>
          </a:p>
        </p:txBody>
      </p:sp>
      <p:sp>
        <p:nvSpPr>
          <p:cNvPr id="6" name="Kopfzeilenplatzhalter 5"/>
          <p:cNvSpPr>
            <a:spLocks noGrp="1"/>
          </p:cNvSpPr>
          <p:nvPr>
            <p:ph type="hdr" sz="quarter" idx="12"/>
          </p:nvPr>
        </p:nvSpPr>
        <p:spPr/>
        <p:txBody>
          <a:bodyPr/>
          <a:lstStyle/>
          <a:p>
            <a:pPr>
              <a:defRPr/>
            </a:pPr>
            <a:r>
              <a:rPr lang="de-CH" smtClean="0"/>
              <a:t>DV KGV SO 18.5.2011</a:t>
            </a:r>
            <a:endParaRPr lang="de-CH"/>
          </a:p>
        </p:txBody>
      </p:sp>
    </p:spTree>
    <p:extLst>
      <p:ext uri="{BB962C8B-B14F-4D97-AF65-F5344CB8AC3E}">
        <p14:creationId xmlns:p14="http://schemas.microsoft.com/office/powerpoint/2010/main" val="3575436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r>
              <a:rPr lang="en-US" dirty="0"/>
              <a:t>Apprentices competing with others, learn to handle with time management and pressure.  </a:t>
            </a:r>
          </a:p>
          <a:p>
            <a:r>
              <a:rPr lang="en-US" dirty="0"/>
              <a:t>In the same time they can also prepare for the final exams in the apprenticeship. the part of "basic vocational work" of the LAP.</a:t>
            </a:r>
            <a:endParaRPr lang="de-CH" dirty="0"/>
          </a:p>
          <a:p>
            <a:endParaRPr lang="de-CH" dirty="0" smtClean="0"/>
          </a:p>
          <a:p>
            <a:endParaRPr lang="de-CH" dirty="0"/>
          </a:p>
          <a:p>
            <a:r>
              <a:rPr lang="de-CH" dirty="0" err="1" smtClean="0"/>
              <a:t>And</a:t>
            </a:r>
            <a:r>
              <a:rPr lang="de-CH" dirty="0" smtClean="0"/>
              <a:t> </a:t>
            </a:r>
            <a:r>
              <a:rPr lang="de-CH" dirty="0" err="1" smtClean="0"/>
              <a:t>who</a:t>
            </a:r>
            <a:r>
              <a:rPr lang="de-CH" dirty="0" smtClean="0"/>
              <a:t> </a:t>
            </a:r>
            <a:r>
              <a:rPr lang="de-CH" dirty="0" err="1" smtClean="0"/>
              <a:t>does</a:t>
            </a:r>
            <a:r>
              <a:rPr lang="de-CH" dirty="0" smtClean="0"/>
              <a:t> </a:t>
            </a:r>
            <a:r>
              <a:rPr lang="de-CH" dirty="0" err="1" smtClean="0"/>
              <a:t>most</a:t>
            </a:r>
            <a:r>
              <a:rPr lang="de-CH" dirty="0" smtClean="0"/>
              <a:t> </a:t>
            </a:r>
            <a:r>
              <a:rPr lang="de-CH" dirty="0" err="1" smtClean="0"/>
              <a:t>of</a:t>
            </a:r>
            <a:r>
              <a:rPr lang="de-CH" dirty="0" smtClean="0"/>
              <a:t> </a:t>
            </a:r>
            <a:r>
              <a:rPr lang="de-CH" dirty="0" err="1" smtClean="0"/>
              <a:t>the</a:t>
            </a:r>
            <a:r>
              <a:rPr lang="de-CH" dirty="0" smtClean="0"/>
              <a:t> </a:t>
            </a:r>
            <a:r>
              <a:rPr lang="de-CH" dirty="0" err="1" smtClean="0"/>
              <a:t>work</a:t>
            </a:r>
            <a:r>
              <a:rPr lang="de-CH" dirty="0" smtClean="0"/>
              <a:t>? The </a:t>
            </a:r>
            <a:r>
              <a:rPr lang="de-CH" dirty="0" err="1" smtClean="0"/>
              <a:t>experts</a:t>
            </a:r>
            <a:r>
              <a:rPr lang="de-CH" dirty="0" smtClean="0"/>
              <a:t>! </a:t>
            </a:r>
          </a:p>
          <a:p>
            <a:r>
              <a:rPr lang="de-CH" dirty="0" err="1" smtClean="0"/>
              <a:t>For</a:t>
            </a:r>
            <a:r>
              <a:rPr lang="de-CH" dirty="0" smtClean="0"/>
              <a:t> </a:t>
            </a:r>
            <a:r>
              <a:rPr lang="de-CH" dirty="0" err="1" smtClean="0"/>
              <a:t>the</a:t>
            </a:r>
            <a:r>
              <a:rPr lang="de-CH" dirty="0" smtClean="0"/>
              <a:t> </a:t>
            </a:r>
            <a:r>
              <a:rPr lang="de-CH" dirty="0" err="1" smtClean="0"/>
              <a:t>practical</a:t>
            </a:r>
            <a:r>
              <a:rPr lang="de-CH" dirty="0" smtClean="0"/>
              <a:t> </a:t>
            </a:r>
            <a:r>
              <a:rPr lang="de-CH" dirty="0" err="1" smtClean="0"/>
              <a:t>exams</a:t>
            </a:r>
            <a:r>
              <a:rPr lang="de-CH" dirty="0" smtClean="0"/>
              <a:t>  in </a:t>
            </a:r>
            <a:r>
              <a:rPr lang="de-CH" dirty="0" err="1" smtClean="0"/>
              <a:t>the</a:t>
            </a:r>
            <a:r>
              <a:rPr lang="de-CH" dirty="0" smtClean="0"/>
              <a:t> </a:t>
            </a:r>
            <a:r>
              <a:rPr lang="de-CH" dirty="0" err="1" smtClean="0"/>
              <a:t>apprenticeship</a:t>
            </a:r>
            <a:r>
              <a:rPr lang="de-CH" dirty="0" smtClean="0"/>
              <a:t>, </a:t>
            </a:r>
            <a:r>
              <a:rPr lang="de-CH" dirty="0" err="1" smtClean="0"/>
              <a:t>usually</a:t>
            </a:r>
            <a:r>
              <a:rPr lang="de-CH" dirty="0" smtClean="0"/>
              <a:t> </a:t>
            </a:r>
            <a:r>
              <a:rPr lang="de-CH" dirty="0" err="1" smtClean="0"/>
              <a:t>they</a:t>
            </a:r>
            <a:r>
              <a:rPr lang="de-CH" dirty="0" smtClean="0"/>
              <a:t> </a:t>
            </a:r>
            <a:r>
              <a:rPr lang="de-CH" dirty="0" err="1" smtClean="0"/>
              <a:t>are</a:t>
            </a:r>
            <a:r>
              <a:rPr lang="de-CH" dirty="0" smtClean="0"/>
              <a:t> professionals </a:t>
            </a:r>
            <a:r>
              <a:rPr lang="de-CH" dirty="0" err="1" smtClean="0"/>
              <a:t>with</a:t>
            </a:r>
            <a:r>
              <a:rPr lang="de-CH" dirty="0" smtClean="0"/>
              <a:t> </a:t>
            </a:r>
            <a:r>
              <a:rPr lang="de-CH" dirty="0" err="1" smtClean="0"/>
              <a:t>own</a:t>
            </a:r>
            <a:r>
              <a:rPr lang="de-CH" dirty="0" smtClean="0"/>
              <a:t> </a:t>
            </a:r>
            <a:r>
              <a:rPr lang="de-CH" dirty="0" err="1" smtClean="0"/>
              <a:t>companies</a:t>
            </a:r>
            <a:r>
              <a:rPr lang="de-CH" dirty="0" smtClean="0"/>
              <a:t>, </a:t>
            </a:r>
            <a:r>
              <a:rPr lang="de-CH" dirty="0" err="1" smtClean="0"/>
              <a:t>or</a:t>
            </a:r>
            <a:r>
              <a:rPr lang="de-CH" dirty="0" smtClean="0"/>
              <a:t> </a:t>
            </a:r>
            <a:r>
              <a:rPr lang="de-CH" dirty="0" err="1" smtClean="0"/>
              <a:t>employees</a:t>
            </a:r>
            <a:r>
              <a:rPr lang="de-CH" dirty="0" smtClean="0"/>
              <a:t> in larger </a:t>
            </a:r>
            <a:r>
              <a:rPr lang="de-CH" dirty="0" err="1" smtClean="0"/>
              <a:t>companies</a:t>
            </a:r>
            <a:r>
              <a:rPr lang="de-CH" dirty="0" smtClean="0"/>
              <a:t>. </a:t>
            </a:r>
          </a:p>
          <a:p>
            <a:r>
              <a:rPr lang="de-CH" dirty="0" err="1" smtClean="0"/>
              <a:t>For</a:t>
            </a:r>
            <a:r>
              <a:rPr lang="de-CH" dirty="0" smtClean="0"/>
              <a:t> </a:t>
            </a:r>
            <a:r>
              <a:rPr lang="de-CH" dirty="0" err="1" smtClean="0"/>
              <a:t>the</a:t>
            </a:r>
            <a:r>
              <a:rPr lang="de-CH" dirty="0" smtClean="0"/>
              <a:t> </a:t>
            </a:r>
            <a:r>
              <a:rPr lang="de-CH" dirty="0" err="1" smtClean="0"/>
              <a:t>theortical</a:t>
            </a:r>
            <a:r>
              <a:rPr lang="de-CH" dirty="0" smtClean="0"/>
              <a:t> </a:t>
            </a:r>
            <a:r>
              <a:rPr lang="de-CH" dirty="0" err="1" smtClean="0"/>
              <a:t>parts</a:t>
            </a:r>
            <a:r>
              <a:rPr lang="de-CH" dirty="0" smtClean="0"/>
              <a:t> </a:t>
            </a:r>
            <a:r>
              <a:rPr lang="de-CH" dirty="0" err="1" smtClean="0"/>
              <a:t>of</a:t>
            </a:r>
            <a:r>
              <a:rPr lang="de-CH" dirty="0" smtClean="0"/>
              <a:t> </a:t>
            </a:r>
            <a:r>
              <a:rPr lang="de-CH" dirty="0" err="1" smtClean="0"/>
              <a:t>the</a:t>
            </a:r>
            <a:r>
              <a:rPr lang="de-CH" dirty="0" smtClean="0"/>
              <a:t> </a:t>
            </a:r>
            <a:r>
              <a:rPr lang="de-CH" dirty="0" err="1" smtClean="0"/>
              <a:t>profession</a:t>
            </a:r>
            <a:r>
              <a:rPr lang="de-CH" dirty="0" smtClean="0"/>
              <a:t> </a:t>
            </a:r>
            <a:r>
              <a:rPr lang="de-CH" dirty="0" err="1" smtClean="0"/>
              <a:t>usually</a:t>
            </a:r>
            <a:r>
              <a:rPr lang="de-CH" dirty="0" smtClean="0"/>
              <a:t> </a:t>
            </a:r>
            <a:r>
              <a:rPr lang="de-CH" dirty="0" err="1" smtClean="0"/>
              <a:t>we</a:t>
            </a:r>
            <a:r>
              <a:rPr lang="de-CH" dirty="0" smtClean="0"/>
              <a:t> </a:t>
            </a:r>
            <a:r>
              <a:rPr lang="de-CH" dirty="0" err="1" smtClean="0"/>
              <a:t>have</a:t>
            </a:r>
            <a:r>
              <a:rPr lang="de-CH" dirty="0" smtClean="0"/>
              <a:t>  </a:t>
            </a:r>
            <a:r>
              <a:rPr lang="de-CH" dirty="0" err="1" smtClean="0"/>
              <a:t>teachers</a:t>
            </a:r>
            <a:r>
              <a:rPr lang="de-CH" dirty="0" smtClean="0"/>
              <a:t> </a:t>
            </a:r>
            <a:r>
              <a:rPr lang="de-CH" dirty="0"/>
              <a:t>in </a:t>
            </a:r>
            <a:r>
              <a:rPr lang="de-CH" dirty="0" err="1"/>
              <a:t>vocational</a:t>
            </a:r>
            <a:r>
              <a:rPr lang="de-CH" dirty="0"/>
              <a:t> </a:t>
            </a:r>
            <a:r>
              <a:rPr lang="de-CH" dirty="0" err="1" smtClean="0"/>
              <a:t>schools</a:t>
            </a:r>
            <a:r>
              <a:rPr lang="de-CH" dirty="0" smtClean="0"/>
              <a:t>, </a:t>
            </a:r>
            <a:r>
              <a:rPr lang="de-CH" dirty="0" err="1" smtClean="0"/>
              <a:t>who</a:t>
            </a:r>
            <a:r>
              <a:rPr lang="de-CH" dirty="0" smtClean="0"/>
              <a:t> </a:t>
            </a:r>
            <a:r>
              <a:rPr lang="de-CH" dirty="0" err="1" smtClean="0"/>
              <a:t>were</a:t>
            </a:r>
            <a:r>
              <a:rPr lang="de-CH" dirty="0" smtClean="0"/>
              <a:t> </a:t>
            </a:r>
            <a:r>
              <a:rPr lang="de-CH" dirty="0" err="1" smtClean="0"/>
              <a:t>former</a:t>
            </a:r>
            <a:r>
              <a:rPr lang="de-CH" dirty="0" smtClean="0"/>
              <a:t> professionals .</a:t>
            </a:r>
          </a:p>
          <a:p>
            <a:r>
              <a:rPr lang="de-CH" dirty="0" err="1" smtClean="0"/>
              <a:t>And</a:t>
            </a:r>
            <a:r>
              <a:rPr lang="de-CH" dirty="0" smtClean="0"/>
              <a:t> </a:t>
            </a:r>
            <a:r>
              <a:rPr lang="de-CH" dirty="0" err="1" smtClean="0"/>
              <a:t>these</a:t>
            </a:r>
            <a:r>
              <a:rPr lang="de-CH" dirty="0" smtClean="0"/>
              <a:t> </a:t>
            </a:r>
            <a:r>
              <a:rPr lang="de-CH" dirty="0" err="1" smtClean="0"/>
              <a:t>experts</a:t>
            </a:r>
            <a:r>
              <a:rPr lang="de-CH" dirty="0" smtClean="0"/>
              <a:t> </a:t>
            </a:r>
            <a:r>
              <a:rPr lang="de-CH" dirty="0" err="1" smtClean="0"/>
              <a:t>are</a:t>
            </a:r>
            <a:r>
              <a:rPr lang="de-CH" dirty="0" smtClean="0"/>
              <a:t> </a:t>
            </a:r>
            <a:r>
              <a:rPr lang="de-CH" dirty="0" err="1" smtClean="0"/>
              <a:t>often</a:t>
            </a:r>
            <a:r>
              <a:rPr lang="de-CH" dirty="0" smtClean="0"/>
              <a:t> </a:t>
            </a:r>
            <a:r>
              <a:rPr lang="de-CH" dirty="0" err="1" smtClean="0"/>
              <a:t>experts</a:t>
            </a:r>
            <a:r>
              <a:rPr lang="de-CH" dirty="0" smtClean="0"/>
              <a:t> in </a:t>
            </a:r>
            <a:r>
              <a:rPr lang="de-CH" dirty="0" err="1" smtClean="0"/>
              <a:t>championships</a:t>
            </a:r>
            <a:r>
              <a:rPr lang="de-CH" dirty="0" smtClean="0"/>
              <a:t> </a:t>
            </a:r>
            <a:r>
              <a:rPr lang="de-CH" dirty="0" err="1" smtClean="0"/>
              <a:t>too</a:t>
            </a:r>
            <a:r>
              <a:rPr lang="de-CH" dirty="0" smtClean="0"/>
              <a:t>,  </a:t>
            </a:r>
            <a:r>
              <a:rPr lang="de-CH" dirty="0" err="1" smtClean="0"/>
              <a:t>even</a:t>
            </a:r>
            <a:r>
              <a:rPr lang="de-CH" dirty="0" smtClean="0"/>
              <a:t> in Swiss </a:t>
            </a:r>
            <a:r>
              <a:rPr lang="de-CH" dirty="0" err="1" smtClean="0"/>
              <a:t>competitions</a:t>
            </a:r>
            <a:r>
              <a:rPr lang="de-CH" dirty="0" smtClean="0"/>
              <a:t> </a:t>
            </a:r>
            <a:r>
              <a:rPr lang="de-CH" dirty="0" err="1" smtClean="0"/>
              <a:t>or</a:t>
            </a:r>
            <a:r>
              <a:rPr lang="de-CH" dirty="0" smtClean="0"/>
              <a:t> – </a:t>
            </a:r>
            <a:r>
              <a:rPr lang="de-CH" dirty="0" err="1" smtClean="0"/>
              <a:t>the</a:t>
            </a:r>
            <a:r>
              <a:rPr lang="de-CH" dirty="0" smtClean="0"/>
              <a:t> </a:t>
            </a:r>
            <a:r>
              <a:rPr lang="de-CH" dirty="0" err="1" smtClean="0"/>
              <a:t>best</a:t>
            </a:r>
            <a:r>
              <a:rPr lang="de-CH" dirty="0" smtClean="0"/>
              <a:t>  - in </a:t>
            </a:r>
            <a:r>
              <a:rPr lang="de-CH" dirty="0" err="1" smtClean="0"/>
              <a:t>worldskills-competiions</a:t>
            </a:r>
            <a:r>
              <a:rPr lang="de-CH" dirty="0" smtClean="0"/>
              <a:t>.</a:t>
            </a:r>
          </a:p>
          <a:p>
            <a:r>
              <a:rPr lang="de-CH" dirty="0" err="1" smtClean="0"/>
              <a:t>And</a:t>
            </a:r>
            <a:r>
              <a:rPr lang="de-CH" dirty="0" smtClean="0"/>
              <a:t> </a:t>
            </a:r>
            <a:r>
              <a:rPr lang="de-CH" dirty="0" err="1" smtClean="0"/>
              <a:t>usually</a:t>
            </a:r>
            <a:r>
              <a:rPr lang="de-CH" dirty="0" smtClean="0"/>
              <a:t> </a:t>
            </a:r>
            <a:r>
              <a:rPr lang="de-CH" dirty="0" err="1" smtClean="0"/>
              <a:t>they</a:t>
            </a:r>
            <a:r>
              <a:rPr lang="de-CH" dirty="0" smtClean="0"/>
              <a:t> </a:t>
            </a:r>
            <a:r>
              <a:rPr lang="de-CH" dirty="0" err="1" smtClean="0"/>
              <a:t>work</a:t>
            </a:r>
            <a:r>
              <a:rPr lang="de-CH" dirty="0" smtClean="0"/>
              <a:t> </a:t>
            </a:r>
            <a:r>
              <a:rPr lang="de-CH" dirty="0" err="1" smtClean="0"/>
              <a:t>as</a:t>
            </a:r>
            <a:r>
              <a:rPr lang="de-CH" dirty="0" smtClean="0"/>
              <a:t> </a:t>
            </a:r>
            <a:r>
              <a:rPr lang="de-CH" dirty="0" err="1" smtClean="0"/>
              <a:t>volonteerrs</a:t>
            </a:r>
            <a:r>
              <a:rPr lang="de-CH" dirty="0" smtClean="0"/>
              <a:t> </a:t>
            </a:r>
            <a:r>
              <a:rPr lang="de-CH" dirty="0" err="1" smtClean="0"/>
              <a:t>or</a:t>
            </a:r>
            <a:r>
              <a:rPr lang="de-CH" dirty="0" smtClean="0"/>
              <a:t> </a:t>
            </a:r>
            <a:r>
              <a:rPr lang="de-CH" dirty="0" err="1" smtClean="0"/>
              <a:t>with</a:t>
            </a:r>
            <a:r>
              <a:rPr lang="de-CH" dirty="0" smtClean="0"/>
              <a:t> just a </a:t>
            </a:r>
            <a:r>
              <a:rPr lang="de-CH" dirty="0" err="1" smtClean="0"/>
              <a:t>little</a:t>
            </a:r>
            <a:r>
              <a:rPr lang="de-CH" dirty="0" smtClean="0"/>
              <a:t> </a:t>
            </a:r>
            <a:r>
              <a:rPr lang="de-CH" dirty="0" err="1" smtClean="0"/>
              <a:t>compensatiion</a:t>
            </a:r>
            <a:r>
              <a:rPr lang="de-CH" dirty="0" smtClean="0"/>
              <a:t>.</a:t>
            </a:r>
            <a:endParaRPr lang="de-CH" dirty="0"/>
          </a:p>
        </p:txBody>
      </p:sp>
      <p:sp>
        <p:nvSpPr>
          <p:cNvPr id="4" name="Kopfzeilenplatzhalter 3"/>
          <p:cNvSpPr>
            <a:spLocks noGrp="1"/>
          </p:cNvSpPr>
          <p:nvPr>
            <p:ph type="hdr" sz="quarter" idx="10"/>
          </p:nvPr>
        </p:nvSpPr>
        <p:spPr/>
        <p:txBody>
          <a:bodyPr/>
          <a:lstStyle/>
          <a:p>
            <a:pPr>
              <a:defRPr/>
            </a:pPr>
            <a:r>
              <a:rPr lang="de-CH" smtClean="0"/>
              <a:t>DV KGV SO 18.5.2011</a:t>
            </a:r>
            <a:endParaRPr lang="de-CH"/>
          </a:p>
        </p:txBody>
      </p:sp>
      <p:sp>
        <p:nvSpPr>
          <p:cNvPr id="5" name="Datumsplatzhalter 4"/>
          <p:cNvSpPr>
            <a:spLocks noGrp="1"/>
          </p:cNvSpPr>
          <p:nvPr>
            <p:ph type="dt" idx="11"/>
          </p:nvPr>
        </p:nvSpPr>
        <p:spPr/>
        <p:txBody>
          <a:bodyPr/>
          <a:lstStyle/>
          <a:p>
            <a:pPr>
              <a:defRPr/>
            </a:pPr>
            <a:endParaRPr lang="de-CH"/>
          </a:p>
        </p:txBody>
      </p:sp>
      <p:sp>
        <p:nvSpPr>
          <p:cNvPr id="6" name="Foliennummernplatzhalter 5"/>
          <p:cNvSpPr>
            <a:spLocks noGrp="1"/>
          </p:cNvSpPr>
          <p:nvPr>
            <p:ph type="sldNum" sz="quarter" idx="12"/>
          </p:nvPr>
        </p:nvSpPr>
        <p:spPr/>
        <p:txBody>
          <a:bodyPr/>
          <a:lstStyle/>
          <a:p>
            <a:pPr>
              <a:defRPr/>
            </a:pPr>
            <a:fld id="{3782AA79-9662-4765-B2FF-F6430D2FC158}" type="slidenum">
              <a:rPr lang="de-CH" smtClean="0"/>
              <a:pPr>
                <a:defRPr/>
              </a:pPr>
              <a:t>17</a:t>
            </a:fld>
            <a:endParaRPr lang="de-CH"/>
          </a:p>
        </p:txBody>
      </p:sp>
    </p:spTree>
    <p:extLst>
      <p:ext uri="{BB962C8B-B14F-4D97-AF65-F5344CB8AC3E}">
        <p14:creationId xmlns:p14="http://schemas.microsoft.com/office/powerpoint/2010/main" val="3520483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endParaRPr lang="de-CH"/>
          </a:p>
        </p:txBody>
      </p:sp>
      <p:sp>
        <p:nvSpPr>
          <p:cNvPr id="4" name="Kopfzeilenplatzhalter 3"/>
          <p:cNvSpPr>
            <a:spLocks noGrp="1"/>
          </p:cNvSpPr>
          <p:nvPr>
            <p:ph type="hdr" sz="quarter" idx="10"/>
          </p:nvPr>
        </p:nvSpPr>
        <p:spPr/>
        <p:txBody>
          <a:bodyPr/>
          <a:lstStyle/>
          <a:p>
            <a:pPr>
              <a:defRPr/>
            </a:pPr>
            <a:r>
              <a:rPr lang="de-CH" smtClean="0"/>
              <a:t>DV KGV SO 18.5.2011</a:t>
            </a:r>
            <a:endParaRPr lang="de-CH"/>
          </a:p>
        </p:txBody>
      </p:sp>
      <p:sp>
        <p:nvSpPr>
          <p:cNvPr id="5" name="Datumsplatzhalter 4"/>
          <p:cNvSpPr>
            <a:spLocks noGrp="1"/>
          </p:cNvSpPr>
          <p:nvPr>
            <p:ph type="dt" idx="11"/>
          </p:nvPr>
        </p:nvSpPr>
        <p:spPr/>
        <p:txBody>
          <a:bodyPr/>
          <a:lstStyle/>
          <a:p>
            <a:pPr>
              <a:defRPr/>
            </a:pPr>
            <a:endParaRPr lang="de-CH"/>
          </a:p>
        </p:txBody>
      </p:sp>
      <p:sp>
        <p:nvSpPr>
          <p:cNvPr id="6" name="Foliennummernplatzhalter 5"/>
          <p:cNvSpPr>
            <a:spLocks noGrp="1"/>
          </p:cNvSpPr>
          <p:nvPr>
            <p:ph type="sldNum" sz="quarter" idx="12"/>
          </p:nvPr>
        </p:nvSpPr>
        <p:spPr/>
        <p:txBody>
          <a:bodyPr/>
          <a:lstStyle/>
          <a:p>
            <a:pPr>
              <a:defRPr/>
            </a:pPr>
            <a:fld id="{3782AA79-9662-4765-B2FF-F6430D2FC158}" type="slidenum">
              <a:rPr lang="de-CH" smtClean="0"/>
              <a:pPr>
                <a:defRPr/>
              </a:pPr>
              <a:t>18</a:t>
            </a:fld>
            <a:endParaRPr lang="de-CH"/>
          </a:p>
        </p:txBody>
      </p:sp>
    </p:spTree>
    <p:extLst>
      <p:ext uri="{BB962C8B-B14F-4D97-AF65-F5344CB8AC3E}">
        <p14:creationId xmlns:p14="http://schemas.microsoft.com/office/powerpoint/2010/main" val="8088391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r>
              <a:rPr lang="en-US" dirty="0"/>
              <a:t>Expenses for participation in </a:t>
            </a:r>
            <a:r>
              <a:rPr lang="en-US" dirty="0" err="1"/>
              <a:t>WorldSkills</a:t>
            </a:r>
            <a:r>
              <a:rPr lang="en-US" dirty="0"/>
              <a:t/>
            </a:r>
            <a:br>
              <a:rPr lang="en-US" dirty="0"/>
            </a:br>
            <a:r>
              <a:rPr lang="en-US" dirty="0"/>
              <a:t>The direct costs of participation in London Fri totaled 1.3 million of which the federal government under contract Fri paid 830,000. -</a:t>
            </a:r>
            <a:br>
              <a:rPr lang="en-US" dirty="0"/>
            </a:br>
            <a:r>
              <a:rPr lang="en-US" dirty="0"/>
              <a:t/>
            </a:r>
            <a:br>
              <a:rPr lang="en-US" dirty="0"/>
            </a:br>
            <a:r>
              <a:rPr lang="en-US" dirty="0"/>
              <a:t>For a total of 995 days were London2011 done volunteer work for SwissSkills.</a:t>
            </a:r>
            <a:br>
              <a:rPr lang="en-US" dirty="0"/>
            </a:br>
            <a:r>
              <a:rPr lang="en-US" dirty="0"/>
              <a:t/>
            </a:r>
            <a:br>
              <a:rPr lang="en-US" dirty="0"/>
            </a:br>
            <a:r>
              <a:rPr lang="en-US" dirty="0"/>
              <a:t>The cost of professional organizations for the preparation of the candidates are difficult to calculate. They should average more than CHF 10,000 -. Amount per candidate or candidate.</a:t>
            </a:r>
            <a:endParaRPr lang="de-CH" dirty="0"/>
          </a:p>
        </p:txBody>
      </p:sp>
      <p:sp>
        <p:nvSpPr>
          <p:cNvPr id="4" name="Kopfzeilenplatzhalter 3"/>
          <p:cNvSpPr>
            <a:spLocks noGrp="1"/>
          </p:cNvSpPr>
          <p:nvPr>
            <p:ph type="hdr" sz="quarter" idx="10"/>
          </p:nvPr>
        </p:nvSpPr>
        <p:spPr/>
        <p:txBody>
          <a:bodyPr/>
          <a:lstStyle/>
          <a:p>
            <a:pPr>
              <a:defRPr/>
            </a:pPr>
            <a:r>
              <a:rPr lang="de-CH" smtClean="0"/>
              <a:t>DV KGV SO 18.5.2011</a:t>
            </a:r>
            <a:endParaRPr lang="de-CH"/>
          </a:p>
        </p:txBody>
      </p:sp>
      <p:sp>
        <p:nvSpPr>
          <p:cNvPr id="5" name="Datumsplatzhalter 4"/>
          <p:cNvSpPr>
            <a:spLocks noGrp="1"/>
          </p:cNvSpPr>
          <p:nvPr>
            <p:ph type="dt" idx="11"/>
          </p:nvPr>
        </p:nvSpPr>
        <p:spPr/>
        <p:txBody>
          <a:bodyPr/>
          <a:lstStyle/>
          <a:p>
            <a:pPr>
              <a:defRPr/>
            </a:pPr>
            <a:endParaRPr lang="de-CH"/>
          </a:p>
        </p:txBody>
      </p:sp>
      <p:sp>
        <p:nvSpPr>
          <p:cNvPr id="6" name="Foliennummernplatzhalter 5"/>
          <p:cNvSpPr>
            <a:spLocks noGrp="1"/>
          </p:cNvSpPr>
          <p:nvPr>
            <p:ph type="sldNum" sz="quarter" idx="12"/>
          </p:nvPr>
        </p:nvSpPr>
        <p:spPr/>
        <p:txBody>
          <a:bodyPr/>
          <a:lstStyle/>
          <a:p>
            <a:pPr>
              <a:defRPr/>
            </a:pPr>
            <a:fld id="{3782AA79-9662-4765-B2FF-F6430D2FC158}" type="slidenum">
              <a:rPr lang="de-CH" smtClean="0"/>
              <a:pPr>
                <a:defRPr/>
              </a:pPr>
              <a:t>19</a:t>
            </a:fld>
            <a:endParaRPr lang="de-CH"/>
          </a:p>
        </p:txBody>
      </p:sp>
    </p:spTree>
    <p:extLst>
      <p:ext uri="{BB962C8B-B14F-4D97-AF65-F5344CB8AC3E}">
        <p14:creationId xmlns:p14="http://schemas.microsoft.com/office/powerpoint/2010/main" val="50650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17575" y="744538"/>
            <a:ext cx="4962525" cy="3722687"/>
          </a:xfrm>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EDB1CE64-BD0D-4EB3-9623-0E8B60D9935A}" type="slidenum">
              <a:rPr lang="de-CH" smtClean="0"/>
              <a:pPr/>
              <a:t>20</a:t>
            </a:fld>
            <a:endParaRPr lang="de-CH"/>
          </a:p>
        </p:txBody>
      </p:sp>
      <p:sp>
        <p:nvSpPr>
          <p:cNvPr id="5" name="Kopfzeilenplatzhalter 4"/>
          <p:cNvSpPr>
            <a:spLocks noGrp="1"/>
          </p:cNvSpPr>
          <p:nvPr>
            <p:ph type="hdr" sz="quarter" idx="11"/>
          </p:nvPr>
        </p:nvSpPr>
        <p:spPr/>
        <p:txBody>
          <a:bodyPr/>
          <a:lstStyle/>
          <a:p>
            <a:pPr>
              <a:defRPr/>
            </a:pPr>
            <a:r>
              <a:rPr lang="de-CH" smtClean="0"/>
              <a:t>DV KGV SO 18.5.2011</a:t>
            </a:r>
            <a:endParaRPr lang="de-CH"/>
          </a:p>
        </p:txBody>
      </p:sp>
    </p:spTree>
    <p:extLst>
      <p:ext uri="{BB962C8B-B14F-4D97-AF65-F5344CB8AC3E}">
        <p14:creationId xmlns:p14="http://schemas.microsoft.com/office/powerpoint/2010/main" val="29043115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2" name="Group 15"/>
          <p:cNvGrpSpPr>
            <a:grpSpLocks/>
          </p:cNvGrpSpPr>
          <p:nvPr/>
        </p:nvGrpSpPr>
        <p:grpSpPr bwMode="auto">
          <a:xfrm>
            <a:off x="900113" y="1268413"/>
            <a:ext cx="7270750" cy="3675062"/>
            <a:chOff x="567" y="799"/>
            <a:chExt cx="4580" cy="2315"/>
          </a:xfrm>
        </p:grpSpPr>
        <p:pic>
          <p:nvPicPr>
            <p:cNvPr id="3" name="Picture 10" descr="Logo-SGV-neu"/>
            <p:cNvPicPr>
              <a:picLocks noChangeAspect="1" noChangeArrowheads="1"/>
            </p:cNvPicPr>
            <p:nvPr userDrawn="1"/>
          </p:nvPicPr>
          <p:blipFill>
            <a:blip r:embed="rId2"/>
            <a:srcRect/>
            <a:stretch>
              <a:fillRect/>
            </a:stretch>
          </p:blipFill>
          <p:spPr bwMode="auto">
            <a:xfrm>
              <a:off x="612" y="799"/>
              <a:ext cx="4535" cy="860"/>
            </a:xfrm>
            <a:prstGeom prst="rect">
              <a:avLst/>
            </a:prstGeom>
            <a:noFill/>
            <a:ln w="9525">
              <a:noFill/>
              <a:miter lim="800000"/>
              <a:headEnd/>
              <a:tailEnd/>
            </a:ln>
          </p:spPr>
        </p:pic>
        <p:sp>
          <p:nvSpPr>
            <p:cNvPr id="4" name="Text Box 11"/>
            <p:cNvSpPr txBox="1">
              <a:spLocks noChangeArrowheads="1"/>
            </p:cNvSpPr>
            <p:nvPr userDrawn="1"/>
          </p:nvSpPr>
          <p:spPr bwMode="auto">
            <a:xfrm>
              <a:off x="567" y="1979"/>
              <a:ext cx="4536" cy="1135"/>
            </a:xfrm>
            <a:prstGeom prst="rect">
              <a:avLst/>
            </a:prstGeom>
            <a:noFill/>
            <a:ln w="9525">
              <a:noFill/>
              <a:miter lim="800000"/>
              <a:headEnd/>
              <a:tailEnd/>
            </a:ln>
            <a:effectLst/>
          </p:spPr>
          <p:txBody>
            <a:bodyPr>
              <a:spAutoFit/>
            </a:bodyPr>
            <a:lstStyle/>
            <a:p>
              <a:pPr>
                <a:spcBef>
                  <a:spcPct val="50000"/>
                </a:spcBef>
                <a:defRPr/>
              </a:pPr>
              <a:r>
                <a:rPr lang="de-CH" sz="2800"/>
                <a:t>Schweizerischer Gewerbeverband </a:t>
              </a:r>
              <a:r>
                <a:rPr lang="de-CH" sz="2800">
                  <a:solidFill>
                    <a:srgbClr val="E3302C"/>
                  </a:solidFill>
                </a:rPr>
                <a:t>sgv</a:t>
              </a:r>
            </a:p>
            <a:p>
              <a:pPr>
                <a:spcBef>
                  <a:spcPct val="50000"/>
                </a:spcBef>
                <a:defRPr/>
              </a:pPr>
              <a:r>
                <a:rPr lang="de-CH" sz="2800"/>
                <a:t>Union suisse des arts et métiers </a:t>
              </a:r>
              <a:r>
                <a:rPr lang="de-CH" sz="2800">
                  <a:solidFill>
                    <a:srgbClr val="E3302C"/>
                  </a:solidFill>
                </a:rPr>
                <a:t>usam</a:t>
              </a:r>
            </a:p>
            <a:p>
              <a:pPr>
                <a:spcBef>
                  <a:spcPct val="50000"/>
                </a:spcBef>
                <a:defRPr/>
              </a:pPr>
              <a:r>
                <a:rPr lang="de-CH" sz="2800"/>
                <a:t>Unione svizzera delle arti e mestieri </a:t>
              </a:r>
              <a:r>
                <a:rPr lang="de-CH" sz="2800">
                  <a:solidFill>
                    <a:srgbClr val="E3302C"/>
                  </a:solidFill>
                </a:rPr>
                <a:t>usam</a:t>
              </a:r>
            </a:p>
          </p:txBody>
        </p:sp>
      </p:grpSp>
      <p:sp>
        <p:nvSpPr>
          <p:cNvPr id="5" name="Line 12"/>
          <p:cNvSpPr>
            <a:spLocks noChangeShapeType="1"/>
          </p:cNvSpPr>
          <p:nvPr/>
        </p:nvSpPr>
        <p:spPr bwMode="auto">
          <a:xfrm flipH="1">
            <a:off x="0" y="6237288"/>
            <a:ext cx="9144000" cy="0"/>
          </a:xfrm>
          <a:prstGeom prst="line">
            <a:avLst/>
          </a:prstGeom>
          <a:noFill/>
          <a:ln w="19050">
            <a:solidFill>
              <a:srgbClr val="E3302C"/>
            </a:solidFill>
            <a:round/>
            <a:headEnd/>
            <a:tailEnd/>
          </a:ln>
          <a:effectLst/>
        </p:spPr>
        <p:txBody>
          <a:bodyPr/>
          <a:lstStyle/>
          <a:p>
            <a:pPr>
              <a:defRPr/>
            </a:pPr>
            <a:endParaRPr lang="de-DE"/>
          </a:p>
        </p:txBody>
      </p:sp>
      <p:sp>
        <p:nvSpPr>
          <p:cNvPr id="6" name="Rectangle 13"/>
          <p:cNvSpPr>
            <a:spLocks noChangeArrowheads="1"/>
          </p:cNvSpPr>
          <p:nvPr/>
        </p:nvSpPr>
        <p:spPr bwMode="auto">
          <a:xfrm>
            <a:off x="107950" y="6218238"/>
            <a:ext cx="8928100" cy="360362"/>
          </a:xfrm>
          <a:prstGeom prst="rect">
            <a:avLst/>
          </a:prstGeom>
          <a:noFill/>
          <a:ln w="9525">
            <a:noFill/>
            <a:miter lim="800000"/>
            <a:headEnd/>
            <a:tailEnd/>
          </a:ln>
          <a:effectLst/>
        </p:spPr>
        <p:txBody>
          <a:bodyPr wrap="none" anchor="ctr"/>
          <a:lstStyle/>
          <a:p>
            <a:pPr>
              <a:defRPr/>
            </a:pPr>
            <a:r>
              <a:rPr lang="de-CH" sz="1400"/>
              <a:t>KGV-Sekretärenkonferenz 24.6.2010 Seedorf</a:t>
            </a:r>
          </a:p>
        </p:txBody>
      </p:sp>
      <p:pic>
        <p:nvPicPr>
          <p:cNvPr id="7" name="Picture 14" descr="Logo-SGV-neu"/>
          <p:cNvPicPr>
            <a:picLocks noChangeAspect="1" noChangeArrowheads="1"/>
          </p:cNvPicPr>
          <p:nvPr/>
        </p:nvPicPr>
        <p:blipFill>
          <a:blip r:embed="rId2"/>
          <a:srcRect/>
          <a:stretch>
            <a:fillRect/>
          </a:stretch>
        </p:blipFill>
        <p:spPr bwMode="auto">
          <a:xfrm>
            <a:off x="7667625" y="6308725"/>
            <a:ext cx="1368425" cy="258763"/>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idx="1"/>
          </p:nvPr>
        </p:nvSpPr>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n-US"/>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Textmasterformate durch Klicken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sz="half" idx="1"/>
          </p:nvPr>
        </p:nvSpPr>
        <p:spPr>
          <a:xfrm>
            <a:off x="250825" y="1484313"/>
            <a:ext cx="4244975"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648200" y="1484313"/>
            <a:ext cx="4244975"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en-US"/>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732588" y="765175"/>
            <a:ext cx="2160587" cy="5360988"/>
          </a:xfrm>
        </p:spPr>
        <p:txBody>
          <a:bodyPr vert="eaVert"/>
          <a:lstStyle/>
          <a:p>
            <a:r>
              <a:rPr lang="en-US"/>
              <a:t>Titelmasterformat durch Klicken bearbeiten</a:t>
            </a:r>
            <a:endParaRPr lang="de-DE"/>
          </a:p>
        </p:txBody>
      </p:sp>
      <p:sp>
        <p:nvSpPr>
          <p:cNvPr id="3" name="Vertikaler Textplatzhalter 2"/>
          <p:cNvSpPr>
            <a:spLocks noGrp="1"/>
          </p:cNvSpPr>
          <p:nvPr>
            <p:ph type="body" orient="vert" idx="1"/>
          </p:nvPr>
        </p:nvSpPr>
        <p:spPr>
          <a:xfrm>
            <a:off x="250825" y="765175"/>
            <a:ext cx="6329363" cy="5360988"/>
          </a:xfrm>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250825" y="765175"/>
            <a:ext cx="8642350" cy="633413"/>
          </a:xfrm>
        </p:spPr>
        <p:txBody>
          <a:bodyPr/>
          <a:lstStyle/>
          <a:p>
            <a:r>
              <a:rPr lang="en-US"/>
              <a:t>Titelmasterformat durch Klicken bearbeiten</a:t>
            </a:r>
            <a:endParaRPr lang="de-DE"/>
          </a:p>
        </p:txBody>
      </p:sp>
      <p:sp>
        <p:nvSpPr>
          <p:cNvPr id="3" name="Textplatzhalter 2"/>
          <p:cNvSpPr>
            <a:spLocks noGrp="1"/>
          </p:cNvSpPr>
          <p:nvPr>
            <p:ph type="body" sz="half" idx="1"/>
          </p:nvPr>
        </p:nvSpPr>
        <p:spPr>
          <a:xfrm>
            <a:off x="250825" y="1484313"/>
            <a:ext cx="4244975" cy="4641850"/>
          </a:xfr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648200" y="1484313"/>
            <a:ext cx="4244975" cy="4641850"/>
          </a:xfr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Inhaltsplatzhalter 4"/>
          <p:cNvSpPr>
            <a:spLocks noGrp="1"/>
          </p:cNvSpPr>
          <p:nvPr>
            <p:ph sz="quarter" idx="10"/>
          </p:nvPr>
        </p:nvSpPr>
        <p:spPr>
          <a:xfrm>
            <a:off x="1835150" y="6524625"/>
            <a:ext cx="914400" cy="9144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3668753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418" y="2130275"/>
            <a:ext cx="7773164" cy="1469571"/>
          </a:xfrm>
        </p:spPr>
        <p:txBody>
          <a:bodyPr/>
          <a:lstStyle/>
          <a:p>
            <a:r>
              <a:rPr lang="de-DE" smtClean="0"/>
              <a:t>Titelmasterformat durch Klicken bearbeiten</a:t>
            </a:r>
            <a:endParaRPr lang="de-CH"/>
          </a:p>
        </p:txBody>
      </p:sp>
      <p:sp>
        <p:nvSpPr>
          <p:cNvPr id="3" name="Untertitel 2"/>
          <p:cNvSpPr>
            <a:spLocks noGrp="1"/>
          </p:cNvSpPr>
          <p:nvPr>
            <p:ph type="subTitle" idx="1"/>
          </p:nvPr>
        </p:nvSpPr>
        <p:spPr>
          <a:xfrm>
            <a:off x="1372226" y="3885595"/>
            <a:ext cx="6399548" cy="1753810"/>
          </a:xfrm>
        </p:spPr>
        <p:txBody>
          <a:bodyPr/>
          <a:lstStyle>
            <a:lvl1pPr marL="0" indent="0" algn="ctr">
              <a:buNone/>
              <a:defRPr/>
            </a:lvl1pPr>
            <a:lvl2pPr marL="414680" indent="0" algn="ctr">
              <a:buNone/>
              <a:defRPr/>
            </a:lvl2pPr>
            <a:lvl3pPr marL="829361" indent="0" algn="ctr">
              <a:buNone/>
              <a:defRPr/>
            </a:lvl3pPr>
            <a:lvl4pPr marL="1244041" indent="0" algn="ctr">
              <a:buNone/>
              <a:defRPr/>
            </a:lvl4pPr>
            <a:lvl5pPr marL="1658722" indent="0" algn="ctr">
              <a:buNone/>
              <a:defRPr/>
            </a:lvl5pPr>
            <a:lvl6pPr marL="2073402" indent="0" algn="ctr">
              <a:buNone/>
              <a:defRPr/>
            </a:lvl6pPr>
            <a:lvl7pPr marL="2488082" indent="0" algn="ctr">
              <a:buNone/>
              <a:defRPr/>
            </a:lvl7pPr>
            <a:lvl8pPr marL="2902763" indent="0" algn="ctr">
              <a:buNone/>
              <a:defRPr/>
            </a:lvl8pPr>
            <a:lvl9pPr marL="3317443" indent="0" algn="ctr">
              <a:buNone/>
              <a:defRPr/>
            </a:lvl9pPr>
          </a:lstStyle>
          <a:p>
            <a:r>
              <a:rPr lang="de-DE" smtClean="0"/>
              <a:t>Formatvorlage des Untertitelmasters durch Klicken bearbeiten</a:t>
            </a:r>
            <a:endParaRPr lang="de-CH"/>
          </a:p>
        </p:txBody>
      </p:sp>
      <p:sp>
        <p:nvSpPr>
          <p:cNvPr id="4" name="Datumsplatzhalter 3"/>
          <p:cNvSpPr>
            <a:spLocks noGrp="1"/>
          </p:cNvSpPr>
          <p:nvPr>
            <p:ph type="dt" sz="half" idx="10"/>
          </p:nvPr>
        </p:nvSpPr>
        <p:spPr>
          <a:xfrm>
            <a:off x="457410" y="6245679"/>
            <a:ext cx="2132719" cy="476250"/>
          </a:xfrm>
          <a:prstGeom prst="rect">
            <a:avLst/>
          </a:prstGeom>
        </p:spPr>
        <p:txBody>
          <a:bodyPr lIns="82936" tIns="41468" rIns="82936" bIns="41468"/>
          <a:lstStyle>
            <a:lvl1pPr>
              <a:defRPr/>
            </a:lvl1pPr>
          </a:lstStyle>
          <a:p>
            <a:endParaRPr lang="de-CH"/>
          </a:p>
        </p:txBody>
      </p:sp>
      <p:sp>
        <p:nvSpPr>
          <p:cNvPr id="5" name="Fußzeilenplatzhalter 4"/>
          <p:cNvSpPr>
            <a:spLocks noGrp="1"/>
          </p:cNvSpPr>
          <p:nvPr>
            <p:ph type="ftr" sz="quarter" idx="11"/>
          </p:nvPr>
        </p:nvSpPr>
        <p:spPr>
          <a:xfrm>
            <a:off x="3124004" y="6245679"/>
            <a:ext cx="2895993" cy="476250"/>
          </a:xfrm>
          <a:prstGeom prst="rect">
            <a:avLst/>
          </a:prstGeom>
        </p:spPr>
        <p:txBody>
          <a:bodyPr lIns="82936" tIns="41468" rIns="82936" bIns="41468"/>
          <a:lstStyle>
            <a:lvl1pPr>
              <a:defRPr/>
            </a:lvl1pPr>
          </a:lstStyle>
          <a:p>
            <a:r>
              <a:rPr lang="de-CH" smtClean="0"/>
              <a:t>DV KGV SO 18.5.2011</a:t>
            </a:r>
            <a:endParaRPr lang="de-CH"/>
          </a:p>
        </p:txBody>
      </p:sp>
      <p:sp>
        <p:nvSpPr>
          <p:cNvPr id="6" name="Foliennummernplatzhalter 5"/>
          <p:cNvSpPr>
            <a:spLocks noGrp="1"/>
          </p:cNvSpPr>
          <p:nvPr>
            <p:ph type="sldNum" sz="quarter" idx="12"/>
          </p:nvPr>
        </p:nvSpPr>
        <p:spPr>
          <a:xfrm>
            <a:off x="6553872" y="6245679"/>
            <a:ext cx="2132719" cy="476250"/>
          </a:xfrm>
          <a:prstGeom prst="rect">
            <a:avLst/>
          </a:prstGeom>
        </p:spPr>
        <p:txBody>
          <a:bodyPr lIns="82936" tIns="41468" rIns="82936" bIns="41468"/>
          <a:lstStyle>
            <a:lvl1pPr>
              <a:defRPr/>
            </a:lvl1pPr>
          </a:lstStyle>
          <a:p>
            <a:fld id="{34BA25E3-7376-4A0A-A99D-6C69FC72F768}" type="slidenum">
              <a:rPr lang="de-CH"/>
              <a:pPr/>
              <a:t>‹Nr.›</a:t>
            </a:fld>
            <a:endParaRPr lang="de-CH"/>
          </a:p>
        </p:txBody>
      </p:sp>
    </p:spTree>
    <p:extLst>
      <p:ext uri="{BB962C8B-B14F-4D97-AF65-F5344CB8AC3E}">
        <p14:creationId xmlns:p14="http://schemas.microsoft.com/office/powerpoint/2010/main" val="310495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en-US"/>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Formatvorlage des Untertitelmasters durch Klicken bearbeiten</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74B9FF27-0AA5-4129-B26B-07E7FABB61EE}" type="slidenum">
              <a:rPr lang="de-CH"/>
              <a:pPr>
                <a:defRPr/>
              </a:pPr>
              <a:t>‹Nr.›</a:t>
            </a:fld>
            <a:endParaRPr lang="de-C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idx="1"/>
          </p:nvPr>
        </p:nvSpPr>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E80EF6DE-B10E-4F6A-8789-3ED661E0A733}" type="slidenum">
              <a:rPr lang="de-CH"/>
              <a:pPr>
                <a:defRPr/>
              </a:pPr>
              <a:t>‹Nr.›</a:t>
            </a:fld>
            <a:endParaRPr lang="de-C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n-US"/>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Textmasterformate durch Klicken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1ED44D59-FD06-426B-8E2E-D5972956643A}" type="slidenum">
              <a:rPr lang="de-CH"/>
              <a:pPr>
                <a:defRPr/>
              </a:pPr>
              <a:t>‹Nr.›</a:t>
            </a:fld>
            <a:endParaRPr lang="de-C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219C9256-5B45-43CD-B57A-B59BD211DAA3}" type="slidenum">
              <a:rPr lang="de-CH"/>
              <a:pPr>
                <a:defRPr/>
              </a:pPr>
              <a:t>‹Nr.›</a:t>
            </a:fld>
            <a:endParaRPr lang="de-C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en-US"/>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de-CH"/>
          </a:p>
        </p:txBody>
      </p:sp>
      <p:sp>
        <p:nvSpPr>
          <p:cNvPr id="8"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9" name="Rectangle 6"/>
          <p:cNvSpPr>
            <a:spLocks noGrp="1" noChangeArrowheads="1"/>
          </p:cNvSpPr>
          <p:nvPr>
            <p:ph type="sldNum" sz="quarter" idx="12"/>
          </p:nvPr>
        </p:nvSpPr>
        <p:spPr>
          <a:ln/>
        </p:spPr>
        <p:txBody>
          <a:bodyPr/>
          <a:lstStyle>
            <a:lvl1pPr>
              <a:defRPr/>
            </a:lvl1pPr>
          </a:lstStyle>
          <a:p>
            <a:pPr>
              <a:defRPr/>
            </a:pPr>
            <a:fld id="{467E9595-87D8-4DA0-8E57-7B875634BC2D}" type="slidenum">
              <a:rPr lang="de-CH"/>
              <a:pPr>
                <a:defRPr/>
              </a:pPr>
              <a:t>‹Nr.›</a:t>
            </a:fld>
            <a:endParaRPr lang="de-C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de-CH"/>
          </a:p>
        </p:txBody>
      </p:sp>
      <p:sp>
        <p:nvSpPr>
          <p:cNvPr id="4"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5" name="Rectangle 6"/>
          <p:cNvSpPr>
            <a:spLocks noGrp="1" noChangeArrowheads="1"/>
          </p:cNvSpPr>
          <p:nvPr>
            <p:ph type="sldNum" sz="quarter" idx="12"/>
          </p:nvPr>
        </p:nvSpPr>
        <p:spPr>
          <a:ln/>
        </p:spPr>
        <p:txBody>
          <a:bodyPr/>
          <a:lstStyle>
            <a:lvl1pPr>
              <a:defRPr/>
            </a:lvl1pPr>
          </a:lstStyle>
          <a:p>
            <a:pPr>
              <a:defRPr/>
            </a:pPr>
            <a:fld id="{FF13A360-CDB3-4158-AE93-480017C56A32}" type="slidenum">
              <a:rPr lang="de-CH"/>
              <a:pPr>
                <a:defRPr/>
              </a:pPr>
              <a:t>‹Nr.›</a:t>
            </a:fld>
            <a:endParaRPr lang="de-C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CH"/>
          </a:p>
        </p:txBody>
      </p:sp>
      <p:sp>
        <p:nvSpPr>
          <p:cNvPr id="3"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4" name="Rectangle 6"/>
          <p:cNvSpPr>
            <a:spLocks noGrp="1" noChangeArrowheads="1"/>
          </p:cNvSpPr>
          <p:nvPr>
            <p:ph type="sldNum" sz="quarter" idx="12"/>
          </p:nvPr>
        </p:nvSpPr>
        <p:spPr>
          <a:ln/>
        </p:spPr>
        <p:txBody>
          <a:bodyPr/>
          <a:lstStyle>
            <a:lvl1pPr>
              <a:defRPr/>
            </a:lvl1pPr>
          </a:lstStyle>
          <a:p>
            <a:pPr>
              <a:defRPr/>
            </a:pPr>
            <a:fld id="{30F18B85-AD35-49F9-A2C6-91B1532A9D4F}" type="slidenum">
              <a:rPr lang="de-CH"/>
              <a:pPr>
                <a:defRPr/>
              </a:pPr>
              <a:t>‹Nr.›</a:t>
            </a:fld>
            <a:endParaRPr lang="de-C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72612B9F-AE8A-454C-9700-54135497FB7C}" type="slidenum">
              <a:rPr lang="de-CH"/>
              <a:pPr>
                <a:defRPr/>
              </a:pPr>
              <a:t>‹Nr.›</a:t>
            </a:fld>
            <a:endParaRPr lang="de-CH"/>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5A207A3A-883E-4A7D-9BF7-C6350AE0B507}" type="slidenum">
              <a:rPr lang="de-CH"/>
              <a:pPr>
                <a:defRPr/>
              </a:pPr>
              <a:t>‹Nr.›</a:t>
            </a:fld>
            <a:endParaRPr lang="de-CH"/>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20B33E40-468B-4291-B8AC-6E2288FCFF13}" type="slidenum">
              <a:rPr lang="de-CH"/>
              <a:pPr>
                <a:defRPr/>
              </a:pPr>
              <a:t>‹Nr.›</a:t>
            </a:fld>
            <a:endParaRPr lang="de-CH"/>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en-US"/>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F26A7285-5362-42F9-9233-87A910192626}" type="slidenum">
              <a:rPr lang="de-CH"/>
              <a:pPr>
                <a:defRPr/>
              </a:pPr>
              <a:t>‹Nr.›</a:t>
            </a:fld>
            <a:endParaRPr lang="de-CH"/>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685800" y="2130425"/>
            <a:ext cx="7772400" cy="1470025"/>
          </a:xfrm>
        </p:spPr>
        <p:txBody>
          <a:bodyPr/>
          <a:lstStyle>
            <a:lvl1pPr>
              <a:defRPr/>
            </a:lvl1pPr>
          </a:lstStyle>
          <a:p>
            <a:r>
              <a:rPr lang="de-CH"/>
              <a:t>Titelmasterformat durch Klicken bearbeiten</a:t>
            </a:r>
          </a:p>
        </p:txBody>
      </p:sp>
      <p:sp>
        <p:nvSpPr>
          <p:cNvPr id="8397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de-CH"/>
              <a:t>Formatvorlage des Untertitelmasters durch Klicken bearbeiten</a:t>
            </a:r>
          </a:p>
        </p:txBody>
      </p:sp>
      <p:sp>
        <p:nvSpPr>
          <p:cNvPr id="4" name="Rectangle 4"/>
          <p:cNvSpPr>
            <a:spLocks noGrp="1" noChangeArrowheads="1"/>
          </p:cNvSpPr>
          <p:nvPr>
            <p:ph type="dt" sz="half" idx="10"/>
          </p:nvPr>
        </p:nvSpPr>
        <p:spPr>
          <a:xfrm>
            <a:off x="468313" y="6237288"/>
            <a:ext cx="2133600" cy="476250"/>
          </a:xfrm>
        </p:spPr>
        <p:txBody>
          <a:bodyPr/>
          <a:lstStyle>
            <a:lvl1pPr>
              <a:defRPr/>
            </a:lvl1pPr>
          </a:lstStyle>
          <a:p>
            <a:pPr>
              <a:defRPr/>
            </a:pPr>
            <a:endParaRPr lang="de-CH"/>
          </a:p>
        </p:txBody>
      </p:sp>
      <p:sp>
        <p:nvSpPr>
          <p:cNvPr id="5" name="Rectangle 5"/>
          <p:cNvSpPr>
            <a:spLocks noGrp="1" noChangeArrowheads="1"/>
          </p:cNvSpPr>
          <p:nvPr>
            <p:ph type="ftr" sz="quarter" idx="11"/>
          </p:nvPr>
        </p:nvSpPr>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p:txBody>
          <a:bodyPr/>
          <a:lstStyle>
            <a:lvl1pPr>
              <a:defRPr/>
            </a:lvl1pPr>
          </a:lstStyle>
          <a:p>
            <a:pPr>
              <a:defRPr/>
            </a:pPr>
            <a:fld id="{DCAE059A-54D6-4B8D-B06B-13DCD3EABABB}" type="slidenum">
              <a:rPr lang="de-CH"/>
              <a:pPr>
                <a:defRPr/>
              </a:pPr>
              <a:t>‹Nr.›</a:t>
            </a:fld>
            <a:endParaRPr lang="de-CH"/>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idx="1"/>
          </p:nvPr>
        </p:nvSpPr>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8ABEDF82-04E2-4A58-AC29-D775EB035229}" type="slidenum">
              <a:rPr lang="de-CH"/>
              <a:pPr>
                <a:defRPr/>
              </a:pPr>
              <a:t>‹Nr.›</a:t>
            </a:fld>
            <a:endParaRPr lang="de-CH"/>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n-US"/>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Textmasterformate durch Klicken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1D9517DF-26B5-40FF-8FAA-6B950712742D}" type="slidenum">
              <a:rPr lang="de-CH"/>
              <a:pPr>
                <a:defRPr/>
              </a:pPr>
              <a:t>‹Nr.›</a:t>
            </a:fld>
            <a:endParaRPr lang="de-CH"/>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A4B540E8-233F-4F9B-BEC5-CC0C258616CD}" type="slidenum">
              <a:rPr lang="de-CH"/>
              <a:pPr>
                <a:defRPr/>
              </a:pPr>
              <a:t>‹Nr.›</a:t>
            </a:fld>
            <a:endParaRPr lang="de-CH"/>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en-US"/>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de-CH"/>
          </a:p>
        </p:txBody>
      </p:sp>
      <p:sp>
        <p:nvSpPr>
          <p:cNvPr id="8"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9" name="Rectangle 6"/>
          <p:cNvSpPr>
            <a:spLocks noGrp="1" noChangeArrowheads="1"/>
          </p:cNvSpPr>
          <p:nvPr>
            <p:ph type="sldNum" sz="quarter" idx="12"/>
          </p:nvPr>
        </p:nvSpPr>
        <p:spPr>
          <a:ln/>
        </p:spPr>
        <p:txBody>
          <a:bodyPr/>
          <a:lstStyle>
            <a:lvl1pPr>
              <a:defRPr/>
            </a:lvl1pPr>
          </a:lstStyle>
          <a:p>
            <a:pPr>
              <a:defRPr/>
            </a:pPr>
            <a:fld id="{499ACE8A-DFC8-460B-9F43-88D765328CED}" type="slidenum">
              <a:rPr lang="de-CH"/>
              <a:pPr>
                <a:defRPr/>
              </a:pPr>
              <a:t>‹Nr.›</a:t>
            </a:fld>
            <a:endParaRPr lang="de-CH"/>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de-CH"/>
          </a:p>
        </p:txBody>
      </p:sp>
      <p:sp>
        <p:nvSpPr>
          <p:cNvPr id="4"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5" name="Rectangle 6"/>
          <p:cNvSpPr>
            <a:spLocks noGrp="1" noChangeArrowheads="1"/>
          </p:cNvSpPr>
          <p:nvPr>
            <p:ph type="sldNum" sz="quarter" idx="12"/>
          </p:nvPr>
        </p:nvSpPr>
        <p:spPr>
          <a:ln/>
        </p:spPr>
        <p:txBody>
          <a:bodyPr/>
          <a:lstStyle>
            <a:lvl1pPr>
              <a:defRPr/>
            </a:lvl1pPr>
          </a:lstStyle>
          <a:p>
            <a:pPr>
              <a:defRPr/>
            </a:pPr>
            <a:fld id="{CDDDE103-8175-4499-A7F3-5FF8A3A0FB0D}" type="slidenum">
              <a:rPr lang="de-CH"/>
              <a:pPr>
                <a:defRPr/>
              </a:pPr>
              <a:t>‹Nr.›</a:t>
            </a:fld>
            <a:endParaRPr lang="de-CH"/>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CH"/>
          </a:p>
        </p:txBody>
      </p:sp>
      <p:sp>
        <p:nvSpPr>
          <p:cNvPr id="3"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4" name="Rectangle 6"/>
          <p:cNvSpPr>
            <a:spLocks noGrp="1" noChangeArrowheads="1"/>
          </p:cNvSpPr>
          <p:nvPr>
            <p:ph type="sldNum" sz="quarter" idx="12"/>
          </p:nvPr>
        </p:nvSpPr>
        <p:spPr>
          <a:ln/>
        </p:spPr>
        <p:txBody>
          <a:bodyPr/>
          <a:lstStyle>
            <a:lvl1pPr>
              <a:defRPr/>
            </a:lvl1pPr>
          </a:lstStyle>
          <a:p>
            <a:pPr>
              <a:defRPr/>
            </a:pPr>
            <a:fld id="{8983F684-DA5B-4EC4-A1C7-48296E19084C}" type="slidenum">
              <a:rPr lang="de-CH"/>
              <a:pPr>
                <a:defRPr/>
              </a:pPr>
              <a:t>‹Nr.›</a:t>
            </a:fld>
            <a:endParaRPr lang="de-CH"/>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B7719870-9BDD-42C4-9934-033517AAAFFA}" type="slidenum">
              <a:rPr lang="de-CH"/>
              <a:pPr>
                <a:defRPr/>
              </a:pPr>
              <a:t>‹Nr.›</a:t>
            </a:fld>
            <a:endParaRPr lang="de-CH"/>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CH"/>
          </a:p>
        </p:txBody>
      </p:sp>
      <p:sp>
        <p:nvSpPr>
          <p:cNvPr id="6"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7" name="Rectangle 6"/>
          <p:cNvSpPr>
            <a:spLocks noGrp="1" noChangeArrowheads="1"/>
          </p:cNvSpPr>
          <p:nvPr>
            <p:ph type="sldNum" sz="quarter" idx="12"/>
          </p:nvPr>
        </p:nvSpPr>
        <p:spPr>
          <a:ln/>
        </p:spPr>
        <p:txBody>
          <a:bodyPr/>
          <a:lstStyle>
            <a:lvl1pPr>
              <a:defRPr/>
            </a:lvl1pPr>
          </a:lstStyle>
          <a:p>
            <a:pPr>
              <a:defRPr/>
            </a:pPr>
            <a:fld id="{F6B1D1ED-B902-4C78-A7C6-66C14CA82F16}" type="slidenum">
              <a:rPr lang="de-CH"/>
              <a:pPr>
                <a:defRPr/>
              </a:pPr>
              <a:t>‹Nr.›</a:t>
            </a:fld>
            <a:endParaRPr lang="de-CH"/>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7BCABBA9-AFF2-4E1B-9FAD-162C40DEDD41}" type="slidenum">
              <a:rPr lang="de-CH"/>
              <a:pPr>
                <a:defRPr/>
              </a:pPr>
              <a:t>‹Nr.›</a:t>
            </a:fld>
            <a:endParaRPr lang="de-CH"/>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en-US"/>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CH"/>
          </a:p>
        </p:txBody>
      </p:sp>
      <p:sp>
        <p:nvSpPr>
          <p:cNvPr id="5" name="Rectangle 5"/>
          <p:cNvSpPr>
            <a:spLocks noGrp="1" noChangeArrowheads="1"/>
          </p:cNvSpPr>
          <p:nvPr>
            <p:ph type="ftr" sz="quarter" idx="11"/>
          </p:nvPr>
        </p:nvSpPr>
        <p:spPr>
          <a:ln/>
        </p:spPr>
        <p:txBody>
          <a:bodyPr/>
          <a:lstStyle>
            <a:lvl1pPr>
              <a:defRPr/>
            </a:lvl1pPr>
          </a:lstStyle>
          <a:p>
            <a:pPr>
              <a:defRPr/>
            </a:pPr>
            <a:r>
              <a:rPr lang="de-CH" smtClean="0"/>
              <a:t>DV KGV SO 18.5.2011</a:t>
            </a:r>
            <a:endParaRPr lang="de-CH"/>
          </a:p>
        </p:txBody>
      </p:sp>
      <p:sp>
        <p:nvSpPr>
          <p:cNvPr id="6" name="Rectangle 6"/>
          <p:cNvSpPr>
            <a:spLocks noGrp="1" noChangeArrowheads="1"/>
          </p:cNvSpPr>
          <p:nvPr>
            <p:ph type="sldNum" sz="quarter" idx="12"/>
          </p:nvPr>
        </p:nvSpPr>
        <p:spPr>
          <a:ln/>
        </p:spPr>
        <p:txBody>
          <a:bodyPr/>
          <a:lstStyle>
            <a:lvl1pPr>
              <a:defRPr/>
            </a:lvl1pPr>
          </a:lstStyle>
          <a:p>
            <a:pPr>
              <a:defRPr/>
            </a:pPr>
            <a:fld id="{C299139E-D928-4691-B3E7-E167F1CE45D4}" type="slidenum">
              <a:rPr lang="de-CH"/>
              <a:pPr>
                <a:defRPr/>
              </a:pPr>
              <a:t>‹Nr.›</a:t>
            </a:fld>
            <a:endParaRPr lang="de-CH"/>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189442" name="Group 2"/>
          <p:cNvGrpSpPr>
            <a:grpSpLocks/>
          </p:cNvGrpSpPr>
          <p:nvPr/>
        </p:nvGrpSpPr>
        <p:grpSpPr bwMode="auto">
          <a:xfrm>
            <a:off x="900113" y="1268413"/>
            <a:ext cx="7270750" cy="3675062"/>
            <a:chOff x="567" y="799"/>
            <a:chExt cx="4580" cy="2315"/>
          </a:xfrm>
        </p:grpSpPr>
        <p:pic>
          <p:nvPicPr>
            <p:cNvPr id="189443" name="Picture 3" descr="Logo-SGV-neu"/>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12" y="799"/>
              <a:ext cx="4535" cy="860"/>
            </a:xfrm>
            <a:prstGeom prst="rect">
              <a:avLst/>
            </a:prstGeom>
            <a:noFill/>
            <a:extLst>
              <a:ext uri="{909E8E84-426E-40DD-AFC4-6F175D3DCCD1}">
                <a14:hiddenFill xmlns:a14="http://schemas.microsoft.com/office/drawing/2010/main">
                  <a:solidFill>
                    <a:srgbClr val="FFFFFF"/>
                  </a:solidFill>
                </a14:hiddenFill>
              </a:ext>
            </a:extLst>
          </p:spPr>
        </p:pic>
        <p:sp>
          <p:nvSpPr>
            <p:cNvPr id="189444" name="Text Box 4"/>
            <p:cNvSpPr txBox="1">
              <a:spLocks noChangeArrowheads="1"/>
            </p:cNvSpPr>
            <p:nvPr userDrawn="1"/>
          </p:nvSpPr>
          <p:spPr bwMode="auto">
            <a:xfrm>
              <a:off x="567" y="1979"/>
              <a:ext cx="4536" cy="1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de-CH" sz="2800" smtClean="0">
                  <a:solidFill>
                    <a:srgbClr val="000000"/>
                  </a:solidFill>
                </a:rPr>
                <a:t>Schweizerischer Gewerbeverband </a:t>
              </a:r>
              <a:r>
                <a:rPr lang="de-CH" sz="2800" smtClean="0">
                  <a:solidFill>
                    <a:srgbClr val="E3302C"/>
                  </a:solidFill>
                </a:rPr>
                <a:t>sgv</a:t>
              </a:r>
            </a:p>
            <a:p>
              <a:pPr>
                <a:spcBef>
                  <a:spcPct val="50000"/>
                </a:spcBef>
              </a:pPr>
              <a:r>
                <a:rPr lang="de-CH" sz="2800" smtClean="0">
                  <a:solidFill>
                    <a:srgbClr val="000000"/>
                  </a:solidFill>
                </a:rPr>
                <a:t>Union suisse des arts et métiers </a:t>
              </a:r>
              <a:r>
                <a:rPr lang="de-CH" sz="2800" smtClean="0">
                  <a:solidFill>
                    <a:srgbClr val="E3302C"/>
                  </a:solidFill>
                </a:rPr>
                <a:t>usam</a:t>
              </a:r>
            </a:p>
            <a:p>
              <a:pPr>
                <a:spcBef>
                  <a:spcPct val="50000"/>
                </a:spcBef>
              </a:pPr>
              <a:r>
                <a:rPr lang="de-CH" sz="2800" smtClean="0">
                  <a:solidFill>
                    <a:srgbClr val="000000"/>
                  </a:solidFill>
                </a:rPr>
                <a:t>Unione svizzera delle arti e mestieri </a:t>
              </a:r>
              <a:r>
                <a:rPr lang="de-CH" sz="2800" smtClean="0">
                  <a:solidFill>
                    <a:srgbClr val="E3302C"/>
                  </a:solidFill>
                </a:rPr>
                <a:t>usam</a:t>
              </a:r>
            </a:p>
          </p:txBody>
        </p:sp>
      </p:grpSp>
      <p:sp>
        <p:nvSpPr>
          <p:cNvPr id="189445" name="Line 5"/>
          <p:cNvSpPr>
            <a:spLocks noChangeShapeType="1"/>
          </p:cNvSpPr>
          <p:nvPr/>
        </p:nvSpPr>
        <p:spPr bwMode="auto">
          <a:xfrm flipH="1">
            <a:off x="0" y="6237288"/>
            <a:ext cx="9144000" cy="0"/>
          </a:xfrm>
          <a:prstGeom prst="line">
            <a:avLst/>
          </a:prstGeom>
          <a:noFill/>
          <a:ln w="19050">
            <a:solidFill>
              <a:srgbClr val="E3302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smtClean="0">
              <a:solidFill>
                <a:srgbClr val="000000"/>
              </a:solidFill>
            </a:endParaRPr>
          </a:p>
        </p:txBody>
      </p:sp>
      <p:sp>
        <p:nvSpPr>
          <p:cNvPr id="189446" name="Rectangle 6"/>
          <p:cNvSpPr>
            <a:spLocks noChangeArrowheads="1"/>
          </p:cNvSpPr>
          <p:nvPr/>
        </p:nvSpPr>
        <p:spPr bwMode="auto">
          <a:xfrm>
            <a:off x="107950" y="6218238"/>
            <a:ext cx="8928100" cy="36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de-CH" sz="1200" smtClean="0">
                <a:solidFill>
                  <a:srgbClr val="000000"/>
                </a:solidFill>
              </a:rPr>
              <a:t>Richemont-Tagung 2010 / C. Davatz  </a:t>
            </a:r>
          </a:p>
        </p:txBody>
      </p:sp>
      <p:pic>
        <p:nvPicPr>
          <p:cNvPr id="189447" name="Picture 7" descr="Logo-SGV-neu"/>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7625" y="6308725"/>
            <a:ext cx="1368425" cy="258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0947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21845577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CH"/>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Tree>
    <p:extLst>
      <p:ext uri="{BB962C8B-B14F-4D97-AF65-F5344CB8AC3E}">
        <p14:creationId xmlns:p14="http://schemas.microsoft.com/office/powerpoint/2010/main" val="16791831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Inhaltsplatzhalter 2"/>
          <p:cNvSpPr>
            <a:spLocks noGrp="1"/>
          </p:cNvSpPr>
          <p:nvPr>
            <p:ph sz="half" idx="1"/>
          </p:nvPr>
        </p:nvSpPr>
        <p:spPr>
          <a:xfrm>
            <a:off x="250825" y="1484313"/>
            <a:ext cx="4244975"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Inhaltsplatzhalter 3"/>
          <p:cNvSpPr>
            <a:spLocks noGrp="1"/>
          </p:cNvSpPr>
          <p:nvPr>
            <p:ph sz="half" idx="2"/>
          </p:nvPr>
        </p:nvSpPr>
        <p:spPr>
          <a:xfrm>
            <a:off x="4648200" y="1484313"/>
            <a:ext cx="4244975" cy="464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23898454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CH"/>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20631212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Tree>
    <p:extLst>
      <p:ext uri="{BB962C8B-B14F-4D97-AF65-F5344CB8AC3E}">
        <p14:creationId xmlns:p14="http://schemas.microsoft.com/office/powerpoint/2010/main" val="26229469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09993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CH"/>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38870198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CH"/>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Tree>
    <p:extLst>
      <p:ext uri="{BB962C8B-B14F-4D97-AF65-F5344CB8AC3E}">
        <p14:creationId xmlns:p14="http://schemas.microsoft.com/office/powerpoint/2010/main" val="3031352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CH"/>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11275250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732588" y="765175"/>
            <a:ext cx="2160587" cy="5360988"/>
          </a:xfrm>
        </p:spPr>
        <p:txBody>
          <a:bodyPr vert="eaVert"/>
          <a:lstStyle/>
          <a:p>
            <a:r>
              <a:rPr lang="de-DE" smtClean="0"/>
              <a:t>Titelmasterformat durch Klicken bearbeiten</a:t>
            </a:r>
            <a:endParaRPr lang="de-CH"/>
          </a:p>
        </p:txBody>
      </p:sp>
      <p:sp>
        <p:nvSpPr>
          <p:cNvPr id="3" name="Vertikaler Textplatzhalter 2"/>
          <p:cNvSpPr>
            <a:spLocks noGrp="1"/>
          </p:cNvSpPr>
          <p:nvPr>
            <p:ph type="body" orient="vert" idx="1"/>
          </p:nvPr>
        </p:nvSpPr>
        <p:spPr>
          <a:xfrm>
            <a:off x="250825" y="765175"/>
            <a:ext cx="6329363" cy="5360988"/>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92378342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Only" preserve="1">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250825" y="765175"/>
            <a:ext cx="8642350" cy="53609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Tree>
    <p:extLst>
      <p:ext uri="{BB962C8B-B14F-4D97-AF65-F5344CB8AC3E}">
        <p14:creationId xmlns:p14="http://schemas.microsoft.com/office/powerpoint/2010/main" val="3004541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title"/>
          </p:nvPr>
        </p:nvSpPr>
        <p:spPr bwMode="auto">
          <a:xfrm>
            <a:off x="250825" y="765175"/>
            <a:ext cx="8642350" cy="6334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1027" name="Rectangle 8"/>
          <p:cNvSpPr>
            <a:spLocks noGrp="1" noChangeArrowheads="1"/>
          </p:cNvSpPr>
          <p:nvPr>
            <p:ph type="body" idx="1"/>
          </p:nvPr>
        </p:nvSpPr>
        <p:spPr bwMode="auto">
          <a:xfrm>
            <a:off x="250825" y="1484313"/>
            <a:ext cx="8642350" cy="4641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p:txBody>
      </p:sp>
      <p:sp>
        <p:nvSpPr>
          <p:cNvPr id="1033" name="Rectangle 9"/>
          <p:cNvSpPr>
            <a:spLocks noChangeArrowheads="1"/>
          </p:cNvSpPr>
          <p:nvPr/>
        </p:nvSpPr>
        <p:spPr bwMode="auto">
          <a:xfrm>
            <a:off x="323528" y="6218238"/>
            <a:ext cx="8712522" cy="360362"/>
          </a:xfrm>
          <a:prstGeom prst="rect">
            <a:avLst/>
          </a:prstGeom>
          <a:noFill/>
          <a:ln w="9525">
            <a:noFill/>
            <a:miter lim="800000"/>
            <a:headEnd/>
            <a:tailEnd/>
          </a:ln>
          <a:effectLst/>
        </p:spPr>
        <p:txBody>
          <a:bodyPr wrap="none" anchor="ctr"/>
          <a:lstStyle/>
          <a:p>
            <a:pPr>
              <a:defRPr/>
            </a:pPr>
            <a:r>
              <a:rPr lang="de-CH" sz="1400" dirty="0" smtClean="0"/>
              <a:t>WSLF / </a:t>
            </a:r>
            <a:r>
              <a:rPr lang="de-CH" sz="1400" dirty="0" err="1" smtClean="0"/>
              <a:t>Jeju</a:t>
            </a:r>
            <a:r>
              <a:rPr lang="de-CH" sz="1400" dirty="0" smtClean="0"/>
              <a:t> / 2012/05/16 / C.</a:t>
            </a:r>
            <a:r>
              <a:rPr lang="de-CH" sz="1400" baseline="0" dirty="0" smtClean="0"/>
              <a:t> Davatz</a:t>
            </a:r>
            <a:endParaRPr lang="de-CH" sz="1400" dirty="0"/>
          </a:p>
        </p:txBody>
      </p:sp>
      <p:sp>
        <p:nvSpPr>
          <p:cNvPr id="1034" name="Line 10"/>
          <p:cNvSpPr>
            <a:spLocks noChangeShapeType="1"/>
          </p:cNvSpPr>
          <p:nvPr/>
        </p:nvSpPr>
        <p:spPr bwMode="auto">
          <a:xfrm flipH="1">
            <a:off x="0" y="6237288"/>
            <a:ext cx="9144000" cy="0"/>
          </a:xfrm>
          <a:prstGeom prst="line">
            <a:avLst/>
          </a:prstGeom>
          <a:noFill/>
          <a:ln w="19050">
            <a:solidFill>
              <a:srgbClr val="E3302C"/>
            </a:solidFill>
            <a:round/>
            <a:headEnd/>
            <a:tailEnd/>
          </a:ln>
          <a:effectLst/>
        </p:spPr>
        <p:txBody>
          <a:bodyPr/>
          <a:lstStyle/>
          <a:p>
            <a:pPr>
              <a:defRPr/>
            </a:pPr>
            <a:endParaRPr lang="de-DE"/>
          </a:p>
        </p:txBody>
      </p:sp>
      <p:pic>
        <p:nvPicPr>
          <p:cNvPr id="1030" name="Picture 11" descr="Logo-SGV-neu"/>
          <p:cNvPicPr>
            <a:picLocks noChangeAspect="1" noChangeArrowheads="1"/>
          </p:cNvPicPr>
          <p:nvPr/>
        </p:nvPicPr>
        <p:blipFill>
          <a:blip r:embed="rId16"/>
          <a:srcRect/>
          <a:stretch>
            <a:fillRect/>
          </a:stretch>
        </p:blipFill>
        <p:spPr bwMode="auto">
          <a:xfrm>
            <a:off x="7667625" y="6308725"/>
            <a:ext cx="1368425" cy="2587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6"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702" r:id="rId13"/>
    <p:sldLayoutId id="2147483703" r:id="rId14"/>
  </p:sldLayoutIdLst>
  <p:hf hdr="0" dt="0"/>
  <p:txStyles>
    <p:titleStyle>
      <a:lvl1pPr algn="l" rtl="0" eaLnBrk="0" fontAlgn="base" hangingPunct="0">
        <a:spcBef>
          <a:spcPct val="0"/>
        </a:spcBef>
        <a:spcAft>
          <a:spcPct val="0"/>
        </a:spcAft>
        <a:defRPr sz="2800" b="1">
          <a:solidFill>
            <a:schemeClr val="tx2"/>
          </a:solidFill>
          <a:latin typeface="+mj-lt"/>
          <a:ea typeface="+mj-ea"/>
          <a:cs typeface="+mj-cs"/>
        </a:defRPr>
      </a:lvl1pPr>
      <a:lvl2pPr algn="l" rtl="0" eaLnBrk="0" fontAlgn="base" hangingPunct="0">
        <a:spcBef>
          <a:spcPct val="0"/>
        </a:spcBef>
        <a:spcAft>
          <a:spcPct val="0"/>
        </a:spcAft>
        <a:defRPr sz="2800" b="1">
          <a:solidFill>
            <a:schemeClr val="tx2"/>
          </a:solidFill>
          <a:latin typeface="Arial" charset="0"/>
        </a:defRPr>
      </a:lvl2pPr>
      <a:lvl3pPr algn="l" rtl="0" eaLnBrk="0" fontAlgn="base" hangingPunct="0">
        <a:spcBef>
          <a:spcPct val="0"/>
        </a:spcBef>
        <a:spcAft>
          <a:spcPct val="0"/>
        </a:spcAft>
        <a:defRPr sz="2800" b="1">
          <a:solidFill>
            <a:schemeClr val="tx2"/>
          </a:solidFill>
          <a:latin typeface="Arial" charset="0"/>
        </a:defRPr>
      </a:lvl3pPr>
      <a:lvl4pPr algn="l" rtl="0" eaLnBrk="0" fontAlgn="base" hangingPunct="0">
        <a:spcBef>
          <a:spcPct val="0"/>
        </a:spcBef>
        <a:spcAft>
          <a:spcPct val="0"/>
        </a:spcAft>
        <a:defRPr sz="2800" b="1">
          <a:solidFill>
            <a:schemeClr val="tx2"/>
          </a:solidFill>
          <a:latin typeface="Arial" charset="0"/>
        </a:defRPr>
      </a:lvl4pPr>
      <a:lvl5pPr algn="l" rtl="0" eaLnBrk="0" fontAlgn="base" hangingPunct="0">
        <a:spcBef>
          <a:spcPct val="0"/>
        </a:spcBef>
        <a:spcAft>
          <a:spcPct val="0"/>
        </a:spcAft>
        <a:defRPr sz="2800" b="1">
          <a:solidFill>
            <a:schemeClr val="tx2"/>
          </a:solidFill>
          <a:latin typeface="Arial" charset="0"/>
        </a:defRPr>
      </a:lvl5pPr>
      <a:lvl6pPr marL="457200" algn="l" rtl="0" fontAlgn="base">
        <a:spcBef>
          <a:spcPct val="0"/>
        </a:spcBef>
        <a:spcAft>
          <a:spcPct val="0"/>
        </a:spcAft>
        <a:defRPr sz="2800" b="1">
          <a:solidFill>
            <a:schemeClr val="tx2"/>
          </a:solidFill>
          <a:latin typeface="Arial" charset="0"/>
        </a:defRPr>
      </a:lvl6pPr>
      <a:lvl7pPr marL="914400" algn="l" rtl="0" fontAlgn="base">
        <a:spcBef>
          <a:spcPct val="0"/>
        </a:spcBef>
        <a:spcAft>
          <a:spcPct val="0"/>
        </a:spcAft>
        <a:defRPr sz="2800" b="1">
          <a:solidFill>
            <a:schemeClr val="tx2"/>
          </a:solidFill>
          <a:latin typeface="Arial" charset="0"/>
        </a:defRPr>
      </a:lvl7pPr>
      <a:lvl8pPr marL="1371600" algn="l" rtl="0" fontAlgn="base">
        <a:spcBef>
          <a:spcPct val="0"/>
        </a:spcBef>
        <a:spcAft>
          <a:spcPct val="0"/>
        </a:spcAft>
        <a:defRPr sz="2800" b="1">
          <a:solidFill>
            <a:schemeClr val="tx2"/>
          </a:solidFill>
          <a:latin typeface="Arial" charset="0"/>
        </a:defRPr>
      </a:lvl8pPr>
      <a:lvl9pPr marL="1828800" algn="l" rtl="0" fontAlgn="base">
        <a:spcBef>
          <a:spcPct val="0"/>
        </a:spcBef>
        <a:spcAft>
          <a:spcPct val="0"/>
        </a:spcAft>
        <a:defRPr sz="2800" b="1">
          <a:solidFill>
            <a:schemeClr val="tx2"/>
          </a:solidFill>
          <a:latin typeface="Arial" charset="0"/>
        </a:defRPr>
      </a:lvl9pPr>
    </p:titleStyle>
    <p:bodyStyle>
      <a:lvl1pPr marL="174625" indent="-174625" algn="l" rtl="0" eaLnBrk="0" fontAlgn="base" hangingPunct="0">
        <a:spcBef>
          <a:spcPct val="20000"/>
        </a:spcBef>
        <a:spcAft>
          <a:spcPct val="0"/>
        </a:spcAft>
        <a:buChar char="•"/>
        <a:defRPr sz="2000">
          <a:solidFill>
            <a:schemeClr val="tx1"/>
          </a:solidFill>
          <a:latin typeface="+mn-lt"/>
          <a:ea typeface="+mn-ea"/>
          <a:cs typeface="+mn-cs"/>
        </a:defRPr>
      </a:lvl1pPr>
      <a:lvl2pPr marL="533400" indent="-174625" algn="l" rtl="0" eaLnBrk="0" fontAlgn="base" hangingPunct="0">
        <a:spcBef>
          <a:spcPct val="20000"/>
        </a:spcBef>
        <a:spcAft>
          <a:spcPct val="0"/>
        </a:spcAft>
        <a:buFont typeface="Wingdings" pitchFamily="2" charset="2"/>
        <a:buChar char="§"/>
        <a:defRPr sz="2000">
          <a:solidFill>
            <a:schemeClr val="tx1"/>
          </a:solidFill>
          <a:latin typeface="+mn-lt"/>
        </a:defRPr>
      </a:lvl2pPr>
      <a:lvl3pPr marL="892175" indent="-173038" algn="l" rtl="0" eaLnBrk="0" fontAlgn="base" hangingPunct="0">
        <a:spcBef>
          <a:spcPct val="20000"/>
        </a:spcBef>
        <a:spcAft>
          <a:spcPct val="0"/>
        </a:spcAft>
        <a:buChar char="-"/>
        <a:defRPr sz="2000">
          <a:solidFill>
            <a:schemeClr val="tx1"/>
          </a:solidFill>
          <a:latin typeface="+mn-lt"/>
        </a:defRPr>
      </a:lvl3pPr>
      <a:lvl4pPr marL="1252538" indent="-174625"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143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81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de-CH"/>
          </a:p>
        </p:txBody>
      </p:sp>
      <p:sp>
        <p:nvSpPr>
          <p:cNvPr id="81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de-CH" smtClean="0"/>
              <a:t>DV KGV SO 18.5.2011</a:t>
            </a:r>
            <a:endParaRPr lang="de-CH"/>
          </a:p>
        </p:txBody>
      </p:sp>
      <p:sp>
        <p:nvSpPr>
          <p:cNvPr id="81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F4522AA-52FE-4F85-8B28-12B0FD204676}" type="slidenum">
              <a:rPr lang="de-CH"/>
              <a:pPr>
                <a:defRPr/>
              </a:pPr>
              <a:t>‹Nr.›</a:t>
            </a:fld>
            <a:endParaRPr lang="de-CH"/>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266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a:p>
            <a:pPr lvl="4"/>
            <a:r>
              <a:rPr lang="de-CH" smtClean="0"/>
              <a:t>Fünfte Ebene</a:t>
            </a:r>
          </a:p>
        </p:txBody>
      </p:sp>
      <p:sp>
        <p:nvSpPr>
          <p:cNvPr id="829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de-CH"/>
          </a:p>
        </p:txBody>
      </p:sp>
      <p:sp>
        <p:nvSpPr>
          <p:cNvPr id="829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de-CH" smtClean="0"/>
              <a:t>DV KGV SO 18.5.2011</a:t>
            </a:r>
            <a:endParaRPr lang="de-CH"/>
          </a:p>
        </p:txBody>
      </p:sp>
      <p:sp>
        <p:nvSpPr>
          <p:cNvPr id="829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D70504A-DEE6-46F3-8B73-E997B51BCC7B}" type="slidenum">
              <a:rPr lang="de-CH"/>
              <a:pPr>
                <a:defRPr/>
              </a:pPr>
              <a:t>‹Nr.›</a:t>
            </a:fld>
            <a:endParaRPr lang="de-CH"/>
          </a:p>
        </p:txBody>
      </p:sp>
    </p:spTree>
  </p:cSld>
  <p:clrMap bg1="lt1" tx1="dk1" bg2="lt2" tx2="dk2" accent1="accent1" accent2="accent2" accent3="accent3" accent4="accent4" accent5="accent5" accent6="accent6" hlink="hlink" folHlink="folHlink"/>
  <p:sldLayoutIdLst>
    <p:sldLayoutId id="2147483687"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bwMode="auto">
          <a:xfrm>
            <a:off x="250825" y="765175"/>
            <a:ext cx="8642350"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CH" smtClean="0"/>
              <a:t>Titelmasterformat durch Klicken bearbeiten</a:t>
            </a:r>
          </a:p>
        </p:txBody>
      </p:sp>
      <p:sp>
        <p:nvSpPr>
          <p:cNvPr id="188419" name="Rectangle 3"/>
          <p:cNvSpPr>
            <a:spLocks noGrp="1" noChangeArrowheads="1"/>
          </p:cNvSpPr>
          <p:nvPr>
            <p:ph type="body" idx="1"/>
          </p:nvPr>
        </p:nvSpPr>
        <p:spPr bwMode="auto">
          <a:xfrm>
            <a:off x="250825" y="1484313"/>
            <a:ext cx="8642350" cy="464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CH" smtClean="0"/>
              <a:t>Textmasterformate durch Klicken bearbeiten</a:t>
            </a:r>
          </a:p>
          <a:p>
            <a:pPr lvl="1"/>
            <a:r>
              <a:rPr lang="de-CH" smtClean="0"/>
              <a:t>Zweite Ebene</a:t>
            </a:r>
          </a:p>
          <a:p>
            <a:pPr lvl="2"/>
            <a:r>
              <a:rPr lang="de-CH" smtClean="0"/>
              <a:t>Dritte Ebene</a:t>
            </a:r>
          </a:p>
          <a:p>
            <a:pPr lvl="3"/>
            <a:r>
              <a:rPr lang="de-CH" smtClean="0"/>
              <a:t>Vierte Ebene</a:t>
            </a:r>
          </a:p>
        </p:txBody>
      </p:sp>
      <p:sp>
        <p:nvSpPr>
          <p:cNvPr id="188420" name="Rectangle 4"/>
          <p:cNvSpPr>
            <a:spLocks noChangeArrowheads="1"/>
          </p:cNvSpPr>
          <p:nvPr/>
        </p:nvSpPr>
        <p:spPr bwMode="auto">
          <a:xfrm>
            <a:off x="107950" y="6218238"/>
            <a:ext cx="8928100" cy="36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sz="1400" smtClean="0">
              <a:solidFill>
                <a:srgbClr val="000000"/>
              </a:solidFill>
            </a:endParaRPr>
          </a:p>
        </p:txBody>
      </p:sp>
      <p:sp>
        <p:nvSpPr>
          <p:cNvPr id="188421" name="Line 5"/>
          <p:cNvSpPr>
            <a:spLocks noChangeShapeType="1"/>
          </p:cNvSpPr>
          <p:nvPr/>
        </p:nvSpPr>
        <p:spPr bwMode="auto">
          <a:xfrm flipH="1">
            <a:off x="0" y="6237288"/>
            <a:ext cx="9144000" cy="0"/>
          </a:xfrm>
          <a:prstGeom prst="line">
            <a:avLst/>
          </a:prstGeom>
          <a:noFill/>
          <a:ln w="19050">
            <a:solidFill>
              <a:srgbClr val="E3302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CH" smtClean="0">
              <a:solidFill>
                <a:srgbClr val="000000"/>
              </a:solidFill>
            </a:endParaRPr>
          </a:p>
        </p:txBody>
      </p:sp>
      <p:pic>
        <p:nvPicPr>
          <p:cNvPr id="188422" name="Picture 6" descr="Logo-SGV-neu"/>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667625" y="6308725"/>
            <a:ext cx="1368425" cy="258763"/>
          </a:xfrm>
          <a:prstGeom prst="rect">
            <a:avLst/>
          </a:prstGeom>
          <a:noFill/>
          <a:extLst>
            <a:ext uri="{909E8E84-426E-40DD-AFC4-6F175D3DCCD1}">
              <a14:hiddenFill xmlns:a14="http://schemas.microsoft.com/office/drawing/2010/main">
                <a:solidFill>
                  <a:srgbClr val="FFFFFF"/>
                </a:solidFill>
              </a14:hiddenFill>
            </a:ext>
          </a:extLst>
        </p:spPr>
      </p:pic>
      <p:sp>
        <p:nvSpPr>
          <p:cNvPr id="188423" name="Rectangle 7"/>
          <p:cNvSpPr>
            <a:spLocks noChangeArrowheads="1"/>
          </p:cNvSpPr>
          <p:nvPr/>
        </p:nvSpPr>
        <p:spPr bwMode="auto">
          <a:xfrm>
            <a:off x="250825" y="6237288"/>
            <a:ext cx="4311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de-CH" smtClean="0">
                <a:solidFill>
                  <a:srgbClr val="000000"/>
                </a:solidFill>
              </a:rPr>
              <a:t>Richemont-Tagung 2010 / C. Davatz sgv</a:t>
            </a:r>
            <a:endParaRPr lang="de-CH" sz="1200" smtClean="0">
              <a:solidFill>
                <a:srgbClr val="000000"/>
              </a:solidFill>
            </a:endParaRPr>
          </a:p>
        </p:txBody>
      </p:sp>
    </p:spTree>
    <p:extLst>
      <p:ext uri="{BB962C8B-B14F-4D97-AF65-F5344CB8AC3E}">
        <p14:creationId xmlns:p14="http://schemas.microsoft.com/office/powerpoint/2010/main" val="389883754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Lst>
  <p:hf hdr="0" dt="0"/>
  <p:txStyles>
    <p:titleStyle>
      <a:lvl1pPr algn="l" rtl="0" fontAlgn="base">
        <a:spcBef>
          <a:spcPct val="0"/>
        </a:spcBef>
        <a:spcAft>
          <a:spcPct val="0"/>
        </a:spcAft>
        <a:defRPr sz="2800" b="1">
          <a:solidFill>
            <a:schemeClr val="tx2"/>
          </a:solidFill>
          <a:latin typeface="+mj-lt"/>
          <a:ea typeface="+mj-ea"/>
          <a:cs typeface="+mj-cs"/>
        </a:defRPr>
      </a:lvl1pPr>
      <a:lvl2pPr algn="l" rtl="0" fontAlgn="base">
        <a:spcBef>
          <a:spcPct val="0"/>
        </a:spcBef>
        <a:spcAft>
          <a:spcPct val="0"/>
        </a:spcAft>
        <a:defRPr sz="2800" b="1">
          <a:solidFill>
            <a:schemeClr val="tx2"/>
          </a:solidFill>
          <a:latin typeface="Arial" charset="0"/>
        </a:defRPr>
      </a:lvl2pPr>
      <a:lvl3pPr algn="l" rtl="0" fontAlgn="base">
        <a:spcBef>
          <a:spcPct val="0"/>
        </a:spcBef>
        <a:spcAft>
          <a:spcPct val="0"/>
        </a:spcAft>
        <a:defRPr sz="2800" b="1">
          <a:solidFill>
            <a:schemeClr val="tx2"/>
          </a:solidFill>
          <a:latin typeface="Arial" charset="0"/>
        </a:defRPr>
      </a:lvl3pPr>
      <a:lvl4pPr algn="l" rtl="0" fontAlgn="base">
        <a:spcBef>
          <a:spcPct val="0"/>
        </a:spcBef>
        <a:spcAft>
          <a:spcPct val="0"/>
        </a:spcAft>
        <a:defRPr sz="2800" b="1">
          <a:solidFill>
            <a:schemeClr val="tx2"/>
          </a:solidFill>
          <a:latin typeface="Arial" charset="0"/>
        </a:defRPr>
      </a:lvl4pPr>
      <a:lvl5pPr algn="l" rtl="0" fontAlgn="base">
        <a:spcBef>
          <a:spcPct val="0"/>
        </a:spcBef>
        <a:spcAft>
          <a:spcPct val="0"/>
        </a:spcAft>
        <a:defRPr sz="2800" b="1">
          <a:solidFill>
            <a:schemeClr val="tx2"/>
          </a:solidFill>
          <a:latin typeface="Arial" charset="0"/>
        </a:defRPr>
      </a:lvl5pPr>
      <a:lvl6pPr marL="457200" algn="l" rtl="0" fontAlgn="base">
        <a:spcBef>
          <a:spcPct val="0"/>
        </a:spcBef>
        <a:spcAft>
          <a:spcPct val="0"/>
        </a:spcAft>
        <a:defRPr sz="2800" b="1">
          <a:solidFill>
            <a:schemeClr val="tx2"/>
          </a:solidFill>
          <a:latin typeface="Arial" charset="0"/>
        </a:defRPr>
      </a:lvl6pPr>
      <a:lvl7pPr marL="914400" algn="l" rtl="0" fontAlgn="base">
        <a:spcBef>
          <a:spcPct val="0"/>
        </a:spcBef>
        <a:spcAft>
          <a:spcPct val="0"/>
        </a:spcAft>
        <a:defRPr sz="2800" b="1">
          <a:solidFill>
            <a:schemeClr val="tx2"/>
          </a:solidFill>
          <a:latin typeface="Arial" charset="0"/>
        </a:defRPr>
      </a:lvl7pPr>
      <a:lvl8pPr marL="1371600" algn="l" rtl="0" fontAlgn="base">
        <a:spcBef>
          <a:spcPct val="0"/>
        </a:spcBef>
        <a:spcAft>
          <a:spcPct val="0"/>
        </a:spcAft>
        <a:defRPr sz="2800" b="1">
          <a:solidFill>
            <a:schemeClr val="tx2"/>
          </a:solidFill>
          <a:latin typeface="Arial" charset="0"/>
        </a:defRPr>
      </a:lvl8pPr>
      <a:lvl9pPr marL="1828800" algn="l" rtl="0" fontAlgn="base">
        <a:spcBef>
          <a:spcPct val="0"/>
        </a:spcBef>
        <a:spcAft>
          <a:spcPct val="0"/>
        </a:spcAft>
        <a:defRPr sz="2800" b="1">
          <a:solidFill>
            <a:schemeClr val="tx2"/>
          </a:solidFill>
          <a:latin typeface="Arial" charset="0"/>
        </a:defRPr>
      </a:lvl9pPr>
    </p:titleStyle>
    <p:bodyStyle>
      <a:lvl1pPr marL="174625" indent="-174625" algn="l" rtl="0" fontAlgn="base">
        <a:spcBef>
          <a:spcPct val="20000"/>
        </a:spcBef>
        <a:spcAft>
          <a:spcPct val="0"/>
        </a:spcAft>
        <a:buChar char="•"/>
        <a:defRPr sz="2000">
          <a:solidFill>
            <a:schemeClr val="tx1"/>
          </a:solidFill>
          <a:latin typeface="+mn-lt"/>
          <a:ea typeface="+mn-ea"/>
          <a:cs typeface="+mn-cs"/>
        </a:defRPr>
      </a:lvl1pPr>
      <a:lvl2pPr marL="533400" indent="-174625" algn="l" rtl="0" fontAlgn="base">
        <a:spcBef>
          <a:spcPct val="20000"/>
        </a:spcBef>
        <a:spcAft>
          <a:spcPct val="0"/>
        </a:spcAft>
        <a:buFont typeface="Wingdings" pitchFamily="2" charset="2"/>
        <a:buChar char="§"/>
        <a:defRPr sz="2000">
          <a:solidFill>
            <a:schemeClr val="tx1"/>
          </a:solidFill>
          <a:latin typeface="+mn-lt"/>
        </a:defRPr>
      </a:lvl2pPr>
      <a:lvl3pPr marL="892175" indent="-173038" algn="l" rtl="0" fontAlgn="base">
        <a:spcBef>
          <a:spcPct val="20000"/>
        </a:spcBef>
        <a:spcAft>
          <a:spcPct val="0"/>
        </a:spcAft>
        <a:buChar char="-"/>
        <a:defRPr sz="2000">
          <a:solidFill>
            <a:schemeClr val="tx1"/>
          </a:solidFill>
          <a:latin typeface="+mn-lt"/>
        </a:defRPr>
      </a:lvl3pPr>
      <a:lvl4pPr marL="1252538" indent="-174625" algn="l" rtl="0" fontAlgn="base">
        <a:spcBef>
          <a:spcPct val="20000"/>
        </a:spcBef>
        <a:spcAft>
          <a:spcPct val="0"/>
        </a:spcAft>
        <a:buFont typeface="Arial" charset="0"/>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322139" y="908720"/>
            <a:ext cx="8642350" cy="828092"/>
          </a:xfrm>
        </p:spPr>
        <p:txBody>
          <a:bodyPr/>
          <a:lstStyle/>
          <a:p>
            <a:pPr algn="ctr"/>
            <a:r>
              <a:rPr lang="de-CH" sz="1800" b="0" dirty="0" err="1"/>
              <a:t>WorldSkills</a:t>
            </a:r>
            <a:r>
              <a:rPr lang="de-CH" sz="1800" b="0" dirty="0"/>
              <a:t> </a:t>
            </a:r>
            <a:r>
              <a:rPr lang="de-CH" sz="1800" b="0" dirty="0" err="1"/>
              <a:t>Leaders</a:t>
            </a:r>
            <a:r>
              <a:rPr lang="de-CH" sz="1800" b="0" dirty="0"/>
              <a:t> Forum</a:t>
            </a:r>
            <a:br>
              <a:rPr lang="de-CH" sz="1800" b="0" dirty="0"/>
            </a:br>
            <a:r>
              <a:rPr lang="de-CH" sz="1800" b="0" dirty="0"/>
              <a:t>May </a:t>
            </a:r>
            <a:r>
              <a:rPr lang="de-CH" sz="1800" b="0" dirty="0" smtClean="0"/>
              <a:t>16th </a:t>
            </a:r>
            <a:r>
              <a:rPr lang="de-CH" sz="1800" b="0" dirty="0"/>
              <a:t>2012, </a:t>
            </a:r>
            <a:r>
              <a:rPr lang="de-CH" sz="1800" b="0" dirty="0" err="1"/>
              <a:t>Jeju</a:t>
            </a:r>
            <a:r>
              <a:rPr lang="de-CH" sz="1800" b="0" dirty="0"/>
              <a:t>, Korea</a:t>
            </a:r>
          </a:p>
        </p:txBody>
      </p:sp>
      <p:sp>
        <p:nvSpPr>
          <p:cNvPr id="185347" name="Rectangle 3"/>
          <p:cNvSpPr>
            <a:spLocks noGrp="1" noChangeArrowheads="1"/>
          </p:cNvSpPr>
          <p:nvPr>
            <p:ph type="body" idx="1"/>
          </p:nvPr>
        </p:nvSpPr>
        <p:spPr>
          <a:xfrm>
            <a:off x="251520" y="1988840"/>
            <a:ext cx="8570342" cy="3816424"/>
          </a:xfrm>
        </p:spPr>
        <p:txBody>
          <a:bodyPr/>
          <a:lstStyle/>
          <a:p>
            <a:pPr algn="ctr">
              <a:buNone/>
            </a:pPr>
            <a:r>
              <a:rPr lang="de-CH" dirty="0" smtClean="0"/>
              <a:t/>
            </a:r>
            <a:br>
              <a:rPr lang="de-CH" dirty="0" smtClean="0"/>
            </a:br>
            <a:r>
              <a:rPr lang="en-US" sz="3600" b="1" dirty="0"/>
              <a:t>Vocational Education and Training (VET) </a:t>
            </a:r>
            <a:r>
              <a:rPr lang="en-US" sz="3600" b="1" dirty="0" smtClean="0"/>
              <a:t>– recipe for success in </a:t>
            </a:r>
            <a:r>
              <a:rPr lang="en-US" sz="3600" b="1" dirty="0"/>
              <a:t>Switzerland</a:t>
            </a:r>
          </a:p>
          <a:p>
            <a:pPr algn="ctr">
              <a:buNone/>
            </a:pPr>
            <a:endParaRPr lang="en-US" dirty="0"/>
          </a:p>
          <a:p>
            <a:pPr algn="ctr">
              <a:buNone/>
            </a:pPr>
            <a:r>
              <a:rPr lang="en-US" sz="2400" b="1" dirty="0"/>
              <a:t>Christine Davatz</a:t>
            </a:r>
          </a:p>
          <a:p>
            <a:pPr algn="ctr">
              <a:buNone/>
            </a:pPr>
            <a:r>
              <a:rPr lang="en-US" dirty="0"/>
              <a:t>Vice-director of the Swiss association for small and medium sized enterprises </a:t>
            </a:r>
            <a:r>
              <a:rPr lang="en-US" i="1" dirty="0" smtClean="0">
                <a:solidFill>
                  <a:srgbClr val="FF0000"/>
                </a:solidFill>
              </a:rPr>
              <a:t>sgv</a:t>
            </a:r>
            <a:r>
              <a:rPr lang="en-US" dirty="0" smtClean="0"/>
              <a:t/>
            </a:r>
            <a:br>
              <a:rPr lang="en-US" dirty="0" smtClean="0"/>
            </a:br>
            <a:r>
              <a:rPr lang="en-US" dirty="0" smtClean="0"/>
              <a:t>and </a:t>
            </a:r>
            <a:r>
              <a:rPr lang="en-US" dirty="0"/>
              <a:t>official delegate of Switzerland at </a:t>
            </a:r>
            <a:r>
              <a:rPr lang="en-US" dirty="0" err="1"/>
              <a:t>Worldskills</a:t>
            </a:r>
            <a:r>
              <a:rPr lang="en-US" dirty="0"/>
              <a:t> International</a:t>
            </a:r>
          </a:p>
          <a:p>
            <a:pPr algn="ctr">
              <a:buNone/>
            </a:pPr>
            <a:endParaRPr lang="de-CH" sz="3200" b="1" dirty="0"/>
          </a:p>
        </p:txBody>
      </p:sp>
      <p:pic>
        <p:nvPicPr>
          <p:cNvPr id="4" name="Grafik 3" descr="swissskills_600x600_100K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0"/>
            <a:ext cx="1152129" cy="936104"/>
          </a:xfrm>
          <a:prstGeom prst="rect">
            <a:avLst/>
          </a:prstGeom>
          <a:noFill/>
          <a:ln>
            <a:noFill/>
          </a:ln>
        </p:spPr>
      </p:pic>
    </p:spTree>
    <p:extLst>
      <p:ext uri="{BB962C8B-B14F-4D97-AF65-F5344CB8AC3E}">
        <p14:creationId xmlns:p14="http://schemas.microsoft.com/office/powerpoint/2010/main" val="28601628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bwMode="auto">
          <a:xfrm>
            <a:off x="323850" y="548681"/>
            <a:ext cx="8229600" cy="936104"/>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de-CH" sz="3600" dirty="0">
                <a:solidFill>
                  <a:schemeClr val="tx1"/>
                </a:solidFill>
              </a:rPr>
              <a:t>Contents</a:t>
            </a:r>
          </a:p>
        </p:txBody>
      </p:sp>
      <p:sp>
        <p:nvSpPr>
          <p:cNvPr id="54275" name="Rectangle 3"/>
          <p:cNvSpPr>
            <a:spLocks noGrp="1" noChangeArrowheads="1"/>
          </p:cNvSpPr>
          <p:nvPr>
            <p:ph type="body" idx="1"/>
          </p:nvPr>
        </p:nvSpPr>
        <p:spPr bwMode="auto">
          <a:xfrm>
            <a:off x="395288" y="1700809"/>
            <a:ext cx="8291512" cy="4320479"/>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609600" indent="-609600">
              <a:buFontTx/>
              <a:buAutoNum type="arabicPeriod"/>
            </a:pPr>
            <a:r>
              <a:rPr lang="de-CH" sz="2800" b="1" dirty="0">
                <a:latin typeface="+mj-lt"/>
              </a:rPr>
              <a:t>Swiss </a:t>
            </a:r>
            <a:r>
              <a:rPr lang="de-CH" sz="2800" b="1" dirty="0" err="1">
                <a:latin typeface="+mj-lt"/>
              </a:rPr>
              <a:t>economy</a:t>
            </a:r>
            <a:r>
              <a:rPr lang="de-CH" sz="2800" b="1" dirty="0">
                <a:latin typeface="+mj-lt"/>
              </a:rPr>
              <a:t> </a:t>
            </a:r>
            <a:r>
              <a:rPr lang="de-CH" sz="2800" b="1" dirty="0" err="1">
                <a:latin typeface="+mj-lt"/>
              </a:rPr>
              <a:t>and</a:t>
            </a:r>
            <a:r>
              <a:rPr lang="de-CH" sz="2800" b="1" dirty="0">
                <a:latin typeface="+mj-lt"/>
              </a:rPr>
              <a:t> </a:t>
            </a:r>
            <a:r>
              <a:rPr lang="de-CH" sz="2800" b="1" dirty="0" err="1">
                <a:latin typeface="+mj-lt"/>
              </a:rPr>
              <a:t>the</a:t>
            </a:r>
            <a:r>
              <a:rPr lang="de-CH" sz="2800" b="1" dirty="0">
                <a:latin typeface="+mj-lt"/>
              </a:rPr>
              <a:t> </a:t>
            </a:r>
            <a:r>
              <a:rPr lang="de-CH" sz="2800" b="1" dirty="0" err="1">
                <a:latin typeface="+mj-lt"/>
              </a:rPr>
              <a:t>trade</a:t>
            </a:r>
            <a:r>
              <a:rPr lang="de-CH" sz="2800" b="1" dirty="0">
                <a:latin typeface="+mj-lt"/>
              </a:rPr>
              <a:t> </a:t>
            </a:r>
            <a:r>
              <a:rPr lang="de-CH" sz="2800" b="1" dirty="0" err="1" smtClean="0">
                <a:latin typeface="+mj-lt"/>
              </a:rPr>
              <a:t>associations</a:t>
            </a:r>
            <a:endParaRPr lang="de-CH" sz="2800" b="1" dirty="0" smtClean="0">
              <a:latin typeface="+mj-lt"/>
            </a:endParaRPr>
          </a:p>
          <a:p>
            <a:pPr marL="609600" indent="-609600">
              <a:buFontTx/>
              <a:buAutoNum type="arabicPeriod"/>
            </a:pPr>
            <a:r>
              <a:rPr lang="de-CH" sz="2800" b="1" dirty="0" smtClean="0">
                <a:latin typeface="+mj-lt"/>
              </a:rPr>
              <a:t>The Swiss Education System – </a:t>
            </a:r>
            <a:r>
              <a:rPr lang="de-CH" sz="2800" b="1" dirty="0" err="1">
                <a:latin typeface="+mj-lt"/>
              </a:rPr>
              <a:t>some</a:t>
            </a:r>
            <a:r>
              <a:rPr lang="de-CH" sz="2800" b="1" dirty="0">
                <a:latin typeface="+mj-lt"/>
              </a:rPr>
              <a:t> </a:t>
            </a:r>
            <a:r>
              <a:rPr lang="de-CH" sz="2800" b="1" dirty="0" err="1" smtClean="0">
                <a:latin typeface="+mj-lt"/>
              </a:rPr>
              <a:t>facts</a:t>
            </a:r>
            <a:r>
              <a:rPr lang="de-CH" sz="2800" b="1" dirty="0" smtClean="0">
                <a:latin typeface="+mj-lt"/>
              </a:rPr>
              <a:t> </a:t>
            </a:r>
            <a:r>
              <a:rPr lang="de-CH" sz="2800" b="1" dirty="0" err="1" smtClean="0">
                <a:latin typeface="+mj-lt"/>
              </a:rPr>
              <a:t>and</a:t>
            </a:r>
            <a:r>
              <a:rPr lang="de-CH" sz="2800" b="1" dirty="0" smtClean="0">
                <a:latin typeface="+mj-lt"/>
              </a:rPr>
              <a:t> </a:t>
            </a:r>
            <a:r>
              <a:rPr lang="de-CH" sz="2800" b="1" dirty="0" err="1" smtClean="0">
                <a:latin typeface="+mj-lt"/>
              </a:rPr>
              <a:t>figures</a:t>
            </a:r>
            <a:endParaRPr lang="de-CH" sz="2800" b="1" dirty="0">
              <a:latin typeface="+mj-lt"/>
            </a:endParaRPr>
          </a:p>
          <a:p>
            <a:pPr marL="609600" indent="-609600">
              <a:buFontTx/>
              <a:buAutoNum type="arabicPeriod"/>
            </a:pPr>
            <a:r>
              <a:rPr lang="de-CH" sz="2800" b="1" dirty="0" err="1" smtClean="0">
                <a:latin typeface="+mj-lt"/>
              </a:rPr>
              <a:t>Switzerland</a:t>
            </a:r>
            <a:r>
              <a:rPr lang="de-CH" sz="2800" b="1" dirty="0" smtClean="0">
                <a:latin typeface="+mj-lt"/>
              </a:rPr>
              <a:t> </a:t>
            </a:r>
            <a:r>
              <a:rPr lang="de-CH" sz="2800" b="1" dirty="0" err="1">
                <a:latin typeface="+mj-lt"/>
              </a:rPr>
              <a:t>and</a:t>
            </a:r>
            <a:r>
              <a:rPr lang="de-CH" sz="2800" b="1" dirty="0">
                <a:latin typeface="+mj-lt"/>
              </a:rPr>
              <a:t> </a:t>
            </a:r>
            <a:r>
              <a:rPr lang="de-CH" sz="2800" b="1" dirty="0" err="1" smtClean="0">
                <a:latin typeface="+mj-lt"/>
              </a:rPr>
              <a:t>Worldskills</a:t>
            </a:r>
            <a:endParaRPr lang="de-CH" sz="2800" b="1" dirty="0" smtClean="0">
              <a:latin typeface="+mj-lt"/>
            </a:endParaRPr>
          </a:p>
          <a:p>
            <a:pPr marL="609600" indent="-609600">
              <a:buFontTx/>
              <a:buAutoNum type="arabicPeriod"/>
            </a:pPr>
            <a:r>
              <a:rPr lang="de-CH" sz="2800" b="1" dirty="0" err="1" smtClean="0">
                <a:latin typeface="+mj-lt"/>
              </a:rPr>
              <a:t>Two</a:t>
            </a:r>
            <a:r>
              <a:rPr lang="de-CH" sz="2800" b="1" dirty="0" smtClean="0">
                <a:latin typeface="+mj-lt"/>
              </a:rPr>
              <a:t> </a:t>
            </a:r>
            <a:r>
              <a:rPr lang="de-CH" sz="2800" b="1" dirty="0" err="1" smtClean="0">
                <a:latin typeface="+mj-lt"/>
              </a:rPr>
              <a:t>success-stories</a:t>
            </a:r>
            <a:endParaRPr lang="de-CH" sz="2800" b="1" dirty="0">
              <a:latin typeface="+mj-l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13087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179512" y="548680"/>
            <a:ext cx="7920880" cy="720080"/>
          </a:xfrm>
        </p:spPr>
        <p:txBody>
          <a:bodyPr/>
          <a:lstStyle/>
          <a:p>
            <a:r>
              <a:rPr lang="de-CH" dirty="0" smtClean="0"/>
              <a:t/>
            </a:r>
            <a:br>
              <a:rPr lang="de-CH" dirty="0" smtClean="0"/>
            </a:br>
            <a:r>
              <a:rPr lang="de-CH" dirty="0" smtClean="0"/>
              <a:t> SME – </a:t>
            </a:r>
            <a:r>
              <a:rPr lang="de-CH" dirty="0" err="1" smtClean="0"/>
              <a:t>number</a:t>
            </a:r>
            <a:r>
              <a:rPr lang="de-CH" dirty="0" smtClean="0"/>
              <a:t> 1 </a:t>
            </a:r>
            <a:r>
              <a:rPr lang="de-CH" dirty="0" err="1" smtClean="0"/>
              <a:t>of</a:t>
            </a:r>
            <a:r>
              <a:rPr lang="de-CH" dirty="0" smtClean="0"/>
              <a:t> </a:t>
            </a:r>
            <a:r>
              <a:rPr lang="de-CH" dirty="0" err="1" smtClean="0"/>
              <a:t>the</a:t>
            </a:r>
            <a:r>
              <a:rPr lang="de-CH" dirty="0" smtClean="0"/>
              <a:t> Swiss Economy</a:t>
            </a:r>
            <a:br>
              <a:rPr lang="de-CH" dirty="0" smtClean="0"/>
            </a:br>
            <a:endParaRPr lang="de-CH" dirty="0" smtClean="0"/>
          </a:p>
        </p:txBody>
      </p:sp>
      <p:sp>
        <p:nvSpPr>
          <p:cNvPr id="3" name="Inhaltsplatzhalter 2"/>
          <p:cNvSpPr>
            <a:spLocks noGrp="1"/>
          </p:cNvSpPr>
          <p:nvPr>
            <p:ph idx="1"/>
          </p:nvPr>
        </p:nvSpPr>
        <p:spPr>
          <a:xfrm>
            <a:off x="395288" y="1412776"/>
            <a:ext cx="8497887" cy="4713387"/>
          </a:xfrm>
        </p:spPr>
        <p:txBody>
          <a:bodyPr/>
          <a:lstStyle/>
          <a:p>
            <a:pPr>
              <a:defRPr/>
            </a:pPr>
            <a:r>
              <a:rPr lang="de-CH" dirty="0"/>
              <a:t>Schweizerischer Gewerbeverband </a:t>
            </a:r>
            <a:r>
              <a:rPr lang="de-CH" i="1" dirty="0" smtClean="0">
                <a:solidFill>
                  <a:srgbClr val="FF0000"/>
                </a:solidFill>
              </a:rPr>
              <a:t>sgv</a:t>
            </a:r>
            <a:r>
              <a:rPr lang="de-CH" dirty="0" smtClean="0"/>
              <a:t> </a:t>
            </a:r>
            <a:br>
              <a:rPr lang="de-CH" dirty="0" smtClean="0"/>
            </a:br>
            <a:r>
              <a:rPr lang="de-CH" dirty="0" err="1" smtClean="0"/>
              <a:t>largest</a:t>
            </a:r>
            <a:r>
              <a:rPr lang="de-CH" dirty="0" smtClean="0"/>
              <a:t> </a:t>
            </a:r>
            <a:r>
              <a:rPr lang="de-CH" dirty="0" err="1" smtClean="0"/>
              <a:t>umbrella</a:t>
            </a:r>
            <a:r>
              <a:rPr lang="de-CH" dirty="0" smtClean="0"/>
              <a:t> </a:t>
            </a:r>
            <a:r>
              <a:rPr lang="de-CH" dirty="0" err="1" smtClean="0"/>
              <a:t>association</a:t>
            </a:r>
            <a:r>
              <a:rPr lang="de-CH" dirty="0" smtClean="0"/>
              <a:t> in </a:t>
            </a:r>
            <a:r>
              <a:rPr lang="de-CH" dirty="0" err="1" smtClean="0"/>
              <a:t>Switzerland</a:t>
            </a:r>
            <a:r>
              <a:rPr lang="de-CH" dirty="0" smtClean="0"/>
              <a:t> </a:t>
            </a:r>
            <a:r>
              <a:rPr lang="de-CH" dirty="0" err="1" smtClean="0"/>
              <a:t>for</a:t>
            </a:r>
            <a:r>
              <a:rPr lang="de-CH" dirty="0" smtClean="0"/>
              <a:t> </a:t>
            </a:r>
            <a:r>
              <a:rPr lang="de-CH" dirty="0" err="1" smtClean="0"/>
              <a:t>small</a:t>
            </a:r>
            <a:r>
              <a:rPr lang="de-CH" dirty="0" smtClean="0"/>
              <a:t> </a:t>
            </a:r>
            <a:r>
              <a:rPr lang="de-CH" dirty="0" err="1" smtClean="0"/>
              <a:t>and</a:t>
            </a:r>
            <a:r>
              <a:rPr lang="de-CH" dirty="0" smtClean="0"/>
              <a:t> medium 	</a:t>
            </a:r>
            <a:r>
              <a:rPr lang="de-CH" dirty="0" err="1" smtClean="0"/>
              <a:t>sized</a:t>
            </a:r>
            <a:r>
              <a:rPr lang="de-CH" dirty="0" smtClean="0"/>
              <a:t> </a:t>
            </a:r>
            <a:r>
              <a:rPr lang="de-CH" dirty="0" err="1" smtClean="0"/>
              <a:t>enterprizes</a:t>
            </a:r>
            <a:r>
              <a:rPr lang="de-CH" dirty="0" smtClean="0"/>
              <a:t> =&gt; ca. 280 Swiss professional </a:t>
            </a:r>
            <a:r>
              <a:rPr lang="de-CH" dirty="0" err="1" smtClean="0"/>
              <a:t>associations</a:t>
            </a:r>
            <a:r>
              <a:rPr lang="de-CH" dirty="0" smtClean="0"/>
              <a:t> </a:t>
            </a:r>
            <a:r>
              <a:rPr lang="de-CH" dirty="0" err="1" smtClean="0"/>
              <a:t>and</a:t>
            </a:r>
            <a:r>
              <a:rPr lang="de-CH" dirty="0" smtClean="0"/>
              <a:t> 	regional </a:t>
            </a:r>
            <a:r>
              <a:rPr lang="de-CH" dirty="0" err="1" smtClean="0"/>
              <a:t>trade</a:t>
            </a:r>
            <a:r>
              <a:rPr lang="de-CH" dirty="0" smtClean="0"/>
              <a:t> </a:t>
            </a:r>
            <a:r>
              <a:rPr lang="de-CH" dirty="0"/>
              <a:t> </a:t>
            </a:r>
            <a:r>
              <a:rPr lang="de-CH" dirty="0" err="1" smtClean="0"/>
              <a:t>associations</a:t>
            </a:r>
            <a:endParaRPr lang="de-CH" dirty="0" smtClean="0"/>
          </a:p>
          <a:p>
            <a:pPr marL="0" indent="0">
              <a:buNone/>
              <a:defRPr/>
            </a:pPr>
            <a:r>
              <a:rPr lang="de-CH" dirty="0"/>
              <a:t>	</a:t>
            </a:r>
            <a:r>
              <a:rPr lang="de-CH" dirty="0" err="1" smtClean="0"/>
              <a:t>with</a:t>
            </a:r>
            <a:r>
              <a:rPr lang="de-CH" dirty="0" smtClean="0"/>
              <a:t> </a:t>
            </a:r>
            <a:r>
              <a:rPr lang="de-CH" dirty="0" err="1" smtClean="0"/>
              <a:t>about</a:t>
            </a:r>
            <a:r>
              <a:rPr lang="de-CH" dirty="0" smtClean="0"/>
              <a:t> 300’000 Enterprises (</a:t>
            </a:r>
            <a:r>
              <a:rPr lang="en-GB" dirty="0" smtClean="0"/>
              <a:t>representing </a:t>
            </a:r>
            <a:r>
              <a:rPr lang="en-GB" dirty="0"/>
              <a:t>99% of all </a:t>
            </a:r>
            <a:r>
              <a:rPr lang="en-GB" dirty="0" err="1"/>
              <a:t>swiss</a:t>
            </a:r>
            <a:r>
              <a:rPr lang="en-GB" dirty="0"/>
              <a:t> </a:t>
            </a:r>
            <a:r>
              <a:rPr lang="en-GB" dirty="0" smtClean="0"/>
              <a:t>	companies)</a:t>
            </a:r>
            <a:endParaRPr lang="de-CH" dirty="0" smtClean="0"/>
          </a:p>
          <a:p>
            <a:pPr marL="0" indent="0">
              <a:buFontTx/>
              <a:buNone/>
              <a:defRPr/>
            </a:pPr>
            <a:r>
              <a:rPr lang="en-GB" dirty="0"/>
              <a:t>	- creating two-thirds of all employment opportunities </a:t>
            </a:r>
          </a:p>
          <a:p>
            <a:pPr marL="0" indent="0">
              <a:buFontTx/>
              <a:buNone/>
              <a:defRPr/>
            </a:pPr>
            <a:r>
              <a:rPr lang="en-GB" dirty="0"/>
              <a:t>	- training more than 70% of the future professionals</a:t>
            </a:r>
          </a:p>
          <a:p>
            <a:pPr>
              <a:defRPr/>
            </a:pPr>
            <a:r>
              <a:rPr lang="de-CH" dirty="0" err="1" smtClean="0"/>
              <a:t>Corebusiness</a:t>
            </a:r>
            <a:r>
              <a:rPr lang="de-CH" dirty="0" smtClean="0"/>
              <a:t> </a:t>
            </a:r>
            <a:r>
              <a:rPr lang="de-CH" dirty="0" err="1" smtClean="0"/>
              <a:t>is</a:t>
            </a:r>
            <a:r>
              <a:rPr lang="de-CH" dirty="0" smtClean="0"/>
              <a:t> SME-</a:t>
            </a:r>
            <a:r>
              <a:rPr lang="de-CH" dirty="0" err="1" smtClean="0"/>
              <a:t>policy</a:t>
            </a:r>
            <a:r>
              <a:rPr lang="de-CH" dirty="0" smtClean="0"/>
              <a:t>  =&gt; </a:t>
            </a:r>
            <a:r>
              <a:rPr lang="de-CH" dirty="0" err="1" smtClean="0"/>
              <a:t>main</a:t>
            </a:r>
            <a:r>
              <a:rPr lang="de-CH" dirty="0" smtClean="0"/>
              <a:t> </a:t>
            </a:r>
            <a:r>
              <a:rPr lang="de-CH" dirty="0" err="1" smtClean="0"/>
              <a:t>topics</a:t>
            </a:r>
            <a:r>
              <a:rPr lang="de-CH" dirty="0" smtClean="0"/>
              <a:t>:</a:t>
            </a:r>
          </a:p>
          <a:p>
            <a:pPr marL="358775" lvl="1" indent="0">
              <a:buFont typeface="Wingdings" pitchFamily="2" charset="2"/>
              <a:buNone/>
              <a:defRPr/>
            </a:pPr>
            <a:r>
              <a:rPr lang="de-CH" b="1" dirty="0" err="1" smtClean="0"/>
              <a:t>vocational</a:t>
            </a:r>
            <a:r>
              <a:rPr lang="de-CH" b="1" dirty="0" smtClean="0"/>
              <a:t> </a:t>
            </a:r>
            <a:r>
              <a:rPr lang="de-CH" b="1" dirty="0" err="1" smtClean="0"/>
              <a:t>education</a:t>
            </a:r>
            <a:r>
              <a:rPr lang="de-CH" b="1" dirty="0" smtClean="0"/>
              <a:t> </a:t>
            </a:r>
            <a:r>
              <a:rPr lang="de-CH" b="1" dirty="0" err="1" smtClean="0"/>
              <a:t>and</a:t>
            </a:r>
            <a:r>
              <a:rPr lang="de-CH" b="1" dirty="0" smtClean="0"/>
              <a:t> </a:t>
            </a:r>
            <a:r>
              <a:rPr lang="de-CH" b="1" dirty="0" err="1" smtClean="0"/>
              <a:t>training</a:t>
            </a:r>
            <a:r>
              <a:rPr lang="de-CH" b="1" dirty="0" smtClean="0"/>
              <a:t> VET</a:t>
            </a:r>
            <a:r>
              <a:rPr lang="de-CH" dirty="0" smtClean="0"/>
              <a:t>, </a:t>
            </a:r>
            <a:r>
              <a:rPr lang="de-CH" dirty="0" err="1" smtClean="0"/>
              <a:t>energy</a:t>
            </a:r>
            <a:r>
              <a:rPr lang="de-CH" dirty="0" smtClean="0"/>
              <a:t> </a:t>
            </a:r>
            <a:r>
              <a:rPr lang="de-CH" dirty="0" err="1" smtClean="0"/>
              <a:t>and</a:t>
            </a:r>
            <a:r>
              <a:rPr lang="de-CH" dirty="0" smtClean="0"/>
              <a:t> </a:t>
            </a:r>
            <a:r>
              <a:rPr lang="de-CH" dirty="0" err="1" smtClean="0"/>
              <a:t>environment</a:t>
            </a:r>
            <a:r>
              <a:rPr lang="de-CH" dirty="0" smtClean="0"/>
              <a:t>, </a:t>
            </a:r>
            <a:r>
              <a:rPr lang="de-CH" dirty="0" err="1" smtClean="0"/>
              <a:t>finances</a:t>
            </a:r>
            <a:r>
              <a:rPr lang="de-CH" dirty="0" smtClean="0"/>
              <a:t> </a:t>
            </a:r>
            <a:r>
              <a:rPr lang="de-CH" dirty="0" err="1" smtClean="0"/>
              <a:t>and</a:t>
            </a:r>
            <a:r>
              <a:rPr lang="de-CH" dirty="0" smtClean="0"/>
              <a:t> </a:t>
            </a:r>
            <a:r>
              <a:rPr lang="de-CH" dirty="0" err="1" smtClean="0"/>
              <a:t>taxes</a:t>
            </a:r>
            <a:r>
              <a:rPr lang="de-CH" dirty="0" smtClean="0"/>
              <a:t>, </a:t>
            </a:r>
            <a:r>
              <a:rPr lang="de-CH" dirty="0" err="1" smtClean="0"/>
              <a:t>mobility</a:t>
            </a:r>
            <a:r>
              <a:rPr lang="de-CH" dirty="0" smtClean="0"/>
              <a:t> </a:t>
            </a:r>
            <a:r>
              <a:rPr lang="de-CH" dirty="0" err="1" smtClean="0"/>
              <a:t>and</a:t>
            </a:r>
            <a:r>
              <a:rPr lang="de-CH" dirty="0" smtClean="0"/>
              <a:t> </a:t>
            </a:r>
            <a:r>
              <a:rPr lang="de-CH" dirty="0" err="1" smtClean="0"/>
              <a:t>spatial</a:t>
            </a:r>
            <a:r>
              <a:rPr lang="de-CH" dirty="0" smtClean="0"/>
              <a:t> </a:t>
            </a:r>
            <a:r>
              <a:rPr lang="de-CH" dirty="0" err="1" smtClean="0"/>
              <a:t>development</a:t>
            </a:r>
            <a:r>
              <a:rPr lang="de-CH" dirty="0" smtClean="0"/>
              <a:t>, </a:t>
            </a:r>
            <a:r>
              <a:rPr lang="de-CH" dirty="0" err="1" smtClean="0"/>
              <a:t>social</a:t>
            </a:r>
            <a:r>
              <a:rPr lang="de-CH" dirty="0" smtClean="0"/>
              <a:t> </a:t>
            </a:r>
            <a:r>
              <a:rPr lang="de-CH" dirty="0" err="1" smtClean="0"/>
              <a:t>policy</a:t>
            </a:r>
            <a:r>
              <a:rPr lang="de-CH" dirty="0" smtClean="0"/>
              <a:t> </a:t>
            </a:r>
            <a:r>
              <a:rPr lang="de-CH" dirty="0" err="1" smtClean="0"/>
              <a:t>and</a:t>
            </a:r>
            <a:r>
              <a:rPr lang="de-CH" dirty="0" smtClean="0"/>
              <a:t> </a:t>
            </a:r>
            <a:r>
              <a:rPr lang="de-CH" dirty="0" err="1" smtClean="0"/>
              <a:t>labour</a:t>
            </a:r>
            <a:r>
              <a:rPr lang="de-CH" dirty="0" smtClean="0"/>
              <a:t> </a:t>
            </a:r>
            <a:r>
              <a:rPr lang="de-CH" dirty="0" err="1" smtClean="0"/>
              <a:t>market</a:t>
            </a:r>
            <a:r>
              <a:rPr lang="de-CH" dirty="0" smtClean="0"/>
              <a:t>, </a:t>
            </a:r>
            <a:r>
              <a:rPr lang="de-CH" dirty="0" err="1" smtClean="0"/>
              <a:t>economic</a:t>
            </a:r>
            <a:r>
              <a:rPr lang="de-CH" dirty="0" smtClean="0"/>
              <a:t> </a:t>
            </a:r>
            <a:r>
              <a:rPr lang="de-CH" dirty="0" err="1" smtClean="0"/>
              <a:t>policy</a:t>
            </a:r>
            <a:endParaRPr lang="de-CH" dirty="0"/>
          </a:p>
          <a:p>
            <a:pPr marL="0" indent="0">
              <a:buFontTx/>
              <a:buNone/>
              <a:defRPr/>
            </a:pPr>
            <a:endParaRPr lang="de-CH" dirty="0" smtClean="0"/>
          </a:p>
          <a:p>
            <a:pPr marL="0" indent="0">
              <a:buFontTx/>
              <a:buNone/>
              <a:defRPr/>
            </a:pPr>
            <a:endParaRPr lang="de-CH" dirty="0"/>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29321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bwMode="auto">
          <a:xfrm>
            <a:off x="323850" y="548681"/>
            <a:ext cx="8229600" cy="936104"/>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de-CH" sz="3600" dirty="0">
                <a:solidFill>
                  <a:schemeClr val="tx1"/>
                </a:solidFill>
              </a:rPr>
              <a:t>Contents</a:t>
            </a:r>
          </a:p>
        </p:txBody>
      </p:sp>
      <p:sp>
        <p:nvSpPr>
          <p:cNvPr id="54275" name="Rectangle 3"/>
          <p:cNvSpPr>
            <a:spLocks noGrp="1" noChangeArrowheads="1"/>
          </p:cNvSpPr>
          <p:nvPr>
            <p:ph type="body" idx="1"/>
          </p:nvPr>
        </p:nvSpPr>
        <p:spPr bwMode="auto">
          <a:xfrm>
            <a:off x="395288" y="1700809"/>
            <a:ext cx="8291512" cy="4320479"/>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609600" indent="-609600">
              <a:buFontTx/>
              <a:buAutoNum type="arabicPeriod"/>
            </a:pPr>
            <a:r>
              <a:rPr lang="de-CH" sz="2800" b="1" dirty="0">
                <a:latin typeface="+mj-lt"/>
              </a:rPr>
              <a:t>Swiss </a:t>
            </a:r>
            <a:r>
              <a:rPr lang="de-CH" sz="2800" b="1" dirty="0" err="1">
                <a:latin typeface="+mj-lt"/>
              </a:rPr>
              <a:t>economy</a:t>
            </a:r>
            <a:r>
              <a:rPr lang="de-CH" sz="2800" b="1" dirty="0">
                <a:latin typeface="+mj-lt"/>
              </a:rPr>
              <a:t> </a:t>
            </a:r>
            <a:r>
              <a:rPr lang="de-CH" sz="2800" b="1" dirty="0" err="1">
                <a:latin typeface="+mj-lt"/>
              </a:rPr>
              <a:t>and</a:t>
            </a:r>
            <a:r>
              <a:rPr lang="de-CH" sz="2800" b="1" dirty="0">
                <a:latin typeface="+mj-lt"/>
              </a:rPr>
              <a:t> </a:t>
            </a:r>
            <a:r>
              <a:rPr lang="de-CH" sz="2800" b="1" dirty="0" err="1">
                <a:latin typeface="+mj-lt"/>
              </a:rPr>
              <a:t>the</a:t>
            </a:r>
            <a:r>
              <a:rPr lang="de-CH" sz="2800" b="1" dirty="0">
                <a:latin typeface="+mj-lt"/>
              </a:rPr>
              <a:t> </a:t>
            </a:r>
            <a:r>
              <a:rPr lang="de-CH" sz="2800" b="1" dirty="0" err="1">
                <a:latin typeface="+mj-lt"/>
              </a:rPr>
              <a:t>trade</a:t>
            </a:r>
            <a:r>
              <a:rPr lang="de-CH" sz="2800" b="1" dirty="0">
                <a:latin typeface="+mj-lt"/>
              </a:rPr>
              <a:t> </a:t>
            </a:r>
            <a:r>
              <a:rPr lang="de-CH" sz="2800" b="1" dirty="0" err="1" smtClean="0">
                <a:latin typeface="+mj-lt"/>
              </a:rPr>
              <a:t>associations</a:t>
            </a:r>
            <a:endParaRPr lang="de-CH" sz="2800" b="1" dirty="0" smtClean="0">
              <a:latin typeface="+mj-lt"/>
            </a:endParaRPr>
          </a:p>
          <a:p>
            <a:pPr marL="609600" indent="-609600">
              <a:buFontTx/>
              <a:buAutoNum type="arabicPeriod"/>
            </a:pPr>
            <a:r>
              <a:rPr lang="de-CH" sz="2800" b="1" dirty="0" smtClean="0">
                <a:solidFill>
                  <a:srgbClr val="FF0000"/>
                </a:solidFill>
                <a:latin typeface="+mj-lt"/>
              </a:rPr>
              <a:t>The Swiss Education </a:t>
            </a:r>
            <a:r>
              <a:rPr lang="de-CH" sz="2800" b="1" dirty="0">
                <a:solidFill>
                  <a:srgbClr val="FF0000"/>
                </a:solidFill>
                <a:latin typeface="+mj-lt"/>
              </a:rPr>
              <a:t>S</a:t>
            </a:r>
            <a:r>
              <a:rPr lang="de-CH" sz="2800" b="1" dirty="0" smtClean="0">
                <a:solidFill>
                  <a:srgbClr val="FF0000"/>
                </a:solidFill>
                <a:latin typeface="+mj-lt"/>
              </a:rPr>
              <a:t>ystem – </a:t>
            </a:r>
            <a:r>
              <a:rPr lang="de-CH" sz="2800" b="1" dirty="0" err="1">
                <a:solidFill>
                  <a:srgbClr val="FF0000"/>
                </a:solidFill>
                <a:latin typeface="+mj-lt"/>
              </a:rPr>
              <a:t>some</a:t>
            </a:r>
            <a:r>
              <a:rPr lang="de-CH" sz="2800" b="1" dirty="0">
                <a:solidFill>
                  <a:srgbClr val="FF0000"/>
                </a:solidFill>
                <a:latin typeface="+mj-lt"/>
              </a:rPr>
              <a:t> </a:t>
            </a:r>
            <a:r>
              <a:rPr lang="de-CH" sz="2800" b="1" dirty="0" err="1" smtClean="0">
                <a:solidFill>
                  <a:srgbClr val="FF0000"/>
                </a:solidFill>
                <a:latin typeface="+mj-lt"/>
              </a:rPr>
              <a:t>facts</a:t>
            </a:r>
            <a:r>
              <a:rPr lang="de-CH" sz="2800" b="1" dirty="0" smtClean="0">
                <a:solidFill>
                  <a:srgbClr val="FF0000"/>
                </a:solidFill>
                <a:latin typeface="+mj-lt"/>
              </a:rPr>
              <a:t> </a:t>
            </a:r>
            <a:r>
              <a:rPr lang="de-CH" sz="2800" b="1" dirty="0" err="1" smtClean="0">
                <a:solidFill>
                  <a:srgbClr val="FF0000"/>
                </a:solidFill>
                <a:latin typeface="+mj-lt"/>
              </a:rPr>
              <a:t>and</a:t>
            </a:r>
            <a:r>
              <a:rPr lang="de-CH" sz="2800" b="1" dirty="0" smtClean="0">
                <a:solidFill>
                  <a:srgbClr val="FF0000"/>
                </a:solidFill>
                <a:latin typeface="+mj-lt"/>
              </a:rPr>
              <a:t> </a:t>
            </a:r>
            <a:r>
              <a:rPr lang="de-CH" sz="2800" b="1" dirty="0" err="1" smtClean="0">
                <a:solidFill>
                  <a:srgbClr val="FF0000"/>
                </a:solidFill>
                <a:latin typeface="+mj-lt"/>
              </a:rPr>
              <a:t>figures</a:t>
            </a:r>
            <a:endParaRPr lang="de-CH" sz="2800" b="1" dirty="0">
              <a:solidFill>
                <a:srgbClr val="FF0000"/>
              </a:solidFill>
              <a:latin typeface="+mj-lt"/>
            </a:endParaRPr>
          </a:p>
          <a:p>
            <a:pPr marL="609600" indent="-609600">
              <a:buFontTx/>
              <a:buAutoNum type="arabicPeriod"/>
            </a:pPr>
            <a:r>
              <a:rPr lang="de-CH" sz="2800" b="1" dirty="0" err="1" smtClean="0">
                <a:latin typeface="+mj-lt"/>
              </a:rPr>
              <a:t>Switzerland</a:t>
            </a:r>
            <a:r>
              <a:rPr lang="de-CH" sz="2800" b="1" dirty="0" smtClean="0">
                <a:latin typeface="+mj-lt"/>
              </a:rPr>
              <a:t> </a:t>
            </a:r>
            <a:r>
              <a:rPr lang="de-CH" sz="2800" b="1" dirty="0" err="1">
                <a:latin typeface="+mj-lt"/>
              </a:rPr>
              <a:t>and</a:t>
            </a:r>
            <a:r>
              <a:rPr lang="de-CH" sz="2800" b="1" dirty="0">
                <a:latin typeface="+mj-lt"/>
              </a:rPr>
              <a:t> </a:t>
            </a:r>
            <a:r>
              <a:rPr lang="de-CH" sz="2800" b="1" dirty="0" err="1" smtClean="0">
                <a:latin typeface="+mj-lt"/>
              </a:rPr>
              <a:t>Worldskills</a:t>
            </a:r>
            <a:endParaRPr lang="de-CH" sz="2800" b="1" dirty="0" smtClean="0">
              <a:latin typeface="+mj-lt"/>
            </a:endParaRPr>
          </a:p>
          <a:p>
            <a:pPr marL="609600" indent="-609600">
              <a:buFontTx/>
              <a:buAutoNum type="arabicPeriod"/>
            </a:pPr>
            <a:r>
              <a:rPr lang="de-CH" sz="2800" b="1" dirty="0" err="1" smtClean="0">
                <a:latin typeface="+mj-lt"/>
              </a:rPr>
              <a:t>Two</a:t>
            </a:r>
            <a:r>
              <a:rPr lang="de-CH" sz="2800" b="1" dirty="0" smtClean="0">
                <a:latin typeface="+mj-lt"/>
              </a:rPr>
              <a:t> </a:t>
            </a:r>
            <a:r>
              <a:rPr lang="de-CH" sz="2800" b="1" dirty="0" err="1" smtClean="0">
                <a:latin typeface="+mj-lt"/>
              </a:rPr>
              <a:t>success-stories</a:t>
            </a:r>
            <a:endParaRPr lang="de-CH" sz="2800" b="1" dirty="0">
              <a:latin typeface="+mj-l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5485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3"/>
          <p:cNvSpPr>
            <a:spLocks noGrp="1"/>
          </p:cNvSpPr>
          <p:nvPr>
            <p:ph type="sldNum" sz="quarter" idx="4294967295"/>
          </p:nvPr>
        </p:nvSpPr>
        <p:spPr bwMode="auto">
          <a:xfrm>
            <a:off x="65532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1CB169E-A379-435B-82E0-ACE18DA27F44}" type="slidenum">
              <a:rPr lang="en-US">
                <a:latin typeface="Verdana" pitchFamily="34" charset="0"/>
              </a:rPr>
              <a:pPr eaLnBrk="1" hangingPunct="1"/>
              <a:t>5</a:t>
            </a:fld>
            <a:endParaRPr lang="en-US">
              <a:latin typeface="Verdana" pitchFamily="34" charset="0"/>
            </a:endParaRPr>
          </a:p>
        </p:txBody>
      </p:sp>
      <p:sp>
        <p:nvSpPr>
          <p:cNvPr id="13315" name="Rectangle 6"/>
          <p:cNvSpPr>
            <a:spLocks noChangeArrowheads="1"/>
          </p:cNvSpPr>
          <p:nvPr/>
        </p:nvSpPr>
        <p:spPr bwMode="auto">
          <a:xfrm>
            <a:off x="0" y="0"/>
            <a:ext cx="9144000" cy="620713"/>
          </a:xfrm>
          <a:prstGeom prst="rect">
            <a:avLst/>
          </a:prstGeom>
          <a:ln/>
        </p:spPr>
        <p:style>
          <a:lnRef idx="2">
            <a:schemeClr val="accent3"/>
          </a:lnRef>
          <a:fillRef idx="1">
            <a:schemeClr val="lt1"/>
          </a:fillRef>
          <a:effectRef idx="0">
            <a:schemeClr val="accent3"/>
          </a:effectRef>
          <a:fontRef idx="minor">
            <a:schemeClr val="dk1"/>
          </a:fontRef>
        </p:style>
        <p:txBody>
          <a:bodyPr wrap="none" anchor="ctr"/>
          <a:lstStyle/>
          <a:p>
            <a:endParaRPr lang="de-DE"/>
          </a:p>
        </p:txBody>
      </p:sp>
      <p:sp>
        <p:nvSpPr>
          <p:cNvPr id="13316" name="Text Box 7"/>
          <p:cNvSpPr txBox="1">
            <a:spLocks noChangeArrowheads="1"/>
          </p:cNvSpPr>
          <p:nvPr/>
        </p:nvSpPr>
        <p:spPr bwMode="auto">
          <a:xfrm>
            <a:off x="467544" y="188640"/>
            <a:ext cx="72008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de-CH" sz="3600" b="1" dirty="0">
                <a:latin typeface="+mj-lt"/>
              </a:rPr>
              <a:t>The Swiss </a:t>
            </a:r>
            <a:r>
              <a:rPr lang="de-CH" sz="3600" b="1" dirty="0" smtClean="0">
                <a:latin typeface="+mj-lt"/>
              </a:rPr>
              <a:t>Education </a:t>
            </a:r>
            <a:r>
              <a:rPr lang="de-CH" sz="3600" b="1" dirty="0">
                <a:latin typeface="+mj-lt"/>
              </a:rPr>
              <a:t>S</a:t>
            </a:r>
            <a:r>
              <a:rPr lang="de-CH" sz="3600" b="1" dirty="0" smtClean="0">
                <a:latin typeface="+mj-lt"/>
              </a:rPr>
              <a:t>ystem</a:t>
            </a:r>
            <a:endParaRPr lang="de-DE" sz="3600" dirty="0">
              <a:latin typeface="+mj-lt"/>
            </a:endParaRPr>
          </a:p>
        </p:txBody>
      </p:sp>
      <p:sp>
        <p:nvSpPr>
          <p:cNvPr id="13317" name="Rectangle 8"/>
          <p:cNvSpPr>
            <a:spLocks noChangeArrowheads="1"/>
          </p:cNvSpPr>
          <p:nvPr/>
        </p:nvSpPr>
        <p:spPr bwMode="auto">
          <a:xfrm>
            <a:off x="396875" y="814388"/>
            <a:ext cx="79200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400"/>
              <a:t>The official systematic education model and different possibilities of achieving it </a:t>
            </a:r>
            <a:endParaRPr lang="de-DE" sz="1400"/>
          </a:p>
        </p:txBody>
      </p:sp>
      <p:pic>
        <p:nvPicPr>
          <p:cNvPr id="13318" name="Picture 8" descr="J:\36 bji documentation\fur Bruno Jehle\100219_strahm_book\GrafikenKapitel_5\GrafikenKapitel_5\strahm_5.1_vin_e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196752"/>
            <a:ext cx="642620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4943" y="16099"/>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feld 1"/>
          <p:cNvSpPr txBox="1"/>
          <p:nvPr/>
        </p:nvSpPr>
        <p:spPr>
          <a:xfrm rot="16200000">
            <a:off x="-1045494" y="3213847"/>
            <a:ext cx="4248472" cy="646331"/>
          </a:xfrm>
          <a:prstGeom prst="rect">
            <a:avLst/>
          </a:prstGeom>
          <a:noFill/>
        </p:spPr>
        <p:txBody>
          <a:bodyPr wrap="square" rtlCol="0">
            <a:spAutoFit/>
          </a:bodyPr>
          <a:lstStyle/>
          <a:p>
            <a:r>
              <a:rPr lang="de-CH" dirty="0" smtClean="0"/>
              <a:t> Age</a:t>
            </a:r>
            <a:br>
              <a:rPr lang="de-CH" dirty="0" smtClean="0"/>
            </a:br>
            <a:r>
              <a:rPr lang="de-CH" dirty="0" smtClean="0"/>
              <a:t>5 – 16       16 – 20                       20 +</a:t>
            </a:r>
            <a:endParaRPr lang="de-CH" dirty="0"/>
          </a:p>
        </p:txBody>
      </p:sp>
    </p:spTree>
    <p:extLst>
      <p:ext uri="{BB962C8B-B14F-4D97-AF65-F5344CB8AC3E}">
        <p14:creationId xmlns:p14="http://schemas.microsoft.com/office/powerpoint/2010/main" val="22052252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71345" y="764704"/>
            <a:ext cx="8642350" cy="633413"/>
          </a:xfrm>
        </p:spPr>
        <p:txBody>
          <a:bodyPr/>
          <a:lstStyle/>
          <a:p>
            <a:pPr eaLnBrk="1" hangingPunct="1"/>
            <a:r>
              <a:rPr lang="de-CH" sz="3200" dirty="0" err="1" smtClean="0"/>
              <a:t>Pupils</a:t>
            </a:r>
            <a:r>
              <a:rPr lang="de-CH" sz="3200" dirty="0" smtClean="0"/>
              <a:t> </a:t>
            </a:r>
            <a:r>
              <a:rPr lang="de-CH" sz="3200" dirty="0" err="1" smtClean="0"/>
              <a:t>and</a:t>
            </a:r>
            <a:r>
              <a:rPr lang="de-CH" sz="3200" dirty="0" smtClean="0"/>
              <a:t> </a:t>
            </a:r>
            <a:r>
              <a:rPr lang="de-CH" sz="3200" dirty="0" err="1" smtClean="0"/>
              <a:t>Students</a:t>
            </a:r>
            <a:r>
              <a:rPr lang="de-CH" sz="3200" dirty="0"/>
              <a:t> </a:t>
            </a:r>
            <a:r>
              <a:rPr lang="de-CH" sz="3200" dirty="0" smtClean="0"/>
              <a:t> 2009 / 2010</a:t>
            </a:r>
          </a:p>
        </p:txBody>
      </p:sp>
      <p:sp>
        <p:nvSpPr>
          <p:cNvPr id="18435" name="Rectangle 3"/>
          <p:cNvSpPr>
            <a:spLocks noGrp="1" noChangeArrowheads="1"/>
          </p:cNvSpPr>
          <p:nvPr>
            <p:ph type="body" idx="1"/>
          </p:nvPr>
        </p:nvSpPr>
        <p:spPr/>
        <p:txBody>
          <a:bodyPr/>
          <a:lstStyle/>
          <a:p>
            <a:pPr eaLnBrk="1" hangingPunct="1">
              <a:buFontTx/>
              <a:buNone/>
            </a:pPr>
            <a:endParaRPr lang="de-CH" sz="2400" b="1" dirty="0" smtClean="0"/>
          </a:p>
          <a:p>
            <a:pPr eaLnBrk="1" hangingPunct="1">
              <a:buFontTx/>
              <a:buNone/>
            </a:pPr>
            <a:r>
              <a:rPr lang="de-CH" sz="2400" dirty="0" err="1" smtClean="0"/>
              <a:t>Pre</a:t>
            </a:r>
            <a:r>
              <a:rPr lang="de-CH" sz="2400" dirty="0" smtClean="0"/>
              <a:t>-primary (2 </a:t>
            </a:r>
            <a:r>
              <a:rPr lang="de-CH" sz="2400" dirty="0" err="1" smtClean="0"/>
              <a:t>years</a:t>
            </a:r>
            <a:r>
              <a:rPr lang="de-CH" sz="2400" dirty="0" smtClean="0"/>
              <a:t>)</a:t>
            </a:r>
            <a:r>
              <a:rPr lang="de-CH" sz="2400" dirty="0" smtClean="0"/>
              <a:t>			 	   147’200</a:t>
            </a:r>
            <a:r>
              <a:rPr lang="de-DE" sz="2400" dirty="0" smtClean="0"/>
              <a:t> </a:t>
            </a:r>
          </a:p>
          <a:p>
            <a:pPr eaLnBrk="1" hangingPunct="1">
              <a:buFontTx/>
              <a:buNone/>
            </a:pPr>
            <a:r>
              <a:rPr lang="de-CH" sz="2400" dirty="0" err="1" smtClean="0"/>
              <a:t>Compulsory</a:t>
            </a:r>
            <a:r>
              <a:rPr lang="de-CH" sz="2400" dirty="0" smtClean="0"/>
              <a:t> </a:t>
            </a:r>
            <a:r>
              <a:rPr lang="de-CH" sz="2400" dirty="0" err="1" smtClean="0"/>
              <a:t>education</a:t>
            </a:r>
            <a:r>
              <a:rPr lang="de-CH" sz="2400" dirty="0" smtClean="0"/>
              <a:t> (9 </a:t>
            </a:r>
            <a:r>
              <a:rPr lang="de-CH" sz="2400" dirty="0" err="1" smtClean="0"/>
              <a:t>years</a:t>
            </a:r>
            <a:r>
              <a:rPr lang="de-CH" sz="2400" dirty="0" smtClean="0"/>
              <a:t>)</a:t>
            </a:r>
            <a:r>
              <a:rPr lang="de-CH" sz="2400" dirty="0" smtClean="0"/>
              <a:t>			   769’314</a:t>
            </a:r>
            <a:r>
              <a:rPr lang="de-DE" sz="2400" dirty="0" smtClean="0"/>
              <a:t> </a:t>
            </a:r>
            <a:endParaRPr lang="de-CH" sz="2400" dirty="0" smtClean="0"/>
          </a:p>
          <a:p>
            <a:pPr eaLnBrk="1" hangingPunct="1">
              <a:buFontTx/>
              <a:buNone/>
            </a:pPr>
            <a:r>
              <a:rPr lang="de-CH" sz="2400" dirty="0" smtClean="0"/>
              <a:t>	</a:t>
            </a:r>
          </a:p>
          <a:p>
            <a:pPr eaLnBrk="1" hangingPunct="1">
              <a:buFontTx/>
              <a:buNone/>
            </a:pPr>
            <a:r>
              <a:rPr lang="de-CH" sz="2400" dirty="0" err="1" smtClean="0"/>
              <a:t>Upper</a:t>
            </a:r>
            <a:r>
              <a:rPr lang="de-CH" sz="2400" dirty="0" smtClean="0"/>
              <a:t> </a:t>
            </a:r>
            <a:r>
              <a:rPr lang="de-CH" sz="2400" dirty="0" err="1" smtClean="0"/>
              <a:t>secondary</a:t>
            </a:r>
            <a:r>
              <a:rPr lang="de-CH" sz="2400" dirty="0" smtClean="0"/>
              <a:t> </a:t>
            </a:r>
            <a:r>
              <a:rPr lang="de-CH" sz="2400" dirty="0" err="1" smtClean="0"/>
              <a:t>education</a:t>
            </a:r>
            <a:endParaRPr lang="de-CH" sz="2400" dirty="0" smtClean="0"/>
          </a:p>
          <a:p>
            <a:pPr eaLnBrk="1" hangingPunct="1">
              <a:buFontTx/>
              <a:buNone/>
            </a:pPr>
            <a:r>
              <a:rPr lang="de-CH" sz="2400" dirty="0" err="1" smtClean="0"/>
              <a:t>Totaly</a:t>
            </a:r>
            <a:r>
              <a:rPr lang="de-CH" sz="2400" dirty="0" smtClean="0"/>
              <a:t>							   343’300		</a:t>
            </a:r>
          </a:p>
          <a:p>
            <a:pPr eaLnBrk="1" hangingPunct="1">
              <a:buFontTx/>
              <a:buNone/>
            </a:pPr>
            <a:r>
              <a:rPr lang="de-CH" sz="2400" b="1" i="1" dirty="0" smtClean="0">
                <a:solidFill>
                  <a:srgbClr val="FF0000"/>
                </a:solidFill>
              </a:rPr>
              <a:t>VET (2 </a:t>
            </a:r>
            <a:r>
              <a:rPr lang="de-CH" sz="2400" b="1" i="1" dirty="0" err="1" smtClean="0">
                <a:solidFill>
                  <a:srgbClr val="FF0000"/>
                </a:solidFill>
              </a:rPr>
              <a:t>to</a:t>
            </a:r>
            <a:r>
              <a:rPr lang="de-CH" sz="2400" b="1" i="1" dirty="0" smtClean="0">
                <a:solidFill>
                  <a:srgbClr val="FF0000"/>
                </a:solidFill>
              </a:rPr>
              <a:t> 4 </a:t>
            </a:r>
            <a:r>
              <a:rPr lang="de-CH" sz="2400" b="1" i="1" dirty="0" err="1" smtClean="0">
                <a:solidFill>
                  <a:srgbClr val="FF0000"/>
                </a:solidFill>
              </a:rPr>
              <a:t>years</a:t>
            </a:r>
            <a:r>
              <a:rPr lang="de-CH" sz="2400" b="1" i="1" dirty="0" smtClean="0">
                <a:solidFill>
                  <a:srgbClr val="FF0000"/>
                </a:solidFill>
              </a:rPr>
              <a:t> in «dual </a:t>
            </a:r>
            <a:r>
              <a:rPr lang="de-CH" sz="2400" b="1" i="1" dirty="0" err="1" smtClean="0">
                <a:solidFill>
                  <a:srgbClr val="FF0000"/>
                </a:solidFill>
              </a:rPr>
              <a:t>system</a:t>
            </a:r>
            <a:r>
              <a:rPr lang="de-CH" sz="2400" b="1" i="1" dirty="0" smtClean="0">
                <a:solidFill>
                  <a:srgbClr val="FF0000"/>
                </a:solidFill>
              </a:rPr>
              <a:t>»)		   232’056</a:t>
            </a:r>
            <a:r>
              <a:rPr lang="de-DE" sz="2400" b="1" dirty="0" smtClean="0">
                <a:solidFill>
                  <a:srgbClr val="FF0000"/>
                </a:solidFill>
              </a:rPr>
              <a:t> </a:t>
            </a:r>
          </a:p>
          <a:p>
            <a:pPr eaLnBrk="1" hangingPunct="1">
              <a:buFontTx/>
              <a:buNone/>
            </a:pPr>
            <a:r>
              <a:rPr lang="de-CH" sz="2400" i="1" dirty="0"/>
              <a:t>G</a:t>
            </a:r>
            <a:r>
              <a:rPr lang="de-CH" sz="2400" i="1" dirty="0" smtClean="0"/>
              <a:t>eneral </a:t>
            </a:r>
            <a:r>
              <a:rPr lang="de-CH" sz="2400" i="1" dirty="0" err="1" smtClean="0"/>
              <a:t>education</a:t>
            </a:r>
            <a:r>
              <a:rPr lang="de-CH" sz="2400" i="1" dirty="0"/>
              <a:t> </a:t>
            </a:r>
            <a:r>
              <a:rPr lang="de-CH" sz="2400" i="1" dirty="0" smtClean="0"/>
              <a:t>(high-) </a:t>
            </a:r>
            <a:r>
              <a:rPr lang="de-CH" sz="2400" i="1" dirty="0" err="1" smtClean="0"/>
              <a:t>school</a:t>
            </a:r>
            <a:r>
              <a:rPr lang="de-CH" sz="2400" i="1" dirty="0" smtClean="0"/>
              <a:t>  </a:t>
            </a:r>
            <a:r>
              <a:rPr lang="de-CH" sz="2400" i="1" dirty="0" smtClean="0"/>
              <a:t>(3 </a:t>
            </a:r>
            <a:r>
              <a:rPr lang="de-CH" sz="2400" i="1" dirty="0" err="1" smtClean="0"/>
              <a:t>years</a:t>
            </a:r>
            <a:r>
              <a:rPr lang="de-CH" sz="2400" i="1" dirty="0" smtClean="0"/>
              <a:t>)     	     73’547</a:t>
            </a:r>
            <a:r>
              <a:rPr lang="de-DE" sz="2400" dirty="0" smtClean="0"/>
              <a:t> </a:t>
            </a:r>
            <a:endParaRPr lang="de-CH" sz="2400" i="1" dirty="0" smtClean="0"/>
          </a:p>
          <a:p>
            <a:pPr eaLnBrk="1" hangingPunct="1">
              <a:buFontTx/>
              <a:buNone/>
            </a:pPr>
            <a:endParaRPr lang="de-CH" sz="2400" dirty="0" smtClean="0"/>
          </a:p>
          <a:p>
            <a:pPr eaLnBrk="1" hangingPunct="1">
              <a:buFontTx/>
              <a:buNone/>
            </a:pPr>
            <a:r>
              <a:rPr lang="de-CH" sz="2400" dirty="0" smtClean="0"/>
              <a:t>         		</a:t>
            </a:r>
          </a:p>
          <a:p>
            <a:pPr eaLnBrk="1" hangingPunct="1">
              <a:buFontTx/>
              <a:buNone/>
            </a:pPr>
            <a:r>
              <a:rPr lang="de-CH" sz="2400" dirty="0" smtClean="0"/>
              <a:t>	</a:t>
            </a:r>
          </a:p>
          <a:p>
            <a:pPr eaLnBrk="1" hangingPunct="1"/>
            <a:endParaRPr lang="de-CH" b="1" dirty="0" smtClean="0"/>
          </a:p>
          <a:p>
            <a:pPr eaLnBrk="1" hangingPunct="1">
              <a:buFontTx/>
              <a:buNone/>
            </a:pPr>
            <a:endParaRPr lang="de-CH" dirty="0" smtClean="0"/>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25911"/>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48986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23528" y="476672"/>
            <a:ext cx="7920880" cy="1008112"/>
          </a:xfrm>
        </p:spPr>
        <p:txBody>
          <a:bodyPr/>
          <a:lstStyle/>
          <a:p>
            <a:pPr eaLnBrk="1" hangingPunct="1"/>
            <a:r>
              <a:rPr lang="de-CH" sz="3200" dirty="0" err="1" smtClean="0"/>
              <a:t>Degrees</a:t>
            </a:r>
            <a:r>
              <a:rPr lang="de-CH" sz="3200" dirty="0" smtClean="0"/>
              <a:t> </a:t>
            </a:r>
            <a:r>
              <a:rPr lang="de-CH" sz="3200" dirty="0" err="1" smtClean="0"/>
              <a:t>and</a:t>
            </a:r>
            <a:r>
              <a:rPr lang="de-CH" sz="3200" dirty="0" smtClean="0"/>
              <a:t> </a:t>
            </a:r>
            <a:r>
              <a:rPr lang="de-CH" sz="3200" dirty="0" err="1" smtClean="0"/>
              <a:t>certifcates</a:t>
            </a:r>
            <a:r>
              <a:rPr lang="de-CH" sz="3200" dirty="0" smtClean="0"/>
              <a:t> in </a:t>
            </a:r>
            <a:br>
              <a:rPr lang="de-CH" sz="3200" dirty="0" smtClean="0"/>
            </a:br>
            <a:r>
              <a:rPr lang="de-CH" sz="3200" dirty="0" err="1" smtClean="0"/>
              <a:t>Upper</a:t>
            </a:r>
            <a:r>
              <a:rPr lang="de-CH" sz="3200" dirty="0" smtClean="0"/>
              <a:t> </a:t>
            </a:r>
            <a:r>
              <a:rPr lang="de-CH" sz="3200" dirty="0" err="1" smtClean="0"/>
              <a:t>secondary</a:t>
            </a:r>
            <a:r>
              <a:rPr lang="de-CH" sz="3200" dirty="0" smtClean="0"/>
              <a:t> (2010)</a:t>
            </a:r>
          </a:p>
        </p:txBody>
      </p:sp>
      <p:sp>
        <p:nvSpPr>
          <p:cNvPr id="19459" name="Rectangle 3"/>
          <p:cNvSpPr>
            <a:spLocks noGrp="1" noChangeArrowheads="1"/>
          </p:cNvSpPr>
          <p:nvPr>
            <p:ph type="body" idx="1"/>
          </p:nvPr>
        </p:nvSpPr>
        <p:spPr>
          <a:xfrm>
            <a:off x="250825" y="1484313"/>
            <a:ext cx="8642350" cy="4681537"/>
          </a:xfrm>
        </p:spPr>
        <p:txBody>
          <a:bodyPr/>
          <a:lstStyle/>
          <a:p>
            <a:pPr eaLnBrk="1" hangingPunct="1">
              <a:buFontTx/>
              <a:buNone/>
            </a:pPr>
            <a:endParaRPr lang="de-CH" sz="1600" dirty="0" smtClean="0"/>
          </a:p>
          <a:p>
            <a:pPr eaLnBrk="1" hangingPunct="1">
              <a:buFontTx/>
              <a:buNone/>
            </a:pPr>
            <a:r>
              <a:rPr lang="de-CH" sz="2400" b="1" dirty="0" smtClean="0">
                <a:solidFill>
                  <a:srgbClr val="FF0000"/>
                </a:solidFill>
              </a:rPr>
              <a:t>Federal VET </a:t>
            </a:r>
            <a:r>
              <a:rPr lang="de-CH" sz="2400" b="1" dirty="0" err="1" smtClean="0">
                <a:solidFill>
                  <a:srgbClr val="FF0000"/>
                </a:solidFill>
              </a:rPr>
              <a:t>Diploma</a:t>
            </a:r>
            <a:r>
              <a:rPr lang="de-CH" sz="2400" b="1" dirty="0" smtClean="0">
                <a:solidFill>
                  <a:srgbClr val="FF0000"/>
                </a:solidFill>
              </a:rPr>
              <a:t> ( after 3 </a:t>
            </a:r>
            <a:r>
              <a:rPr lang="de-CH" sz="2400" b="1" dirty="0" err="1" smtClean="0">
                <a:solidFill>
                  <a:srgbClr val="FF0000"/>
                </a:solidFill>
              </a:rPr>
              <a:t>or</a:t>
            </a:r>
            <a:r>
              <a:rPr lang="de-CH" sz="2400" b="1" dirty="0" smtClean="0">
                <a:solidFill>
                  <a:srgbClr val="FF0000"/>
                </a:solidFill>
              </a:rPr>
              <a:t> 4 </a:t>
            </a:r>
            <a:r>
              <a:rPr lang="de-CH" sz="2400" b="1" dirty="0" err="1" smtClean="0">
                <a:solidFill>
                  <a:srgbClr val="FF0000"/>
                </a:solidFill>
              </a:rPr>
              <a:t>years</a:t>
            </a:r>
            <a:r>
              <a:rPr lang="de-CH" sz="2400" b="1" dirty="0" smtClean="0">
                <a:solidFill>
                  <a:srgbClr val="FF0000"/>
                </a:solidFill>
              </a:rPr>
              <a:t/>
            </a:r>
            <a:br>
              <a:rPr lang="de-CH" sz="2400" b="1" dirty="0" smtClean="0">
                <a:solidFill>
                  <a:srgbClr val="FF0000"/>
                </a:solidFill>
              </a:rPr>
            </a:br>
            <a:r>
              <a:rPr lang="de-CH" sz="2400" b="1" dirty="0" err="1" smtClean="0">
                <a:solidFill>
                  <a:srgbClr val="FF0000"/>
                </a:solidFill>
              </a:rPr>
              <a:t>apprenticeship</a:t>
            </a:r>
            <a:r>
              <a:rPr lang="de-CH" sz="2400" b="1" dirty="0" smtClean="0">
                <a:solidFill>
                  <a:srgbClr val="FF0000"/>
                </a:solidFill>
              </a:rPr>
              <a:t>)					 59’389</a:t>
            </a:r>
          </a:p>
          <a:p>
            <a:pPr eaLnBrk="1" hangingPunct="1">
              <a:buFontTx/>
              <a:buNone/>
            </a:pPr>
            <a:r>
              <a:rPr lang="de-CH" sz="2400" i="1" dirty="0" err="1" smtClean="0"/>
              <a:t>With</a:t>
            </a:r>
            <a:r>
              <a:rPr lang="de-CH" sz="2400" i="1" dirty="0" smtClean="0"/>
              <a:t> </a:t>
            </a:r>
            <a:r>
              <a:rPr lang="de-CH" sz="2400" i="1" dirty="0" err="1" smtClean="0"/>
              <a:t>vocational</a:t>
            </a:r>
            <a:r>
              <a:rPr lang="de-CH" sz="2400" i="1" dirty="0" smtClean="0"/>
              <a:t> </a:t>
            </a:r>
            <a:r>
              <a:rPr lang="de-CH" sz="2400" i="1" dirty="0" err="1" smtClean="0"/>
              <a:t>Baccalaureate</a:t>
            </a:r>
            <a:r>
              <a:rPr lang="de-CH" sz="2400" i="1" dirty="0" smtClean="0"/>
              <a:t>			 12’249</a:t>
            </a:r>
          </a:p>
          <a:p>
            <a:pPr eaLnBrk="1" hangingPunct="1">
              <a:buFontTx/>
              <a:buNone/>
            </a:pPr>
            <a:r>
              <a:rPr lang="de-CH" sz="2400" dirty="0" smtClean="0"/>
              <a:t>Federal VET </a:t>
            </a:r>
            <a:r>
              <a:rPr lang="de-CH" sz="2400" dirty="0" err="1" smtClean="0"/>
              <a:t>Certificate</a:t>
            </a:r>
            <a:r>
              <a:rPr lang="de-CH" sz="2400" dirty="0" smtClean="0"/>
              <a:t> (2 </a:t>
            </a:r>
            <a:r>
              <a:rPr lang="de-CH" sz="2400" dirty="0" err="1" smtClean="0"/>
              <a:t>years</a:t>
            </a:r>
            <a:r>
              <a:rPr lang="de-CH" sz="2400" dirty="0" smtClean="0"/>
              <a:t>)		   	   3’690</a:t>
            </a:r>
          </a:p>
          <a:p>
            <a:pPr eaLnBrk="1" hangingPunct="1">
              <a:buFontTx/>
              <a:buNone/>
            </a:pPr>
            <a:endParaRPr lang="de-CH" sz="2400" dirty="0" smtClean="0"/>
          </a:p>
          <a:p>
            <a:pPr eaLnBrk="1" hangingPunct="1">
              <a:buFontTx/>
              <a:buNone/>
            </a:pPr>
            <a:r>
              <a:rPr lang="de-CH" sz="2400" dirty="0" smtClean="0"/>
              <a:t>		</a:t>
            </a:r>
          </a:p>
          <a:p>
            <a:pPr eaLnBrk="1" hangingPunct="1">
              <a:buFontTx/>
              <a:buNone/>
            </a:pPr>
            <a:r>
              <a:rPr lang="de-CH" sz="2400" dirty="0" smtClean="0"/>
              <a:t>Academic Matura (3 </a:t>
            </a:r>
            <a:r>
              <a:rPr lang="de-CH" sz="2400" dirty="0" err="1" smtClean="0"/>
              <a:t>years</a:t>
            </a:r>
            <a:r>
              <a:rPr lang="de-CH" sz="2400" dirty="0" smtClean="0"/>
              <a:t>)		 	  18‘865</a:t>
            </a:r>
          </a:p>
          <a:p>
            <a:pPr eaLnBrk="1" hangingPunct="1">
              <a:buFontTx/>
              <a:buNone/>
            </a:pPr>
            <a:r>
              <a:rPr lang="de-CH" sz="2400" dirty="0" smtClean="0"/>
              <a:t>Trade </a:t>
            </a:r>
            <a:r>
              <a:rPr lang="de-CH" sz="2400" dirty="0" err="1" smtClean="0"/>
              <a:t>school</a:t>
            </a:r>
            <a:r>
              <a:rPr lang="de-CH" sz="2400" dirty="0" smtClean="0"/>
              <a:t> </a:t>
            </a:r>
            <a:r>
              <a:rPr lang="de-CH" sz="2400" dirty="0" err="1" smtClean="0"/>
              <a:t>certificate</a:t>
            </a:r>
            <a:r>
              <a:rPr lang="de-CH" sz="2400" dirty="0" smtClean="0"/>
              <a:t>				    2’897</a:t>
            </a:r>
          </a:p>
          <a:p>
            <a:pPr eaLnBrk="1" hangingPunct="1">
              <a:buFontTx/>
              <a:buNone/>
            </a:pPr>
            <a:r>
              <a:rPr lang="de-CH" sz="2400" dirty="0" smtClean="0"/>
              <a:t>Intermediate </a:t>
            </a:r>
            <a:r>
              <a:rPr lang="de-CH" sz="2400" dirty="0" err="1" smtClean="0"/>
              <a:t>school</a:t>
            </a:r>
            <a:r>
              <a:rPr lang="de-CH" sz="2400" dirty="0" smtClean="0"/>
              <a:t> </a:t>
            </a:r>
            <a:r>
              <a:rPr lang="de-CH" sz="2400" dirty="0" err="1" smtClean="0"/>
              <a:t>certificate</a:t>
            </a:r>
            <a:r>
              <a:rPr lang="de-CH" sz="2400" dirty="0" smtClean="0"/>
              <a:t>			    4‘677</a:t>
            </a:r>
          </a:p>
          <a:p>
            <a:pPr eaLnBrk="1" hangingPunct="1">
              <a:buFontTx/>
              <a:buNone/>
            </a:pPr>
            <a:endParaRPr lang="de-CH" sz="2400" dirty="0" smtClean="0"/>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54885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4294967295"/>
          </p:nvPr>
        </p:nvSpPr>
        <p:spPr bwMode="auto">
          <a:xfrm>
            <a:off x="65532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B2C9D7-EA57-48E5-B3A3-6C2B47352672}" type="slidenum">
              <a:rPr lang="en-US">
                <a:latin typeface="Verdana" pitchFamily="34" charset="0"/>
              </a:rPr>
              <a:pPr eaLnBrk="1" hangingPunct="1"/>
              <a:t>8</a:t>
            </a:fld>
            <a:endParaRPr lang="en-US">
              <a:latin typeface="Verdana" pitchFamily="34" charset="0"/>
            </a:endParaRPr>
          </a:p>
        </p:txBody>
      </p:sp>
      <p:pic>
        <p:nvPicPr>
          <p:cNvPr id="15363" name="Picture 7" descr="illu_thre_partne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6013" y="222250"/>
            <a:ext cx="6740525" cy="607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0392" y="116632"/>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6649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4294967295"/>
          </p:nvPr>
        </p:nvSpPr>
        <p:spPr bwMode="auto">
          <a:xfrm>
            <a:off x="65532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4AA1913-1B30-4AFA-8BCA-1BC5B91A0ADE}" type="slidenum">
              <a:rPr lang="en-US">
                <a:latin typeface="Verdana" pitchFamily="34" charset="0"/>
              </a:rPr>
              <a:pPr eaLnBrk="1" hangingPunct="1"/>
              <a:t>9</a:t>
            </a:fld>
            <a:endParaRPr lang="en-US">
              <a:latin typeface="Verdana" pitchFamily="34" charset="0"/>
            </a:endParaRPr>
          </a:p>
        </p:txBody>
      </p:sp>
      <p:sp>
        <p:nvSpPr>
          <p:cNvPr id="16387" name="Rectangle 2"/>
          <p:cNvSpPr>
            <a:spLocks noGrp="1" noChangeArrowheads="1"/>
          </p:cNvSpPr>
          <p:nvPr>
            <p:ph type="title"/>
          </p:nvPr>
        </p:nvSpPr>
        <p:spPr>
          <a:xfrm>
            <a:off x="467544" y="116632"/>
            <a:ext cx="8208912" cy="1143000"/>
          </a:xfrm>
        </p:spPr>
        <p:txBody>
          <a:bodyPr/>
          <a:lstStyle/>
          <a:p>
            <a:pPr eaLnBrk="1" hangingPunct="1"/>
            <a:r>
              <a:rPr lang="en-US" dirty="0" smtClean="0">
                <a:solidFill>
                  <a:schemeClr val="tx1"/>
                </a:solidFill>
              </a:rPr>
              <a:t>Three Teaching points of vocational </a:t>
            </a:r>
            <a:br>
              <a:rPr lang="en-US" dirty="0" smtClean="0">
                <a:solidFill>
                  <a:schemeClr val="tx1"/>
                </a:solidFill>
              </a:rPr>
            </a:br>
            <a:r>
              <a:rPr lang="en-US" dirty="0" smtClean="0">
                <a:solidFill>
                  <a:schemeClr val="tx1"/>
                </a:solidFill>
              </a:rPr>
              <a:t>education (apprenticeship)</a:t>
            </a:r>
          </a:p>
        </p:txBody>
      </p:sp>
      <p:sp>
        <p:nvSpPr>
          <p:cNvPr id="16388" name="Rectangle 3"/>
          <p:cNvSpPr>
            <a:spLocks noGrp="1" noChangeArrowheads="1"/>
          </p:cNvSpPr>
          <p:nvPr>
            <p:ph type="body" idx="1"/>
          </p:nvPr>
        </p:nvSpPr>
        <p:spPr>
          <a:xfrm>
            <a:off x="457200" y="1628800"/>
            <a:ext cx="8363272" cy="4464025"/>
          </a:xfrm>
        </p:spPr>
        <p:txBody>
          <a:bodyPr/>
          <a:lstStyle/>
          <a:p>
            <a:pPr marL="0" indent="0" eaLnBrk="1" hangingPunct="1">
              <a:lnSpc>
                <a:spcPct val="90000"/>
              </a:lnSpc>
              <a:buNone/>
            </a:pPr>
            <a:r>
              <a:rPr lang="en-US" sz="2400" dirty="0" smtClean="0"/>
              <a:t>During the whole duration of apprenticeship (2 to 4 years depending on the trade/profession to learn)</a:t>
            </a:r>
          </a:p>
          <a:p>
            <a:pPr eaLnBrk="1" hangingPunct="1">
              <a:lnSpc>
                <a:spcPct val="90000"/>
              </a:lnSpc>
            </a:pPr>
            <a:endParaRPr lang="en-US" sz="2400" dirty="0"/>
          </a:p>
          <a:p>
            <a:pPr eaLnBrk="1" hangingPunct="1">
              <a:lnSpc>
                <a:spcPct val="90000"/>
              </a:lnSpc>
            </a:pPr>
            <a:r>
              <a:rPr lang="en-US" sz="2400" dirty="0"/>
              <a:t>a</a:t>
            </a:r>
            <a:r>
              <a:rPr lang="en-US" sz="2400" dirty="0" smtClean="0"/>
              <a:t>t Company: 3 to 3½ days per week</a:t>
            </a:r>
            <a:endParaRPr lang="de-CH" sz="2400" dirty="0" smtClean="0"/>
          </a:p>
          <a:p>
            <a:pPr eaLnBrk="1" hangingPunct="1">
              <a:lnSpc>
                <a:spcPct val="90000"/>
              </a:lnSpc>
            </a:pPr>
            <a:r>
              <a:rPr lang="en-US" sz="2400" dirty="0"/>
              <a:t>a</a:t>
            </a:r>
            <a:r>
              <a:rPr lang="en-US" sz="2400" dirty="0" smtClean="0"/>
              <a:t>t Vocational College: 1 to 1½ days per week</a:t>
            </a:r>
            <a:endParaRPr lang="de-CH" sz="2400" dirty="0" smtClean="0"/>
          </a:p>
          <a:p>
            <a:pPr eaLnBrk="1" hangingPunct="1">
              <a:lnSpc>
                <a:spcPct val="90000"/>
              </a:lnSpc>
            </a:pPr>
            <a:r>
              <a:rPr lang="en-US" sz="2400" dirty="0"/>
              <a:t>a</a:t>
            </a:r>
            <a:r>
              <a:rPr lang="en-US" sz="2400" dirty="0" smtClean="0"/>
              <a:t>t trade-courses</a:t>
            </a:r>
            <a:r>
              <a:rPr lang="en-US" sz="2400" dirty="0"/>
              <a:t>: 2 - 10 weeks per year </a:t>
            </a:r>
            <a:r>
              <a:rPr lang="en-US" sz="2400" dirty="0" smtClean="0"/>
              <a:t>(length depending on the profession, organized </a:t>
            </a:r>
            <a:r>
              <a:rPr lang="en-US" sz="2400" dirty="0"/>
              <a:t>by </a:t>
            </a:r>
            <a:r>
              <a:rPr lang="en-US" sz="2400" dirty="0" smtClean="0"/>
              <a:t>professional associations</a:t>
            </a:r>
            <a:r>
              <a:rPr lang="en-US" sz="2400" dirty="0"/>
              <a:t>).</a:t>
            </a:r>
          </a:p>
          <a:p>
            <a:pPr eaLnBrk="1" hangingPunct="1">
              <a:lnSpc>
                <a:spcPct val="90000"/>
              </a:lnSpc>
              <a:buFontTx/>
              <a:buNone/>
            </a:pPr>
            <a:r>
              <a:rPr lang="en-US" sz="2400" i="1" dirty="0" smtClean="0"/>
              <a:t>Depending </a:t>
            </a:r>
            <a:r>
              <a:rPr lang="en-US" sz="2400" i="1" dirty="0" smtClean="0"/>
              <a:t>on profession</a:t>
            </a:r>
            <a:endParaRPr lang="de-CH" sz="2400" i="1" dirty="0" smtClean="0"/>
          </a:p>
          <a:p>
            <a:pPr eaLnBrk="1" hangingPunct="1">
              <a:lnSpc>
                <a:spcPct val="90000"/>
              </a:lnSpc>
            </a:pPr>
            <a:r>
              <a:rPr lang="en-US" sz="2400" dirty="0" smtClean="0"/>
              <a:t>Vocational </a:t>
            </a:r>
            <a:r>
              <a:rPr lang="en-US" sz="2400" dirty="0" smtClean="0"/>
              <a:t>Baccalaureate: </a:t>
            </a:r>
            <a:r>
              <a:rPr lang="en-US" sz="2400" dirty="0" smtClean="0"/>
              <a:t>in addition ½ to 1 days per week; or during one year after completing the apprenticeship.</a:t>
            </a:r>
            <a:endParaRPr lang="de-CH" sz="2400" dirty="0" smtClean="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116632"/>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54954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bwMode="auto">
          <a:xfrm>
            <a:off x="250825" y="692150"/>
            <a:ext cx="8229600" cy="792634"/>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l"/>
            <a:r>
              <a:rPr lang="de-CH" sz="3600" dirty="0" err="1" smtClean="0">
                <a:solidFill>
                  <a:schemeClr val="tx1"/>
                </a:solidFill>
              </a:rPr>
              <a:t>Why</a:t>
            </a:r>
            <a:r>
              <a:rPr lang="de-CH" sz="3600" dirty="0">
                <a:solidFill>
                  <a:schemeClr val="tx1"/>
                </a:solidFill>
              </a:rPr>
              <a:t> </a:t>
            </a:r>
            <a:r>
              <a:rPr lang="de-CH" sz="3600" dirty="0" smtClean="0">
                <a:solidFill>
                  <a:schemeClr val="tx1"/>
                </a:solidFill>
              </a:rPr>
              <a:t>do </a:t>
            </a:r>
            <a:r>
              <a:rPr lang="de-CH" sz="3600" dirty="0" err="1" smtClean="0">
                <a:solidFill>
                  <a:schemeClr val="tx1"/>
                </a:solidFill>
              </a:rPr>
              <a:t>we</a:t>
            </a:r>
            <a:r>
              <a:rPr lang="de-CH" sz="3600" dirty="0" smtClean="0">
                <a:solidFill>
                  <a:schemeClr val="tx1"/>
                </a:solidFill>
              </a:rPr>
              <a:t> </a:t>
            </a:r>
            <a:r>
              <a:rPr lang="de-CH" sz="3600" dirty="0" err="1" smtClean="0">
                <a:solidFill>
                  <a:schemeClr val="tx1"/>
                </a:solidFill>
              </a:rPr>
              <a:t>have</a:t>
            </a:r>
            <a:r>
              <a:rPr lang="de-CH" sz="3600" dirty="0" smtClean="0">
                <a:solidFill>
                  <a:schemeClr val="tx1"/>
                </a:solidFill>
              </a:rPr>
              <a:t> THIS </a:t>
            </a:r>
            <a:r>
              <a:rPr lang="de-CH" sz="3600" dirty="0" err="1" smtClean="0">
                <a:solidFill>
                  <a:schemeClr val="tx1"/>
                </a:solidFill>
              </a:rPr>
              <a:t>system</a:t>
            </a:r>
            <a:r>
              <a:rPr lang="de-CH" sz="3600" dirty="0" smtClean="0">
                <a:solidFill>
                  <a:schemeClr val="tx1"/>
                </a:solidFill>
              </a:rPr>
              <a:t>?</a:t>
            </a:r>
            <a:endParaRPr lang="de-CH" sz="3600" dirty="0">
              <a:solidFill>
                <a:schemeClr val="tx1"/>
              </a:solidFill>
            </a:endParaRPr>
          </a:p>
        </p:txBody>
      </p:sp>
      <p:sp>
        <p:nvSpPr>
          <p:cNvPr id="107523" name="Rectangle 3"/>
          <p:cNvSpPr>
            <a:spLocks noGrp="1" noChangeArrowheads="1"/>
          </p:cNvSpPr>
          <p:nvPr>
            <p:ph type="body" idx="1"/>
          </p:nvPr>
        </p:nvSpPr>
        <p:spPr bwMode="auto">
          <a:xfrm>
            <a:off x="179388" y="1844824"/>
            <a:ext cx="8229600" cy="4094014"/>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de-CH" sz="2800" dirty="0"/>
              <a:t>Long </a:t>
            </a:r>
            <a:r>
              <a:rPr lang="de-CH" sz="2800" dirty="0" err="1"/>
              <a:t>tradition</a:t>
            </a:r>
            <a:r>
              <a:rPr lang="de-CH" sz="2800" dirty="0"/>
              <a:t>, will </a:t>
            </a:r>
            <a:r>
              <a:rPr lang="de-CH" sz="2800" dirty="0" err="1"/>
              <a:t>and</a:t>
            </a:r>
            <a:r>
              <a:rPr lang="de-CH" sz="2800" dirty="0"/>
              <a:t> </a:t>
            </a:r>
            <a:r>
              <a:rPr lang="de-CH" sz="2800" dirty="0" err="1"/>
              <a:t>readiness</a:t>
            </a:r>
            <a:r>
              <a:rPr lang="de-CH" sz="2800" dirty="0"/>
              <a:t> </a:t>
            </a:r>
            <a:r>
              <a:rPr lang="de-CH" sz="2800" dirty="0" err="1"/>
              <a:t>of</a:t>
            </a:r>
            <a:r>
              <a:rPr lang="de-CH" sz="2800" dirty="0"/>
              <a:t> </a:t>
            </a:r>
            <a:r>
              <a:rPr lang="de-CH" sz="2800" dirty="0" err="1"/>
              <a:t>the</a:t>
            </a:r>
            <a:r>
              <a:rPr lang="de-CH" sz="2800" dirty="0"/>
              <a:t> </a:t>
            </a:r>
            <a:r>
              <a:rPr lang="de-CH" sz="2800" dirty="0" err="1"/>
              <a:t>trade</a:t>
            </a:r>
            <a:r>
              <a:rPr lang="de-CH" sz="2800" dirty="0"/>
              <a:t> </a:t>
            </a:r>
            <a:r>
              <a:rPr lang="de-CH" sz="2800" dirty="0" err="1"/>
              <a:t>associations</a:t>
            </a:r>
            <a:r>
              <a:rPr lang="de-CH" sz="2800" dirty="0"/>
              <a:t> </a:t>
            </a:r>
            <a:r>
              <a:rPr lang="de-CH" sz="2800" dirty="0" err="1"/>
              <a:t>and</a:t>
            </a:r>
            <a:r>
              <a:rPr lang="de-CH" sz="2800" dirty="0"/>
              <a:t> </a:t>
            </a:r>
            <a:r>
              <a:rPr lang="de-CH" sz="2800" dirty="0" err="1"/>
              <a:t>the</a:t>
            </a:r>
            <a:r>
              <a:rPr lang="de-CH" sz="2800" dirty="0"/>
              <a:t> </a:t>
            </a:r>
            <a:r>
              <a:rPr lang="de-CH" sz="2800" dirty="0" err="1"/>
              <a:t>member</a:t>
            </a:r>
            <a:r>
              <a:rPr lang="de-CH" sz="2800" dirty="0"/>
              <a:t> </a:t>
            </a:r>
            <a:r>
              <a:rPr lang="de-CH" sz="2800" dirty="0" err="1"/>
              <a:t>companies</a:t>
            </a:r>
            <a:r>
              <a:rPr lang="de-CH" sz="2800" dirty="0"/>
              <a:t> </a:t>
            </a:r>
            <a:r>
              <a:rPr lang="de-CH" sz="2800" dirty="0" err="1"/>
              <a:t>to</a:t>
            </a:r>
            <a:r>
              <a:rPr lang="de-CH" sz="2800" dirty="0"/>
              <a:t> </a:t>
            </a:r>
            <a:r>
              <a:rPr lang="de-CH" sz="2800" dirty="0" err="1"/>
              <a:t>educate</a:t>
            </a:r>
            <a:r>
              <a:rPr lang="de-CH" sz="2800" dirty="0"/>
              <a:t> </a:t>
            </a:r>
            <a:r>
              <a:rPr lang="de-CH" sz="2800" dirty="0" err="1"/>
              <a:t>and</a:t>
            </a:r>
            <a:r>
              <a:rPr lang="de-CH" sz="2800" dirty="0"/>
              <a:t> </a:t>
            </a:r>
            <a:r>
              <a:rPr lang="de-CH" sz="2800" dirty="0" err="1"/>
              <a:t>train</a:t>
            </a:r>
            <a:r>
              <a:rPr lang="de-CH" sz="2800" dirty="0"/>
              <a:t> </a:t>
            </a:r>
            <a:r>
              <a:rPr lang="de-CH" sz="2800" dirty="0" err="1"/>
              <a:t>their</a:t>
            </a:r>
            <a:r>
              <a:rPr lang="de-CH" sz="2800" dirty="0"/>
              <a:t> </a:t>
            </a:r>
            <a:r>
              <a:rPr lang="de-CH" sz="2800" dirty="0" err="1"/>
              <a:t>own</a:t>
            </a:r>
            <a:r>
              <a:rPr lang="de-CH" sz="2800" dirty="0"/>
              <a:t> professionals </a:t>
            </a:r>
          </a:p>
          <a:p>
            <a:r>
              <a:rPr lang="de-CH" sz="2800" dirty="0" err="1" smtClean="0"/>
              <a:t>Structure</a:t>
            </a:r>
            <a:r>
              <a:rPr lang="de-CH" sz="2800" dirty="0" smtClean="0"/>
              <a:t> </a:t>
            </a:r>
            <a:r>
              <a:rPr lang="de-CH" sz="2800" dirty="0" err="1"/>
              <a:t>of</a:t>
            </a:r>
            <a:r>
              <a:rPr lang="de-CH" sz="2800" dirty="0"/>
              <a:t> Swiss </a:t>
            </a:r>
            <a:r>
              <a:rPr lang="de-CH" sz="2800" dirty="0" err="1"/>
              <a:t>economy</a:t>
            </a:r>
            <a:r>
              <a:rPr lang="de-CH" sz="2800" dirty="0"/>
              <a:t>: </a:t>
            </a:r>
            <a:br>
              <a:rPr lang="de-CH" sz="2800" dirty="0"/>
            </a:br>
            <a:r>
              <a:rPr lang="de-CH" sz="2800" dirty="0" smtClean="0"/>
              <a:t>99 </a:t>
            </a:r>
            <a:r>
              <a:rPr lang="de-CH" sz="2800" dirty="0"/>
              <a:t>% </a:t>
            </a:r>
            <a:r>
              <a:rPr lang="de-CH" sz="2800" dirty="0" smtClean="0"/>
              <a:t>SME, </a:t>
            </a:r>
            <a:r>
              <a:rPr lang="de-CH" sz="2800" dirty="0" err="1" smtClean="0"/>
              <a:t>usually</a:t>
            </a:r>
            <a:r>
              <a:rPr lang="de-CH" sz="2800" dirty="0" smtClean="0"/>
              <a:t> </a:t>
            </a:r>
            <a:r>
              <a:rPr lang="de-CH" sz="2800" dirty="0" err="1" smtClean="0"/>
              <a:t>organized</a:t>
            </a:r>
            <a:r>
              <a:rPr lang="de-CH" sz="2800" dirty="0" smtClean="0"/>
              <a:t> in trade- </a:t>
            </a:r>
            <a:r>
              <a:rPr lang="de-CH" sz="2800" dirty="0" err="1" smtClean="0"/>
              <a:t>or</a:t>
            </a:r>
            <a:r>
              <a:rPr lang="de-CH" sz="2800" dirty="0" smtClean="0"/>
              <a:t> professional </a:t>
            </a:r>
            <a:r>
              <a:rPr lang="de-CH" sz="2800" dirty="0" err="1" smtClean="0"/>
              <a:t>organisations</a:t>
            </a:r>
            <a:endParaRPr lang="de-CH" sz="2800" dirty="0"/>
          </a:p>
          <a:p>
            <a:pPr>
              <a:buFontTx/>
              <a:buNone/>
            </a:pPr>
            <a:r>
              <a:rPr lang="de-CH" sz="2800" dirty="0" smtClean="0">
                <a:solidFill>
                  <a:srgbClr val="FF0000"/>
                </a:solidFill>
              </a:rPr>
              <a:t>=&gt; </a:t>
            </a:r>
            <a:r>
              <a:rPr lang="de-CH" sz="2800" dirty="0" smtClean="0">
                <a:solidFill>
                  <a:srgbClr val="FF0000"/>
                </a:solidFill>
              </a:rPr>
              <a:t>	</a:t>
            </a:r>
            <a:r>
              <a:rPr lang="de-CH" sz="2800" dirty="0" err="1" smtClean="0">
                <a:solidFill>
                  <a:srgbClr val="FF0000"/>
                </a:solidFill>
              </a:rPr>
              <a:t>Vocational</a:t>
            </a:r>
            <a:r>
              <a:rPr lang="de-CH" sz="2800" dirty="0" smtClean="0">
                <a:solidFill>
                  <a:srgbClr val="FF0000"/>
                </a:solidFill>
              </a:rPr>
              <a:t> </a:t>
            </a:r>
            <a:r>
              <a:rPr lang="de-CH" sz="2800" dirty="0" err="1">
                <a:solidFill>
                  <a:srgbClr val="FF0000"/>
                </a:solidFill>
              </a:rPr>
              <a:t>and</a:t>
            </a:r>
            <a:r>
              <a:rPr lang="de-CH" sz="2800" dirty="0">
                <a:solidFill>
                  <a:srgbClr val="FF0000"/>
                </a:solidFill>
              </a:rPr>
              <a:t> Education </a:t>
            </a:r>
            <a:r>
              <a:rPr lang="de-CH" sz="2800" dirty="0" err="1">
                <a:solidFill>
                  <a:srgbClr val="FF0000"/>
                </a:solidFill>
              </a:rPr>
              <a:t>training</a:t>
            </a:r>
            <a:r>
              <a:rPr lang="de-CH" sz="2800" dirty="0">
                <a:solidFill>
                  <a:srgbClr val="FF0000"/>
                </a:solidFill>
              </a:rPr>
              <a:t> </a:t>
            </a:r>
            <a:r>
              <a:rPr lang="de-CH" sz="2800" dirty="0" err="1">
                <a:solidFill>
                  <a:srgbClr val="FF0000"/>
                </a:solidFill>
              </a:rPr>
              <a:t>is</a:t>
            </a:r>
            <a:r>
              <a:rPr lang="de-CH" sz="2800" dirty="0">
                <a:solidFill>
                  <a:srgbClr val="FF0000"/>
                </a:solidFill>
              </a:rPr>
              <a:t> </a:t>
            </a:r>
            <a:r>
              <a:rPr lang="de-CH" sz="2800" dirty="0" err="1" smtClean="0">
                <a:solidFill>
                  <a:srgbClr val="FF0000"/>
                </a:solidFill>
              </a:rPr>
              <a:t>first</a:t>
            </a:r>
            <a:r>
              <a:rPr lang="de-CH" sz="2800" dirty="0" smtClean="0">
                <a:solidFill>
                  <a:srgbClr val="FF0000"/>
                </a:solidFill>
              </a:rPr>
              <a:t>	</a:t>
            </a:r>
            <a:r>
              <a:rPr lang="de-CH" sz="2800" dirty="0" err="1" smtClean="0">
                <a:solidFill>
                  <a:srgbClr val="FF0000"/>
                </a:solidFill>
              </a:rPr>
              <a:t>of</a:t>
            </a:r>
            <a:r>
              <a:rPr lang="de-CH" sz="2800" dirty="0" smtClean="0">
                <a:solidFill>
                  <a:srgbClr val="FF0000"/>
                </a:solidFill>
              </a:rPr>
              <a:t> 	all </a:t>
            </a:r>
            <a:r>
              <a:rPr lang="de-CH" sz="2800" dirty="0" err="1" smtClean="0">
                <a:solidFill>
                  <a:srgbClr val="FF0000"/>
                </a:solidFill>
              </a:rPr>
              <a:t>the</a:t>
            </a:r>
            <a:r>
              <a:rPr lang="de-CH" sz="2800" dirty="0" smtClean="0">
                <a:solidFill>
                  <a:srgbClr val="FF0000"/>
                </a:solidFill>
              </a:rPr>
              <a:t> </a:t>
            </a:r>
            <a:r>
              <a:rPr lang="de-CH" sz="2800" dirty="0" err="1" smtClean="0">
                <a:solidFill>
                  <a:srgbClr val="FF0000"/>
                </a:solidFill>
              </a:rPr>
              <a:t>task</a:t>
            </a:r>
            <a:r>
              <a:rPr lang="de-CH" sz="2800" dirty="0" smtClean="0">
                <a:solidFill>
                  <a:srgbClr val="FF0000"/>
                </a:solidFill>
              </a:rPr>
              <a:t> </a:t>
            </a:r>
            <a:r>
              <a:rPr lang="de-CH" sz="2800" dirty="0" err="1">
                <a:solidFill>
                  <a:srgbClr val="FF0000"/>
                </a:solidFill>
              </a:rPr>
              <a:t>of</a:t>
            </a:r>
            <a:r>
              <a:rPr lang="de-CH" sz="2800" dirty="0">
                <a:solidFill>
                  <a:srgbClr val="FF0000"/>
                </a:solidFill>
              </a:rPr>
              <a:t> </a:t>
            </a:r>
            <a:r>
              <a:rPr lang="de-CH" sz="2800" dirty="0" err="1">
                <a:solidFill>
                  <a:srgbClr val="FF0000"/>
                </a:solidFill>
              </a:rPr>
              <a:t>the</a:t>
            </a:r>
            <a:r>
              <a:rPr lang="de-CH" sz="2800" dirty="0">
                <a:solidFill>
                  <a:srgbClr val="FF0000"/>
                </a:solidFill>
              </a:rPr>
              <a:t> </a:t>
            </a:r>
            <a:r>
              <a:rPr lang="de-CH" sz="2800" dirty="0" err="1" smtClean="0">
                <a:solidFill>
                  <a:srgbClr val="FF0000"/>
                </a:solidFill>
              </a:rPr>
              <a:t>economy</a:t>
            </a:r>
            <a:r>
              <a:rPr lang="de-CH" sz="2800" dirty="0" smtClean="0">
                <a:solidFill>
                  <a:srgbClr val="FF0000"/>
                </a:solidFill>
              </a:rPr>
              <a:t>, not </a:t>
            </a:r>
            <a:r>
              <a:rPr lang="de-CH" sz="2800" dirty="0" err="1" smtClean="0">
                <a:solidFill>
                  <a:srgbClr val="FF0000"/>
                </a:solidFill>
              </a:rPr>
              <a:t>of</a:t>
            </a:r>
            <a:r>
              <a:rPr lang="de-CH" sz="2800" dirty="0" smtClean="0">
                <a:solidFill>
                  <a:srgbClr val="FF0000"/>
                </a:solidFill>
              </a:rPr>
              <a:t> </a:t>
            </a:r>
            <a:r>
              <a:rPr lang="de-CH" sz="2800" dirty="0" err="1">
                <a:solidFill>
                  <a:srgbClr val="FF0000"/>
                </a:solidFill>
              </a:rPr>
              <a:t>the</a:t>
            </a:r>
            <a:r>
              <a:rPr lang="de-CH" sz="2800" dirty="0">
                <a:solidFill>
                  <a:srgbClr val="FF0000"/>
                </a:solidFill>
              </a:rPr>
              <a:t> </a:t>
            </a:r>
            <a:r>
              <a:rPr lang="de-CH" sz="2800" dirty="0" smtClean="0">
                <a:solidFill>
                  <a:srgbClr val="FF0000"/>
                </a:solidFill>
              </a:rPr>
              <a:t>	</a:t>
            </a:r>
            <a:r>
              <a:rPr lang="de-CH" sz="2800" dirty="0" err="1" smtClean="0">
                <a:solidFill>
                  <a:srgbClr val="FF0000"/>
                </a:solidFill>
              </a:rPr>
              <a:t>government</a:t>
            </a:r>
            <a:r>
              <a:rPr lang="de-CH" sz="2800" dirty="0" smtClean="0">
                <a:solidFill>
                  <a:srgbClr val="FF0000"/>
                </a:solidFill>
              </a:rPr>
              <a:t> </a:t>
            </a:r>
            <a:endParaRPr lang="de-CH" sz="2800" dirty="0">
              <a:solidFill>
                <a:srgbClr val="FF0000"/>
              </a:solidFill>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9739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4294967295"/>
          </p:nvPr>
        </p:nvSpPr>
        <p:spPr bwMode="auto">
          <a:xfrm>
            <a:off x="65532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dirty="0">
              <a:latin typeface="Verdana" pitchFamily="34" charset="0"/>
            </a:endParaRPr>
          </a:p>
        </p:txBody>
      </p:sp>
      <p:pic>
        <p:nvPicPr>
          <p:cNvPr id="23555" name="Picture 3" descr="strahm_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700808"/>
            <a:ext cx="6197600" cy="458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Rectangle 4"/>
          <p:cNvSpPr>
            <a:spLocks noChangeArrowheads="1"/>
          </p:cNvSpPr>
          <p:nvPr/>
        </p:nvSpPr>
        <p:spPr bwMode="auto">
          <a:xfrm>
            <a:off x="0" y="0"/>
            <a:ext cx="9144000" cy="622300"/>
          </a:xfrm>
          <a:prstGeom prst="rect">
            <a:avLst/>
          </a:prstGeom>
          <a:ln/>
        </p:spPr>
        <p:style>
          <a:lnRef idx="2">
            <a:schemeClr val="accent3"/>
          </a:lnRef>
          <a:fillRef idx="1">
            <a:schemeClr val="lt1"/>
          </a:fillRef>
          <a:effectRef idx="0">
            <a:schemeClr val="accent3"/>
          </a:effectRef>
          <a:fontRef idx="minor">
            <a:schemeClr val="dk1"/>
          </a:fontRef>
        </p:style>
        <p:txBody>
          <a:bodyPr wrap="none" anchor="ctr"/>
          <a:lstStyle/>
          <a:p>
            <a:endParaRPr lang="de-DE"/>
          </a:p>
        </p:txBody>
      </p:sp>
      <p:sp>
        <p:nvSpPr>
          <p:cNvPr id="18437" name="Text Box 5"/>
          <p:cNvSpPr txBox="1">
            <a:spLocks noChangeArrowheads="1"/>
          </p:cNvSpPr>
          <p:nvPr/>
        </p:nvSpPr>
        <p:spPr bwMode="auto">
          <a:xfrm>
            <a:off x="323528" y="0"/>
            <a:ext cx="81010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de-CH" sz="2400" b="1" dirty="0" smtClean="0">
                <a:latin typeface="+mj-lt"/>
              </a:rPr>
              <a:t>International </a:t>
            </a:r>
            <a:r>
              <a:rPr lang="de-CH" sz="2400" b="1" dirty="0" err="1" smtClean="0">
                <a:latin typeface="+mj-lt"/>
              </a:rPr>
              <a:t>comparison</a:t>
            </a:r>
            <a:r>
              <a:rPr lang="de-CH" sz="2400" b="1" dirty="0" smtClean="0">
                <a:latin typeface="+mj-lt"/>
              </a:rPr>
              <a:t> </a:t>
            </a:r>
            <a:r>
              <a:rPr lang="de-CH" sz="2400" b="1" dirty="0" err="1" smtClean="0">
                <a:latin typeface="+mj-lt"/>
              </a:rPr>
              <a:t>amongst</a:t>
            </a:r>
            <a:r>
              <a:rPr lang="de-CH" sz="2400" b="1" dirty="0" smtClean="0">
                <a:latin typeface="+mj-lt"/>
              </a:rPr>
              <a:t> </a:t>
            </a:r>
            <a:r>
              <a:rPr lang="de-CH" sz="2400" b="1" dirty="0" err="1" smtClean="0">
                <a:latin typeface="+mj-lt"/>
              </a:rPr>
              <a:t>youth</a:t>
            </a:r>
            <a:r>
              <a:rPr lang="de-CH" sz="2400" b="1" dirty="0" smtClean="0">
                <a:latin typeface="+mj-lt"/>
              </a:rPr>
              <a:t>: Countries </a:t>
            </a:r>
            <a:r>
              <a:rPr lang="de-CH" sz="2400" b="1" dirty="0" err="1" smtClean="0">
                <a:latin typeface="+mj-lt"/>
              </a:rPr>
              <a:t>with</a:t>
            </a:r>
            <a:r>
              <a:rPr lang="de-CH" sz="2400" b="1" dirty="0" smtClean="0">
                <a:latin typeface="+mj-lt"/>
              </a:rPr>
              <a:t> VET </a:t>
            </a:r>
            <a:r>
              <a:rPr lang="de-CH" sz="2400" b="1" dirty="0" err="1" smtClean="0">
                <a:latin typeface="+mj-lt"/>
              </a:rPr>
              <a:t>system</a:t>
            </a:r>
            <a:r>
              <a:rPr lang="de-CH" sz="2400" b="1" dirty="0" smtClean="0">
                <a:latin typeface="+mj-lt"/>
              </a:rPr>
              <a:t> </a:t>
            </a:r>
            <a:r>
              <a:rPr lang="de-CH" sz="2400" b="1" dirty="0" err="1" smtClean="0">
                <a:latin typeface="+mj-lt"/>
              </a:rPr>
              <a:t>have</a:t>
            </a:r>
            <a:r>
              <a:rPr lang="de-CH" sz="2400" b="1" dirty="0" smtClean="0">
                <a:latin typeface="+mj-lt"/>
              </a:rPr>
              <a:t> </a:t>
            </a:r>
            <a:r>
              <a:rPr lang="de-CH" sz="2400" b="1" dirty="0" err="1" smtClean="0">
                <a:latin typeface="+mj-lt"/>
              </a:rPr>
              <a:t>the</a:t>
            </a:r>
            <a:r>
              <a:rPr lang="de-CH" sz="2400" b="1" dirty="0" smtClean="0">
                <a:latin typeface="+mj-lt"/>
              </a:rPr>
              <a:t> </a:t>
            </a:r>
            <a:r>
              <a:rPr lang="de-CH" sz="2400" b="1" dirty="0" err="1" smtClean="0">
                <a:latin typeface="+mj-lt"/>
              </a:rPr>
              <a:t>lowest</a:t>
            </a:r>
            <a:r>
              <a:rPr lang="de-CH" sz="2400" b="1" dirty="0" smtClean="0">
                <a:latin typeface="+mj-lt"/>
              </a:rPr>
              <a:t> </a:t>
            </a:r>
            <a:r>
              <a:rPr lang="de-CH" sz="2400" b="1" dirty="0" err="1" smtClean="0">
                <a:latin typeface="+mj-lt"/>
              </a:rPr>
              <a:t>youth</a:t>
            </a:r>
            <a:r>
              <a:rPr lang="de-CH" sz="2400" b="1" dirty="0" smtClean="0">
                <a:latin typeface="+mj-lt"/>
              </a:rPr>
              <a:t> </a:t>
            </a:r>
            <a:r>
              <a:rPr lang="de-CH" sz="2400" b="1" dirty="0" err="1" smtClean="0">
                <a:latin typeface="+mj-lt"/>
              </a:rPr>
              <a:t>unemployment</a:t>
            </a:r>
            <a:r>
              <a:rPr lang="en-US" sz="2400" dirty="0" smtClean="0">
                <a:latin typeface="+mj-lt"/>
              </a:rPr>
              <a:t> </a:t>
            </a:r>
            <a:endParaRPr lang="de-DE" sz="2400" dirty="0" smtClean="0">
              <a:latin typeface="+mj-lt"/>
            </a:endParaRPr>
          </a:p>
        </p:txBody>
      </p:sp>
      <p:sp>
        <p:nvSpPr>
          <p:cNvPr id="23558" name="Rectangle 6"/>
          <p:cNvSpPr>
            <a:spLocks noChangeArrowheads="1"/>
          </p:cNvSpPr>
          <p:nvPr/>
        </p:nvSpPr>
        <p:spPr bwMode="auto">
          <a:xfrm>
            <a:off x="467544" y="1196752"/>
            <a:ext cx="82089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sz="1400" dirty="0"/>
              <a:t>Rate of unemployment: Rate of unemployed youth in percentage 15 – 24 years in Europe ( EU, autumn 2009 )</a:t>
            </a:r>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8414" y="0"/>
            <a:ext cx="94456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13691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bwMode="auto">
          <a:xfrm>
            <a:off x="323850" y="548681"/>
            <a:ext cx="8229600" cy="936104"/>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de-CH" sz="3600" dirty="0">
                <a:solidFill>
                  <a:schemeClr val="tx1"/>
                </a:solidFill>
              </a:rPr>
              <a:t>Contents</a:t>
            </a:r>
          </a:p>
        </p:txBody>
      </p:sp>
      <p:sp>
        <p:nvSpPr>
          <p:cNvPr id="54275" name="Rectangle 3"/>
          <p:cNvSpPr>
            <a:spLocks noGrp="1" noChangeArrowheads="1"/>
          </p:cNvSpPr>
          <p:nvPr>
            <p:ph type="body" idx="1"/>
          </p:nvPr>
        </p:nvSpPr>
        <p:spPr bwMode="auto">
          <a:xfrm>
            <a:off x="395288" y="1700809"/>
            <a:ext cx="8291512" cy="4320479"/>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609600" indent="-609600">
              <a:buFontTx/>
              <a:buAutoNum type="arabicPeriod"/>
            </a:pPr>
            <a:r>
              <a:rPr lang="de-CH" sz="2800" b="1" dirty="0">
                <a:latin typeface="+mj-lt"/>
              </a:rPr>
              <a:t>Swiss </a:t>
            </a:r>
            <a:r>
              <a:rPr lang="de-CH" sz="2800" b="1" dirty="0" err="1">
                <a:latin typeface="+mj-lt"/>
              </a:rPr>
              <a:t>economy</a:t>
            </a:r>
            <a:r>
              <a:rPr lang="de-CH" sz="2800" b="1" dirty="0">
                <a:latin typeface="+mj-lt"/>
              </a:rPr>
              <a:t> </a:t>
            </a:r>
            <a:r>
              <a:rPr lang="de-CH" sz="2800" b="1" dirty="0" err="1">
                <a:latin typeface="+mj-lt"/>
              </a:rPr>
              <a:t>and</a:t>
            </a:r>
            <a:r>
              <a:rPr lang="de-CH" sz="2800" b="1" dirty="0">
                <a:latin typeface="+mj-lt"/>
              </a:rPr>
              <a:t> </a:t>
            </a:r>
            <a:r>
              <a:rPr lang="de-CH" sz="2800" b="1" dirty="0" err="1">
                <a:latin typeface="+mj-lt"/>
              </a:rPr>
              <a:t>the</a:t>
            </a:r>
            <a:r>
              <a:rPr lang="de-CH" sz="2800" b="1" dirty="0">
                <a:latin typeface="+mj-lt"/>
              </a:rPr>
              <a:t> </a:t>
            </a:r>
            <a:r>
              <a:rPr lang="de-CH" sz="2800" b="1" dirty="0" err="1">
                <a:latin typeface="+mj-lt"/>
              </a:rPr>
              <a:t>trade</a:t>
            </a:r>
            <a:r>
              <a:rPr lang="de-CH" sz="2800" b="1" dirty="0">
                <a:latin typeface="+mj-lt"/>
              </a:rPr>
              <a:t> </a:t>
            </a:r>
            <a:r>
              <a:rPr lang="de-CH" sz="2800" b="1" dirty="0" err="1" smtClean="0">
                <a:latin typeface="+mj-lt"/>
              </a:rPr>
              <a:t>associations</a:t>
            </a:r>
            <a:endParaRPr lang="de-CH" sz="2800" b="1" dirty="0" smtClean="0">
              <a:latin typeface="+mj-lt"/>
            </a:endParaRPr>
          </a:p>
          <a:p>
            <a:pPr marL="609600" indent="-609600">
              <a:buFontTx/>
              <a:buAutoNum type="arabicPeriod"/>
            </a:pPr>
            <a:r>
              <a:rPr lang="de-CH" sz="2800" b="1" dirty="0" smtClean="0">
                <a:latin typeface="+mj-lt"/>
              </a:rPr>
              <a:t>The </a:t>
            </a:r>
            <a:r>
              <a:rPr lang="de-CH" sz="2800" b="1" dirty="0">
                <a:latin typeface="+mj-lt"/>
              </a:rPr>
              <a:t>VET in </a:t>
            </a:r>
            <a:r>
              <a:rPr lang="de-CH" sz="2800" b="1" dirty="0" err="1">
                <a:latin typeface="+mj-lt"/>
              </a:rPr>
              <a:t>Switzerland</a:t>
            </a:r>
            <a:r>
              <a:rPr lang="de-CH" sz="2800" b="1" dirty="0">
                <a:latin typeface="+mj-lt"/>
              </a:rPr>
              <a:t> – </a:t>
            </a:r>
            <a:r>
              <a:rPr lang="de-CH" sz="2800" b="1" dirty="0" err="1">
                <a:latin typeface="+mj-lt"/>
              </a:rPr>
              <a:t>some</a:t>
            </a:r>
            <a:r>
              <a:rPr lang="de-CH" sz="2800" b="1" dirty="0">
                <a:latin typeface="+mj-lt"/>
              </a:rPr>
              <a:t> </a:t>
            </a:r>
            <a:r>
              <a:rPr lang="de-CH" sz="2800" b="1" dirty="0" err="1" smtClean="0">
                <a:latin typeface="+mj-lt"/>
              </a:rPr>
              <a:t>facts</a:t>
            </a:r>
            <a:r>
              <a:rPr lang="de-CH" sz="2800" b="1" dirty="0" smtClean="0">
                <a:latin typeface="+mj-lt"/>
              </a:rPr>
              <a:t> </a:t>
            </a:r>
            <a:r>
              <a:rPr lang="de-CH" sz="2800" b="1" dirty="0" err="1" smtClean="0">
                <a:latin typeface="+mj-lt"/>
              </a:rPr>
              <a:t>and</a:t>
            </a:r>
            <a:r>
              <a:rPr lang="de-CH" sz="2800" b="1" dirty="0" smtClean="0">
                <a:latin typeface="+mj-lt"/>
              </a:rPr>
              <a:t> </a:t>
            </a:r>
            <a:r>
              <a:rPr lang="de-CH" sz="2800" b="1" dirty="0" err="1" smtClean="0">
                <a:latin typeface="+mj-lt"/>
              </a:rPr>
              <a:t>figures</a:t>
            </a:r>
            <a:endParaRPr lang="de-CH" sz="2800" b="1" dirty="0">
              <a:latin typeface="+mj-lt"/>
            </a:endParaRPr>
          </a:p>
          <a:p>
            <a:pPr marL="609600" indent="-609600">
              <a:buFontTx/>
              <a:buAutoNum type="arabicPeriod"/>
            </a:pPr>
            <a:r>
              <a:rPr lang="de-CH" sz="2800" b="1" dirty="0" err="1" smtClean="0">
                <a:solidFill>
                  <a:srgbClr val="FF0000"/>
                </a:solidFill>
                <a:latin typeface="+mj-lt"/>
              </a:rPr>
              <a:t>Switzerland</a:t>
            </a:r>
            <a:r>
              <a:rPr lang="de-CH" sz="2800" b="1" dirty="0" smtClean="0">
                <a:solidFill>
                  <a:srgbClr val="FF0000"/>
                </a:solidFill>
                <a:latin typeface="+mj-lt"/>
              </a:rPr>
              <a:t> </a:t>
            </a:r>
            <a:r>
              <a:rPr lang="de-CH" sz="2800" b="1" dirty="0" err="1">
                <a:solidFill>
                  <a:srgbClr val="FF0000"/>
                </a:solidFill>
                <a:latin typeface="+mj-lt"/>
              </a:rPr>
              <a:t>and</a:t>
            </a:r>
            <a:r>
              <a:rPr lang="de-CH" sz="2800" b="1" dirty="0">
                <a:solidFill>
                  <a:srgbClr val="FF0000"/>
                </a:solidFill>
                <a:latin typeface="+mj-lt"/>
              </a:rPr>
              <a:t> </a:t>
            </a:r>
            <a:r>
              <a:rPr lang="de-CH" sz="2800" b="1" dirty="0" err="1" smtClean="0">
                <a:solidFill>
                  <a:srgbClr val="FF0000"/>
                </a:solidFill>
                <a:latin typeface="+mj-lt"/>
              </a:rPr>
              <a:t>Worldskills</a:t>
            </a:r>
            <a:endParaRPr lang="de-CH" sz="2800" b="1" dirty="0" smtClean="0">
              <a:solidFill>
                <a:srgbClr val="FF0000"/>
              </a:solidFill>
              <a:latin typeface="+mj-lt"/>
            </a:endParaRPr>
          </a:p>
          <a:p>
            <a:pPr marL="609600" indent="-609600">
              <a:buFontTx/>
              <a:buAutoNum type="arabicPeriod"/>
            </a:pPr>
            <a:r>
              <a:rPr lang="de-CH" sz="2800" b="1" dirty="0" err="1" smtClean="0">
                <a:latin typeface="+mj-lt"/>
              </a:rPr>
              <a:t>Two</a:t>
            </a:r>
            <a:r>
              <a:rPr lang="de-CH" sz="2800" b="1" dirty="0" smtClean="0">
                <a:latin typeface="+mj-lt"/>
              </a:rPr>
              <a:t> </a:t>
            </a:r>
            <a:r>
              <a:rPr lang="de-CH" sz="2800" b="1" dirty="0" err="1" smtClean="0">
                <a:latin typeface="+mj-lt"/>
              </a:rPr>
              <a:t>success-stories</a:t>
            </a:r>
            <a:endParaRPr lang="de-CH" sz="2800" b="1" dirty="0">
              <a:latin typeface="+mj-l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67522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bwMode="auto">
          <a:xfrm>
            <a:off x="323528" y="836712"/>
            <a:ext cx="8218488" cy="115212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de-CH" sz="3600" dirty="0" smtClean="0">
                <a:solidFill>
                  <a:schemeClr val="tx1"/>
                </a:solidFill>
              </a:rPr>
              <a:t>3. 	</a:t>
            </a:r>
            <a:r>
              <a:rPr lang="de-CH" sz="3600" dirty="0" err="1" smtClean="0">
                <a:solidFill>
                  <a:schemeClr val="tx1"/>
                </a:solidFill>
              </a:rPr>
              <a:t>Switzerland</a:t>
            </a:r>
            <a:r>
              <a:rPr lang="de-CH" sz="3600" dirty="0" smtClean="0">
                <a:solidFill>
                  <a:schemeClr val="tx1"/>
                </a:solidFill>
              </a:rPr>
              <a:t> </a:t>
            </a:r>
            <a:r>
              <a:rPr lang="de-CH" sz="3600" dirty="0" err="1" smtClean="0">
                <a:solidFill>
                  <a:schemeClr val="tx1"/>
                </a:solidFill>
              </a:rPr>
              <a:t>and</a:t>
            </a:r>
            <a:r>
              <a:rPr lang="de-CH" sz="3600" dirty="0" smtClean="0">
                <a:solidFill>
                  <a:schemeClr val="tx1"/>
                </a:solidFill>
              </a:rPr>
              <a:t> </a:t>
            </a:r>
            <a:r>
              <a:rPr lang="de-CH" sz="3600" dirty="0" err="1" smtClean="0">
                <a:solidFill>
                  <a:schemeClr val="tx1"/>
                </a:solidFill>
              </a:rPr>
              <a:t>WorldSkills</a:t>
            </a:r>
            <a:r>
              <a:rPr lang="de-CH" sz="3600" dirty="0" smtClean="0">
                <a:solidFill>
                  <a:schemeClr val="tx1"/>
                </a:solidFill>
              </a:rPr>
              <a:t> 	</a:t>
            </a:r>
            <a:endParaRPr lang="de-DE" sz="3600" dirty="0">
              <a:solidFill>
                <a:schemeClr val="tx1"/>
              </a:solidFill>
            </a:endParaRPr>
          </a:p>
        </p:txBody>
      </p:sp>
      <p:sp>
        <p:nvSpPr>
          <p:cNvPr id="83971" name="Rectangle 3"/>
          <p:cNvSpPr>
            <a:spLocks noGrp="1" noChangeArrowheads="1"/>
          </p:cNvSpPr>
          <p:nvPr>
            <p:ph type="body" idx="1"/>
          </p:nvPr>
        </p:nvSpPr>
        <p:spPr bwMode="auto">
          <a:xfrm>
            <a:off x="467545" y="2132856"/>
            <a:ext cx="8219256" cy="3993307"/>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indent="0">
              <a:lnSpc>
                <a:spcPct val="80000"/>
              </a:lnSpc>
              <a:buNone/>
            </a:pPr>
            <a:r>
              <a:rPr lang="de-CH" sz="3200" dirty="0" err="1"/>
              <a:t>Switzerland</a:t>
            </a:r>
            <a:r>
              <a:rPr lang="de-CH" sz="3200" dirty="0"/>
              <a:t> </a:t>
            </a:r>
            <a:r>
              <a:rPr lang="de-CH" sz="3200" dirty="0" err="1" smtClean="0"/>
              <a:t>is</a:t>
            </a:r>
            <a:r>
              <a:rPr lang="de-CH" sz="3200" dirty="0" smtClean="0"/>
              <a:t> </a:t>
            </a:r>
            <a:r>
              <a:rPr lang="de-CH" sz="3200" dirty="0" err="1" smtClean="0"/>
              <a:t>member</a:t>
            </a:r>
            <a:r>
              <a:rPr lang="de-CH" sz="3200" dirty="0" smtClean="0"/>
              <a:t> in WSI </a:t>
            </a:r>
            <a:r>
              <a:rPr lang="de-CH" sz="3200" dirty="0" err="1" smtClean="0"/>
              <a:t>since</a:t>
            </a:r>
            <a:r>
              <a:rPr lang="de-CH" sz="3200" dirty="0" smtClean="0"/>
              <a:t> </a:t>
            </a:r>
            <a:r>
              <a:rPr lang="de-CH" sz="3200" dirty="0"/>
              <a:t>1953 </a:t>
            </a:r>
            <a:endParaRPr lang="de-CH" sz="3200" dirty="0" smtClean="0"/>
          </a:p>
          <a:p>
            <a:pPr marL="0" indent="0">
              <a:lnSpc>
                <a:spcPct val="80000"/>
              </a:lnSpc>
              <a:buNone/>
            </a:pPr>
            <a:endParaRPr lang="de-CH" sz="3200" dirty="0" smtClean="0"/>
          </a:p>
          <a:p>
            <a:pPr marL="0" indent="0">
              <a:lnSpc>
                <a:spcPct val="80000"/>
              </a:lnSpc>
              <a:buNone/>
            </a:pPr>
            <a:r>
              <a:rPr lang="de-CH" sz="3200" dirty="0" smtClean="0"/>
              <a:t>Members </a:t>
            </a:r>
            <a:r>
              <a:rPr lang="de-CH" sz="3200" dirty="0" err="1" smtClean="0"/>
              <a:t>of</a:t>
            </a:r>
            <a:r>
              <a:rPr lang="de-CH" sz="3200" dirty="0" smtClean="0"/>
              <a:t> SwissSkills </a:t>
            </a:r>
            <a:r>
              <a:rPr lang="de-CH" sz="3200" dirty="0" err="1" smtClean="0"/>
              <a:t>foundation</a:t>
            </a:r>
            <a:r>
              <a:rPr lang="de-CH" sz="3200" dirty="0" smtClean="0"/>
              <a:t> </a:t>
            </a:r>
            <a:r>
              <a:rPr lang="de-CH" sz="3200" dirty="0" err="1" smtClean="0"/>
              <a:t>are</a:t>
            </a:r>
            <a:r>
              <a:rPr lang="de-CH" sz="3200" dirty="0"/>
              <a:t>: </a:t>
            </a:r>
            <a:endParaRPr lang="de-CH" sz="3200" dirty="0" smtClean="0"/>
          </a:p>
          <a:p>
            <a:pPr marL="0" indent="0">
              <a:lnSpc>
                <a:spcPct val="80000"/>
              </a:lnSpc>
              <a:buNone/>
            </a:pPr>
            <a:r>
              <a:rPr lang="de-CH" sz="3200" dirty="0" err="1"/>
              <a:t>employers</a:t>
            </a:r>
            <a:r>
              <a:rPr lang="de-CH" sz="3200" dirty="0"/>
              <a:t> </a:t>
            </a:r>
            <a:r>
              <a:rPr lang="de-CH" sz="3200" dirty="0" err="1"/>
              <a:t>associations</a:t>
            </a:r>
            <a:r>
              <a:rPr lang="de-CH" sz="3200" dirty="0"/>
              <a:t>, </a:t>
            </a:r>
            <a:br>
              <a:rPr lang="de-CH" sz="3200" dirty="0"/>
            </a:br>
            <a:r>
              <a:rPr lang="de-CH" sz="3200" dirty="0" err="1"/>
              <a:t>governments</a:t>
            </a:r>
            <a:r>
              <a:rPr lang="de-CH" sz="3200" dirty="0"/>
              <a:t> </a:t>
            </a:r>
            <a:r>
              <a:rPr lang="de-CH" sz="3200" dirty="0" err="1"/>
              <a:t>of</a:t>
            </a:r>
            <a:r>
              <a:rPr lang="de-CH" sz="3200" dirty="0"/>
              <a:t> </a:t>
            </a:r>
            <a:r>
              <a:rPr lang="de-CH" sz="3200" dirty="0" err="1"/>
              <a:t>the</a:t>
            </a:r>
            <a:r>
              <a:rPr lang="de-CH" sz="3200" dirty="0"/>
              <a:t> </a:t>
            </a:r>
            <a:r>
              <a:rPr lang="de-CH" sz="3200" dirty="0" err="1"/>
              <a:t>cantons</a:t>
            </a:r>
            <a:r>
              <a:rPr lang="de-CH" sz="3200" dirty="0"/>
              <a:t>, </a:t>
            </a:r>
            <a:r>
              <a:rPr lang="de-CH" sz="3200" dirty="0" smtClean="0"/>
              <a:t/>
            </a:r>
            <a:br>
              <a:rPr lang="de-CH" sz="3200" dirty="0" smtClean="0"/>
            </a:br>
            <a:r>
              <a:rPr lang="de-CH" sz="3200" dirty="0" smtClean="0"/>
              <a:t>Swiss </a:t>
            </a:r>
            <a:r>
              <a:rPr lang="de-CH" sz="3200" dirty="0" err="1"/>
              <a:t>government</a:t>
            </a:r>
            <a:r>
              <a:rPr lang="de-CH" sz="3200" dirty="0"/>
              <a:t>, </a:t>
            </a:r>
            <a:r>
              <a:rPr lang="de-CH" sz="3200" dirty="0" smtClean="0"/>
              <a:t/>
            </a:r>
            <a:br>
              <a:rPr lang="de-CH" sz="3200" dirty="0" smtClean="0"/>
            </a:br>
            <a:r>
              <a:rPr lang="de-CH" sz="3200" dirty="0" smtClean="0"/>
              <a:t>VET – </a:t>
            </a:r>
            <a:r>
              <a:rPr lang="de-CH" sz="3200" dirty="0" err="1" smtClean="0"/>
              <a:t>colleges</a:t>
            </a:r>
            <a:r>
              <a:rPr lang="de-CH" sz="3200" dirty="0" smtClean="0"/>
              <a:t>, </a:t>
            </a:r>
            <a:br>
              <a:rPr lang="de-CH" sz="3200" dirty="0" smtClean="0"/>
            </a:br>
            <a:r>
              <a:rPr lang="de-CH" sz="3200" dirty="0" err="1" smtClean="0"/>
              <a:t>trade</a:t>
            </a:r>
            <a:r>
              <a:rPr lang="de-CH" sz="3200" dirty="0" smtClean="0"/>
              <a:t> </a:t>
            </a:r>
            <a:r>
              <a:rPr lang="de-CH" sz="3200" dirty="0" err="1"/>
              <a:t>unions</a:t>
            </a:r>
            <a:endParaRPr lang="de-CH" sz="3200" dirty="0"/>
          </a:p>
          <a:p>
            <a:pPr>
              <a:lnSpc>
                <a:spcPct val="80000"/>
              </a:lnSpc>
            </a:pPr>
            <a:endParaRPr lang="de-CH" sz="3200" dirty="0"/>
          </a:p>
          <a:p>
            <a:pPr>
              <a:lnSpc>
                <a:spcPct val="80000"/>
              </a:lnSpc>
              <a:buFontTx/>
              <a:buNone/>
            </a:pPr>
            <a:endParaRPr lang="de-DE" sz="3200" dirty="0"/>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6834"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12499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347818"/>
            <a:ext cx="8642350" cy="633413"/>
          </a:xfrm>
        </p:spPr>
        <p:txBody>
          <a:bodyPr/>
          <a:lstStyle/>
          <a:p>
            <a:r>
              <a:rPr lang="de-CH" b="0" dirty="0" smtClean="0"/>
              <a:t>Werner</a:t>
            </a:r>
            <a:r>
              <a:rPr lang="de-CH" dirty="0" smtClean="0"/>
              <a:t> </a:t>
            </a:r>
            <a:r>
              <a:rPr lang="de-CH" b="0" dirty="0" smtClean="0"/>
              <a:t>Wyss – Madrid 1967 – </a:t>
            </a:r>
            <a:r>
              <a:rPr lang="de-CH" b="0" dirty="0" err="1" smtClean="0"/>
              <a:t>Mould</a:t>
            </a:r>
            <a:r>
              <a:rPr lang="de-CH" b="0" dirty="0" smtClean="0"/>
              <a:t> </a:t>
            </a:r>
            <a:r>
              <a:rPr lang="de-CH" b="0" dirty="0" err="1" smtClean="0"/>
              <a:t>making</a:t>
            </a:r>
            <a:endParaRPr lang="de-CH" b="0" dirty="0"/>
          </a:p>
        </p:txBody>
      </p:sp>
      <p:sp>
        <p:nvSpPr>
          <p:cNvPr id="4" name="Inhaltsplatzhalter 3"/>
          <p:cNvSpPr>
            <a:spLocks noGrp="1"/>
          </p:cNvSpPr>
          <p:nvPr>
            <p:ph sz="quarter" idx="10"/>
          </p:nvPr>
        </p:nvSpPr>
        <p:spPr/>
        <p:txBody>
          <a:bodyPr/>
          <a:lstStyle/>
          <a:p>
            <a:endParaRPr lang="de-CH"/>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00392" y="188641"/>
            <a:ext cx="950293" cy="741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974809" y="1038794"/>
            <a:ext cx="3469399" cy="5126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90612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3" cstate="print">
            <a:extLst>
              <a:ext uri="{28A0092B-C50C-407E-A947-70E740481C1C}">
                <a14:useLocalDpi xmlns:a14="http://schemas.microsoft.com/office/drawing/2010/main" val="0"/>
              </a:ext>
            </a:extLst>
          </a:blip>
          <a:srcRect l="29159" t="22671" r="32456" b="41902"/>
          <a:stretch/>
        </p:blipFill>
        <p:spPr>
          <a:xfrm>
            <a:off x="827584" y="908720"/>
            <a:ext cx="7436263" cy="4990330"/>
          </a:xfrm>
          <a:prstGeom prst="rect">
            <a:avLst/>
          </a:prstGeom>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4448"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feld 1"/>
          <p:cNvSpPr txBox="1"/>
          <p:nvPr/>
        </p:nvSpPr>
        <p:spPr>
          <a:xfrm flipH="1">
            <a:off x="2483768" y="404664"/>
            <a:ext cx="3384376" cy="369332"/>
          </a:xfrm>
          <a:prstGeom prst="rect">
            <a:avLst/>
          </a:prstGeom>
          <a:noFill/>
        </p:spPr>
        <p:txBody>
          <a:bodyPr wrap="square" rtlCol="0">
            <a:spAutoFit/>
          </a:bodyPr>
          <a:lstStyle/>
          <a:p>
            <a:r>
              <a:rPr lang="de-CH" dirty="0" smtClean="0"/>
              <a:t>Swiss Team 1967 in Madrid </a:t>
            </a:r>
            <a:endParaRPr lang="de-CH" dirty="0"/>
          </a:p>
        </p:txBody>
      </p:sp>
    </p:spTree>
    <p:extLst>
      <p:ext uri="{BB962C8B-B14F-4D97-AF65-F5344CB8AC3E}">
        <p14:creationId xmlns:p14="http://schemas.microsoft.com/office/powerpoint/2010/main" val="21369546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0825" y="692696"/>
            <a:ext cx="8642350" cy="1368152"/>
          </a:xfrm>
        </p:spPr>
        <p:txBody>
          <a:bodyPr/>
          <a:lstStyle/>
          <a:p>
            <a:r>
              <a:rPr lang="de-CH" sz="3200" dirty="0"/>
              <a:t>Who </a:t>
            </a:r>
            <a:r>
              <a:rPr lang="de-CH" sz="3200" dirty="0" err="1" smtClean="0"/>
              <a:t>decides</a:t>
            </a:r>
            <a:r>
              <a:rPr lang="de-CH" sz="3200" dirty="0" smtClean="0"/>
              <a:t> </a:t>
            </a:r>
            <a:r>
              <a:rPr lang="de-CH" sz="3200" dirty="0" err="1" smtClean="0"/>
              <a:t>to</a:t>
            </a:r>
            <a:r>
              <a:rPr lang="de-CH" sz="3200" dirty="0" smtClean="0"/>
              <a:t> </a:t>
            </a:r>
            <a:r>
              <a:rPr lang="de-CH" sz="3200" dirty="0" err="1" smtClean="0"/>
              <a:t>participate</a:t>
            </a:r>
            <a:r>
              <a:rPr lang="de-CH" sz="3200" dirty="0" smtClean="0"/>
              <a:t> </a:t>
            </a:r>
            <a:r>
              <a:rPr lang="de-CH" sz="3200" dirty="0" err="1" smtClean="0"/>
              <a:t>at</a:t>
            </a:r>
            <a:r>
              <a:rPr lang="de-CH" sz="3200" dirty="0" smtClean="0"/>
              <a:t> WSC?</a:t>
            </a:r>
            <a:r>
              <a:rPr lang="de-CH" sz="3200" dirty="0"/>
              <a:t/>
            </a:r>
            <a:br>
              <a:rPr lang="de-CH" sz="3200" dirty="0"/>
            </a:br>
            <a:endParaRPr lang="de-CH" sz="3200" dirty="0"/>
          </a:p>
        </p:txBody>
      </p:sp>
      <p:sp>
        <p:nvSpPr>
          <p:cNvPr id="3" name="Inhaltsplatzhalter 2"/>
          <p:cNvSpPr>
            <a:spLocks noGrp="1"/>
          </p:cNvSpPr>
          <p:nvPr>
            <p:ph idx="1"/>
          </p:nvPr>
        </p:nvSpPr>
        <p:spPr>
          <a:xfrm>
            <a:off x="251519" y="1844825"/>
            <a:ext cx="8641655" cy="4281338"/>
          </a:xfrm>
        </p:spPr>
        <p:txBody>
          <a:bodyPr/>
          <a:lstStyle/>
          <a:p>
            <a:pPr marL="0" indent="0">
              <a:buNone/>
            </a:pPr>
            <a:r>
              <a:rPr lang="de-CH" sz="2800" b="1" dirty="0" err="1" smtClean="0"/>
              <a:t>decision</a:t>
            </a:r>
            <a:r>
              <a:rPr lang="de-CH" sz="2800" b="1" dirty="0" smtClean="0"/>
              <a:t> </a:t>
            </a:r>
            <a:r>
              <a:rPr lang="de-CH" sz="2800" b="1" dirty="0" err="1"/>
              <a:t>of</a:t>
            </a:r>
            <a:r>
              <a:rPr lang="de-CH" sz="2800" b="1" dirty="0"/>
              <a:t> </a:t>
            </a:r>
            <a:r>
              <a:rPr lang="de-CH" sz="2800" b="1" dirty="0" err="1"/>
              <a:t>the</a:t>
            </a:r>
            <a:r>
              <a:rPr lang="de-CH" sz="2800" b="1" dirty="0"/>
              <a:t> </a:t>
            </a:r>
            <a:r>
              <a:rPr lang="de-CH" sz="2800" b="1" dirty="0" smtClean="0"/>
              <a:t>trade- / professional </a:t>
            </a:r>
            <a:r>
              <a:rPr lang="de-CH" sz="2800" b="1" dirty="0" err="1" smtClean="0"/>
              <a:t>associations</a:t>
            </a:r>
            <a:r>
              <a:rPr lang="de-CH" sz="2800" b="1" dirty="0" smtClean="0"/>
              <a:t> </a:t>
            </a:r>
            <a:endParaRPr lang="de-CH" sz="2800" b="1" dirty="0"/>
          </a:p>
          <a:p>
            <a:pPr>
              <a:buFont typeface="Wingdings" pitchFamily="2" charset="2"/>
              <a:buChar char="Ø"/>
            </a:pPr>
            <a:r>
              <a:rPr lang="de-CH" sz="2800" dirty="0" err="1" smtClean="0"/>
              <a:t>they</a:t>
            </a:r>
            <a:r>
              <a:rPr lang="de-CH" sz="2800" dirty="0" smtClean="0"/>
              <a:t> </a:t>
            </a:r>
            <a:r>
              <a:rPr lang="de-CH" sz="2800" dirty="0" err="1"/>
              <a:t>choose</a:t>
            </a:r>
            <a:r>
              <a:rPr lang="de-CH" sz="2800" dirty="0"/>
              <a:t> </a:t>
            </a:r>
            <a:r>
              <a:rPr lang="de-CH" sz="2800" dirty="0" err="1"/>
              <a:t>the</a:t>
            </a:r>
            <a:r>
              <a:rPr lang="de-CH" sz="2800" dirty="0"/>
              <a:t> </a:t>
            </a:r>
            <a:r>
              <a:rPr lang="de-CH" sz="2800" dirty="0" err="1"/>
              <a:t>experts</a:t>
            </a:r>
            <a:r>
              <a:rPr lang="de-CH" sz="2800" dirty="0"/>
              <a:t> </a:t>
            </a:r>
          </a:p>
          <a:p>
            <a:pPr>
              <a:buFont typeface="Wingdings" pitchFamily="2" charset="2"/>
              <a:buChar char="Ø"/>
            </a:pPr>
            <a:r>
              <a:rPr lang="de-CH" sz="2800" dirty="0" err="1" smtClean="0"/>
              <a:t>they</a:t>
            </a:r>
            <a:r>
              <a:rPr lang="de-CH" sz="2800" dirty="0" smtClean="0"/>
              <a:t> </a:t>
            </a:r>
            <a:r>
              <a:rPr lang="de-CH" sz="2800" dirty="0" err="1"/>
              <a:t>decide</a:t>
            </a:r>
            <a:r>
              <a:rPr lang="de-CH" sz="2800" dirty="0"/>
              <a:t>, in </a:t>
            </a:r>
            <a:r>
              <a:rPr lang="de-CH" sz="2800" dirty="0" err="1"/>
              <a:t>which</a:t>
            </a:r>
            <a:r>
              <a:rPr lang="de-CH" sz="2800" dirty="0"/>
              <a:t> </a:t>
            </a:r>
            <a:r>
              <a:rPr lang="de-CH" sz="2800" dirty="0" err="1"/>
              <a:t>way</a:t>
            </a:r>
            <a:r>
              <a:rPr lang="de-CH" sz="2800" dirty="0"/>
              <a:t> </a:t>
            </a:r>
            <a:r>
              <a:rPr lang="de-CH" sz="2800" dirty="0" err="1"/>
              <a:t>the</a:t>
            </a:r>
            <a:r>
              <a:rPr lang="de-CH" sz="2800" dirty="0"/>
              <a:t> </a:t>
            </a:r>
            <a:r>
              <a:rPr lang="de-CH" sz="2800" dirty="0" err="1"/>
              <a:t>candidate</a:t>
            </a:r>
            <a:r>
              <a:rPr lang="de-CH" sz="2800" dirty="0"/>
              <a:t> </a:t>
            </a:r>
            <a:r>
              <a:rPr lang="de-CH" sz="2800" dirty="0" err="1"/>
              <a:t>has</a:t>
            </a:r>
            <a:r>
              <a:rPr lang="de-CH" sz="2800" dirty="0"/>
              <a:t> </a:t>
            </a:r>
            <a:r>
              <a:rPr lang="de-CH" sz="2800" dirty="0" err="1"/>
              <a:t>to</a:t>
            </a:r>
            <a:r>
              <a:rPr lang="de-CH" sz="2800" dirty="0"/>
              <a:t> </a:t>
            </a:r>
            <a:r>
              <a:rPr lang="de-CH" sz="2800" dirty="0" err="1"/>
              <a:t>be</a:t>
            </a:r>
            <a:r>
              <a:rPr lang="de-CH" sz="2800" dirty="0"/>
              <a:t> </a:t>
            </a:r>
            <a:r>
              <a:rPr lang="de-CH" sz="2800" dirty="0" err="1"/>
              <a:t>elected</a:t>
            </a:r>
            <a:r>
              <a:rPr lang="de-CH" sz="2800" dirty="0"/>
              <a:t> (</a:t>
            </a:r>
            <a:r>
              <a:rPr lang="de-CH" sz="2800" dirty="0" err="1"/>
              <a:t>competition</a:t>
            </a:r>
            <a:r>
              <a:rPr lang="de-CH" sz="2800" dirty="0"/>
              <a:t>, </a:t>
            </a:r>
            <a:r>
              <a:rPr lang="de-CH" sz="2800" dirty="0" err="1"/>
              <a:t>best</a:t>
            </a:r>
            <a:r>
              <a:rPr lang="de-CH" sz="2800" dirty="0"/>
              <a:t> </a:t>
            </a:r>
            <a:r>
              <a:rPr lang="de-CH" sz="2800" dirty="0" err="1"/>
              <a:t>notes</a:t>
            </a:r>
            <a:r>
              <a:rPr lang="de-CH" sz="2800" dirty="0"/>
              <a:t> etc</a:t>
            </a:r>
            <a:r>
              <a:rPr lang="de-CH" sz="2800" dirty="0" smtClean="0"/>
              <a:t>.)</a:t>
            </a:r>
          </a:p>
          <a:p>
            <a:pPr>
              <a:buFont typeface="Wingdings" pitchFamily="2" charset="2"/>
              <a:buChar char="Ø"/>
            </a:pPr>
            <a:r>
              <a:rPr lang="de-CH" sz="2800" dirty="0" smtClean="0"/>
              <a:t>E.g. </a:t>
            </a:r>
            <a:r>
              <a:rPr lang="de-CH" sz="2800" dirty="0" err="1" smtClean="0"/>
              <a:t>joinery</a:t>
            </a:r>
            <a:r>
              <a:rPr lang="de-CH" sz="2800" dirty="0" smtClean="0"/>
              <a:t>: </a:t>
            </a:r>
            <a:r>
              <a:rPr lang="de-CH" sz="2800" dirty="0" err="1" smtClean="0"/>
              <a:t>each</a:t>
            </a:r>
            <a:r>
              <a:rPr lang="de-CH" sz="2800" dirty="0" smtClean="0"/>
              <a:t> </a:t>
            </a:r>
            <a:r>
              <a:rPr lang="de-CH" sz="2800" dirty="0" err="1" smtClean="0"/>
              <a:t>year</a:t>
            </a:r>
            <a:r>
              <a:rPr lang="de-CH" sz="2800" dirty="0" smtClean="0"/>
              <a:t> 1’000 </a:t>
            </a:r>
            <a:r>
              <a:rPr lang="de-CH" sz="2800" dirty="0" err="1" smtClean="0"/>
              <a:t>joiners</a:t>
            </a:r>
            <a:r>
              <a:rPr lang="de-CH" sz="2800" dirty="0" smtClean="0"/>
              <a:t> finish </a:t>
            </a:r>
            <a:r>
              <a:rPr lang="de-CH" sz="2800" dirty="0" err="1" smtClean="0"/>
              <a:t>apprenticeship</a:t>
            </a:r>
            <a:r>
              <a:rPr lang="de-CH" sz="2800" dirty="0" smtClean="0"/>
              <a:t> – </a:t>
            </a:r>
            <a:r>
              <a:rPr lang="de-CH" sz="2800" dirty="0" err="1" smtClean="0"/>
              <a:t>the</a:t>
            </a:r>
            <a:r>
              <a:rPr lang="de-CH" sz="2800" dirty="0" smtClean="0"/>
              <a:t> professional </a:t>
            </a:r>
            <a:r>
              <a:rPr lang="de-CH" sz="2800" dirty="0" err="1" smtClean="0"/>
              <a:t>organisation</a:t>
            </a:r>
            <a:r>
              <a:rPr lang="de-CH" sz="2800" dirty="0" smtClean="0"/>
              <a:t> </a:t>
            </a:r>
            <a:r>
              <a:rPr lang="de-CH" sz="2800" dirty="0" err="1" smtClean="0"/>
              <a:t>organizes</a:t>
            </a:r>
            <a:r>
              <a:rPr lang="de-CH" sz="2800" dirty="0" smtClean="0"/>
              <a:t> </a:t>
            </a:r>
            <a:r>
              <a:rPr lang="de-CH" sz="2800" dirty="0"/>
              <a:t>regional </a:t>
            </a:r>
            <a:r>
              <a:rPr lang="de-CH" sz="2800" dirty="0" err="1" smtClean="0"/>
              <a:t>selections</a:t>
            </a:r>
            <a:r>
              <a:rPr lang="de-CH" sz="2800" dirty="0" smtClean="0"/>
              <a:t> –&gt; </a:t>
            </a:r>
            <a:r>
              <a:rPr lang="de-CH" sz="2800" dirty="0" err="1" smtClean="0"/>
              <a:t>about</a:t>
            </a:r>
            <a:r>
              <a:rPr lang="de-CH" sz="2800" dirty="0" smtClean="0"/>
              <a:t> 160 </a:t>
            </a:r>
            <a:r>
              <a:rPr lang="de-CH" sz="2800" dirty="0" err="1" smtClean="0"/>
              <a:t>can</a:t>
            </a:r>
            <a:r>
              <a:rPr lang="de-CH" sz="2800" dirty="0" smtClean="0"/>
              <a:t> </a:t>
            </a:r>
            <a:r>
              <a:rPr lang="de-CH" sz="2800" dirty="0" err="1" smtClean="0"/>
              <a:t>go</a:t>
            </a:r>
            <a:r>
              <a:rPr lang="de-CH" sz="2800" dirty="0" smtClean="0"/>
              <a:t> </a:t>
            </a:r>
            <a:br>
              <a:rPr lang="de-CH" sz="2800" dirty="0" smtClean="0"/>
            </a:br>
            <a:r>
              <a:rPr lang="de-CH" sz="2800" dirty="0" smtClean="0"/>
              <a:t>–&gt; 12 </a:t>
            </a:r>
            <a:r>
              <a:rPr lang="de-CH" sz="2800" dirty="0" err="1" smtClean="0"/>
              <a:t>can</a:t>
            </a:r>
            <a:r>
              <a:rPr lang="de-CH" sz="2800" dirty="0" smtClean="0"/>
              <a:t> </a:t>
            </a:r>
            <a:r>
              <a:rPr lang="de-CH" sz="2800" dirty="0" err="1" smtClean="0"/>
              <a:t>go</a:t>
            </a:r>
            <a:r>
              <a:rPr lang="de-CH" sz="2800" dirty="0" smtClean="0"/>
              <a:t> </a:t>
            </a:r>
            <a:r>
              <a:rPr lang="de-CH" sz="2800" dirty="0" err="1" smtClean="0"/>
              <a:t>to</a:t>
            </a:r>
            <a:r>
              <a:rPr lang="de-CH" sz="2800" dirty="0" smtClean="0"/>
              <a:t> Swiss Championship </a:t>
            </a:r>
            <a:r>
              <a:rPr lang="de-CH" sz="2800" dirty="0" err="1" smtClean="0"/>
              <a:t>of</a:t>
            </a:r>
            <a:r>
              <a:rPr lang="de-CH" sz="2800" dirty="0" smtClean="0"/>
              <a:t> </a:t>
            </a:r>
            <a:r>
              <a:rPr lang="de-CH" sz="2800" dirty="0" err="1" smtClean="0"/>
              <a:t>Joinery</a:t>
            </a:r>
            <a:r>
              <a:rPr lang="de-CH" sz="2800" dirty="0" smtClean="0"/>
              <a:t> </a:t>
            </a:r>
            <a:br>
              <a:rPr lang="de-CH" sz="2800" dirty="0" smtClean="0"/>
            </a:br>
            <a:r>
              <a:rPr lang="de-CH" sz="2800" dirty="0" smtClean="0"/>
              <a:t>–&gt; </a:t>
            </a:r>
            <a:r>
              <a:rPr lang="de-CH" sz="2800" dirty="0" smtClean="0"/>
              <a:t>2 </a:t>
            </a:r>
            <a:r>
              <a:rPr lang="de-CH" sz="2800" dirty="0" err="1" smtClean="0"/>
              <a:t>can</a:t>
            </a:r>
            <a:r>
              <a:rPr lang="de-CH" sz="2800" dirty="0" smtClean="0"/>
              <a:t> </a:t>
            </a:r>
            <a:r>
              <a:rPr lang="de-CH" sz="2800" dirty="0" err="1" smtClean="0"/>
              <a:t>go</a:t>
            </a:r>
            <a:r>
              <a:rPr lang="de-CH" sz="2800" dirty="0" smtClean="0"/>
              <a:t> </a:t>
            </a:r>
            <a:r>
              <a:rPr lang="de-CH" sz="2800" dirty="0" err="1" smtClean="0"/>
              <a:t>to</a:t>
            </a:r>
            <a:r>
              <a:rPr lang="de-CH" sz="2800" dirty="0" smtClean="0"/>
              <a:t> </a:t>
            </a:r>
            <a:r>
              <a:rPr lang="de-CH" sz="2800" dirty="0" err="1" smtClean="0"/>
              <a:t>WorldSkills</a:t>
            </a:r>
            <a:r>
              <a:rPr lang="de-CH" sz="2800" dirty="0" smtClean="0"/>
              <a:t>….</a:t>
            </a:r>
            <a:endParaRPr lang="de-CH" sz="2800" dirty="0"/>
          </a:p>
          <a:p>
            <a:endParaRPr lang="de-CH" sz="3200"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3087" y="34243"/>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72874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sz="3200" dirty="0" err="1" smtClean="0"/>
              <a:t>Benefits</a:t>
            </a:r>
            <a:r>
              <a:rPr lang="de-CH" sz="3200" dirty="0" smtClean="0"/>
              <a:t> </a:t>
            </a:r>
            <a:r>
              <a:rPr lang="de-CH" sz="3200" dirty="0" err="1" smtClean="0"/>
              <a:t>for</a:t>
            </a:r>
            <a:r>
              <a:rPr lang="de-CH" sz="3200" dirty="0" smtClean="0"/>
              <a:t> </a:t>
            </a:r>
            <a:r>
              <a:rPr lang="de-CH" sz="3200" dirty="0" err="1" smtClean="0"/>
              <a:t>the</a:t>
            </a:r>
            <a:r>
              <a:rPr lang="de-CH" sz="3200" dirty="0" smtClean="0"/>
              <a:t> </a:t>
            </a:r>
            <a:r>
              <a:rPr lang="de-CH" sz="3200" dirty="0" err="1" smtClean="0"/>
              <a:t>young</a:t>
            </a:r>
            <a:r>
              <a:rPr lang="de-CH" sz="3200" dirty="0" smtClean="0"/>
              <a:t> professionals</a:t>
            </a:r>
            <a:endParaRPr lang="de-CH" sz="3200" dirty="0"/>
          </a:p>
        </p:txBody>
      </p:sp>
      <p:sp>
        <p:nvSpPr>
          <p:cNvPr id="3" name="Inhaltsplatzhalter 2"/>
          <p:cNvSpPr>
            <a:spLocks noGrp="1"/>
          </p:cNvSpPr>
          <p:nvPr>
            <p:ph idx="1"/>
          </p:nvPr>
        </p:nvSpPr>
        <p:spPr/>
        <p:txBody>
          <a:bodyPr/>
          <a:lstStyle/>
          <a:p>
            <a:pPr>
              <a:buFont typeface="Wingdings" pitchFamily="2" charset="2"/>
              <a:buChar char="Ø"/>
            </a:pPr>
            <a:r>
              <a:rPr lang="en-US" sz="2800" dirty="0" smtClean="0"/>
              <a:t>To learn  time management and handling with pressure </a:t>
            </a:r>
          </a:p>
          <a:p>
            <a:pPr>
              <a:buFont typeface="Wingdings" pitchFamily="2" charset="2"/>
              <a:buChar char="Ø"/>
            </a:pPr>
            <a:r>
              <a:rPr lang="en-US" sz="2800" dirty="0" smtClean="0"/>
              <a:t>To prepare for the final exams in the apprenticeship</a:t>
            </a:r>
          </a:p>
          <a:p>
            <a:pPr>
              <a:buFont typeface="Wingdings" pitchFamily="2" charset="2"/>
              <a:buChar char="Ø"/>
            </a:pPr>
            <a:r>
              <a:rPr lang="en-US" sz="2800" dirty="0" smtClean="0"/>
              <a:t>To meet other professionals in Switzerland and abroad</a:t>
            </a:r>
          </a:p>
          <a:p>
            <a:pPr>
              <a:buFont typeface="Wingdings" pitchFamily="2" charset="2"/>
              <a:buChar char="Ø"/>
            </a:pPr>
            <a:r>
              <a:rPr lang="en-US" sz="2800" dirty="0" smtClean="0"/>
              <a:t>To increase own professional quality</a:t>
            </a:r>
          </a:p>
          <a:p>
            <a:pPr>
              <a:buFont typeface="Wingdings" pitchFamily="2" charset="2"/>
              <a:buChar char="Ø"/>
            </a:pPr>
            <a:r>
              <a:rPr lang="en-US" sz="2800" dirty="0" smtClean="0"/>
              <a:t>As incentives (from government, sponsors, </a:t>
            </a:r>
            <a:r>
              <a:rPr lang="en-US" sz="2800" dirty="0" smtClean="0"/>
              <a:t>association etc.): </a:t>
            </a:r>
            <a:r>
              <a:rPr lang="en-US" sz="2800" dirty="0" smtClean="0"/>
              <a:t>courses for further education in the trade, tools, money, invitations etc.</a:t>
            </a:r>
          </a:p>
          <a:p>
            <a:pPr marL="0" indent="0">
              <a:buNone/>
            </a:pPr>
            <a:endParaRPr lang="de-CH"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5473"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53464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07504" y="332656"/>
            <a:ext cx="8568952" cy="1080120"/>
          </a:xfrm>
        </p:spPr>
        <p:txBody>
          <a:bodyPr/>
          <a:lstStyle/>
          <a:p>
            <a:r>
              <a:rPr lang="de-CH" sz="3200" dirty="0" err="1" smtClean="0"/>
              <a:t>Benefits</a:t>
            </a:r>
            <a:r>
              <a:rPr lang="de-CH" sz="3200" dirty="0" smtClean="0"/>
              <a:t> </a:t>
            </a:r>
            <a:r>
              <a:rPr lang="de-CH" sz="3200" dirty="0" err="1" smtClean="0"/>
              <a:t>for</a:t>
            </a:r>
            <a:r>
              <a:rPr lang="de-CH" sz="3200" dirty="0" smtClean="0"/>
              <a:t> </a:t>
            </a:r>
            <a:r>
              <a:rPr lang="de-CH" sz="3200" dirty="0" err="1" smtClean="0"/>
              <a:t>the</a:t>
            </a:r>
            <a:r>
              <a:rPr lang="de-CH" sz="3200" dirty="0" smtClean="0"/>
              <a:t> professional </a:t>
            </a:r>
            <a:r>
              <a:rPr lang="de-CH" sz="3200" dirty="0" err="1" smtClean="0"/>
              <a:t>organisations</a:t>
            </a:r>
            <a:r>
              <a:rPr lang="de-CH" sz="3200" dirty="0" smtClean="0"/>
              <a:t> </a:t>
            </a:r>
            <a:endParaRPr lang="de-CH" sz="3200" dirty="0"/>
          </a:p>
        </p:txBody>
      </p:sp>
      <p:sp>
        <p:nvSpPr>
          <p:cNvPr id="3" name="Inhaltsplatzhalter 2"/>
          <p:cNvSpPr>
            <a:spLocks noGrp="1"/>
          </p:cNvSpPr>
          <p:nvPr>
            <p:ph idx="1"/>
          </p:nvPr>
        </p:nvSpPr>
        <p:spPr>
          <a:xfrm>
            <a:off x="251519" y="1412777"/>
            <a:ext cx="8641655" cy="4713386"/>
          </a:xfrm>
        </p:spPr>
        <p:txBody>
          <a:bodyPr/>
          <a:lstStyle/>
          <a:p>
            <a:pPr>
              <a:buFont typeface="Wingdings" pitchFamily="2" charset="2"/>
              <a:buChar char="Ø"/>
            </a:pPr>
            <a:r>
              <a:rPr lang="de-CH" sz="2800" dirty="0" err="1" smtClean="0"/>
              <a:t>To</a:t>
            </a:r>
            <a:r>
              <a:rPr lang="de-CH" sz="2800" dirty="0" smtClean="0"/>
              <a:t> </a:t>
            </a:r>
            <a:r>
              <a:rPr lang="de-CH" sz="2800" dirty="0" err="1" smtClean="0"/>
              <a:t>present</a:t>
            </a:r>
            <a:r>
              <a:rPr lang="de-CH" sz="2800" dirty="0" smtClean="0"/>
              <a:t> </a:t>
            </a:r>
            <a:r>
              <a:rPr lang="de-CH" sz="2800" dirty="0" err="1" smtClean="0"/>
              <a:t>the</a:t>
            </a:r>
            <a:r>
              <a:rPr lang="de-CH" sz="2800" dirty="0" smtClean="0"/>
              <a:t> high </a:t>
            </a:r>
            <a:r>
              <a:rPr lang="de-CH" sz="2800" dirty="0" err="1" smtClean="0"/>
              <a:t>quality</a:t>
            </a:r>
            <a:r>
              <a:rPr lang="de-CH" sz="2800" dirty="0" smtClean="0"/>
              <a:t> </a:t>
            </a:r>
            <a:r>
              <a:rPr lang="de-CH" sz="2800" dirty="0" err="1" smtClean="0"/>
              <a:t>of</a:t>
            </a:r>
            <a:r>
              <a:rPr lang="de-CH" sz="2800" dirty="0" smtClean="0"/>
              <a:t> </a:t>
            </a:r>
            <a:r>
              <a:rPr lang="de-CH" sz="2800" dirty="0" err="1" smtClean="0"/>
              <a:t>their</a:t>
            </a:r>
            <a:r>
              <a:rPr lang="de-CH" sz="2800" dirty="0" smtClean="0"/>
              <a:t> </a:t>
            </a:r>
            <a:r>
              <a:rPr lang="en-US" sz="2800" dirty="0" smtClean="0"/>
              <a:t>professionals </a:t>
            </a:r>
            <a:r>
              <a:rPr lang="en-US" sz="2800" dirty="0"/>
              <a:t>in the </a:t>
            </a:r>
            <a:r>
              <a:rPr lang="en-US" sz="2800" dirty="0" smtClean="0"/>
              <a:t>public</a:t>
            </a:r>
            <a:endParaRPr lang="de-CH" sz="2800" dirty="0" smtClean="0"/>
          </a:p>
          <a:p>
            <a:pPr>
              <a:buFont typeface="Wingdings" pitchFamily="2" charset="2"/>
              <a:buChar char="Ø"/>
            </a:pPr>
            <a:r>
              <a:rPr lang="de-CH" sz="2800" dirty="0" err="1" smtClean="0"/>
              <a:t>To</a:t>
            </a:r>
            <a:r>
              <a:rPr lang="de-CH" sz="2800" dirty="0" smtClean="0"/>
              <a:t> </a:t>
            </a:r>
            <a:r>
              <a:rPr lang="en-US" sz="2800" dirty="0" smtClean="0"/>
              <a:t>give the young people </a:t>
            </a:r>
            <a:r>
              <a:rPr lang="en-US" sz="2800" dirty="0"/>
              <a:t>the opportunity to </a:t>
            </a:r>
            <a:r>
              <a:rPr lang="en-US" sz="2800" dirty="0" smtClean="0"/>
              <a:t>compete during and right after the apprenticeship</a:t>
            </a:r>
            <a:endParaRPr lang="de-CH" sz="2800" dirty="0" smtClean="0"/>
          </a:p>
          <a:p>
            <a:pPr>
              <a:buFont typeface="Wingdings" pitchFamily="2" charset="2"/>
              <a:buChar char="Ø"/>
            </a:pPr>
            <a:r>
              <a:rPr lang="en-US" sz="2800" dirty="0" smtClean="0"/>
              <a:t>To increase the pride of the profession</a:t>
            </a:r>
          </a:p>
          <a:p>
            <a:pPr>
              <a:buFont typeface="Wingdings" pitchFamily="2" charset="2"/>
              <a:buChar char="Ø"/>
            </a:pPr>
            <a:r>
              <a:rPr lang="en-US" sz="2800" dirty="0" smtClean="0"/>
              <a:t>To use the competition as National </a:t>
            </a:r>
            <a:r>
              <a:rPr lang="en-US" sz="2800" dirty="0"/>
              <a:t>information platform </a:t>
            </a:r>
            <a:endParaRPr lang="en-US" sz="2800" dirty="0" smtClean="0"/>
          </a:p>
          <a:p>
            <a:pPr>
              <a:buFont typeface="Wingdings" pitchFamily="2" charset="2"/>
              <a:buChar char="Ø"/>
            </a:pPr>
            <a:r>
              <a:rPr lang="en-US" sz="2800" dirty="0" smtClean="0"/>
              <a:t>To exchange </a:t>
            </a:r>
            <a:r>
              <a:rPr lang="en-US" sz="2800" dirty="0"/>
              <a:t>information with other professionals (and countries</a:t>
            </a:r>
            <a:r>
              <a:rPr lang="en-US" sz="2800" dirty="0" smtClean="0"/>
              <a:t>)</a:t>
            </a:r>
          </a:p>
          <a:p>
            <a:pPr>
              <a:buFont typeface="Wingdings" pitchFamily="2" charset="2"/>
              <a:buChar char="Ø"/>
            </a:pPr>
            <a:r>
              <a:rPr lang="en-US" sz="2800" dirty="0" smtClean="0"/>
              <a:t>to </a:t>
            </a:r>
            <a:r>
              <a:rPr lang="en-US" sz="2800" dirty="0"/>
              <a:t>increase benefits for </a:t>
            </a:r>
            <a:r>
              <a:rPr lang="en-US" sz="2800" dirty="0" smtClean="0"/>
              <a:t>member-companies</a:t>
            </a:r>
            <a:endParaRPr lang="de-CH" sz="2800" dirty="0" smtClean="0"/>
          </a:p>
          <a:p>
            <a:endParaRPr lang="de-CH"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2064"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00763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764704"/>
            <a:ext cx="8642350" cy="633413"/>
          </a:xfrm>
        </p:spPr>
        <p:txBody>
          <a:bodyPr/>
          <a:lstStyle/>
          <a:p>
            <a:r>
              <a:rPr lang="de-CH" sz="3200" dirty="0" err="1" smtClean="0"/>
              <a:t>Benefits</a:t>
            </a:r>
            <a:r>
              <a:rPr lang="de-CH" sz="3200" dirty="0" smtClean="0"/>
              <a:t> </a:t>
            </a:r>
            <a:r>
              <a:rPr lang="de-CH" sz="3200" dirty="0" err="1" smtClean="0"/>
              <a:t>for</a:t>
            </a:r>
            <a:r>
              <a:rPr lang="de-CH" sz="3200" dirty="0" smtClean="0"/>
              <a:t> </a:t>
            </a:r>
            <a:r>
              <a:rPr lang="de-CH" sz="3200" dirty="0" err="1" smtClean="0"/>
              <a:t>Switzerland</a:t>
            </a:r>
            <a:endParaRPr lang="de-CH" sz="3200" dirty="0"/>
          </a:p>
        </p:txBody>
      </p:sp>
      <p:sp>
        <p:nvSpPr>
          <p:cNvPr id="3" name="Inhaltsplatzhalter 2"/>
          <p:cNvSpPr>
            <a:spLocks noGrp="1"/>
          </p:cNvSpPr>
          <p:nvPr>
            <p:ph idx="1"/>
          </p:nvPr>
        </p:nvSpPr>
        <p:spPr>
          <a:xfrm>
            <a:off x="250825" y="1844824"/>
            <a:ext cx="8642350" cy="4281339"/>
          </a:xfrm>
        </p:spPr>
        <p:txBody>
          <a:bodyPr/>
          <a:lstStyle/>
          <a:p>
            <a:pPr>
              <a:buFont typeface="Wingdings" pitchFamily="2" charset="2"/>
              <a:buChar char="Ø"/>
            </a:pPr>
            <a:r>
              <a:rPr lang="en-US" sz="2800" dirty="0" smtClean="0"/>
              <a:t>To demonstrate </a:t>
            </a:r>
            <a:r>
              <a:rPr lang="en-US" sz="2800" dirty="0"/>
              <a:t>the </a:t>
            </a:r>
            <a:r>
              <a:rPr lang="en-US" sz="2800" dirty="0" smtClean="0"/>
              <a:t>quality </a:t>
            </a:r>
            <a:r>
              <a:rPr lang="en-US" sz="2800" dirty="0" smtClean="0"/>
              <a:t>of the young professionals and the efficiency </a:t>
            </a:r>
            <a:r>
              <a:rPr lang="en-US" sz="2800" dirty="0"/>
              <a:t>of the Swiss VET system at the international </a:t>
            </a:r>
            <a:r>
              <a:rPr lang="en-US" sz="2800" dirty="0" smtClean="0"/>
              <a:t>level</a:t>
            </a:r>
            <a:endParaRPr lang="en-US" sz="2800" dirty="0"/>
          </a:p>
          <a:p>
            <a:pPr>
              <a:buFont typeface="Wingdings" pitchFamily="2" charset="2"/>
              <a:buChar char="Ø"/>
            </a:pPr>
            <a:r>
              <a:rPr lang="en-US" sz="2800" dirty="0" smtClean="0"/>
              <a:t>To create </a:t>
            </a:r>
            <a:r>
              <a:rPr lang="en-US" sz="2800" dirty="0"/>
              <a:t>and maintain international contacts with representatives of the various training </a:t>
            </a:r>
            <a:r>
              <a:rPr lang="en-US" sz="2800" dirty="0"/>
              <a:t>c</a:t>
            </a:r>
            <a:r>
              <a:rPr lang="en-US" sz="2800" dirty="0" smtClean="0"/>
              <a:t>ountries</a:t>
            </a:r>
            <a:endParaRPr lang="en-US" sz="2800" dirty="0"/>
          </a:p>
          <a:p>
            <a:pPr>
              <a:buFont typeface="Wingdings" pitchFamily="2" charset="2"/>
              <a:buChar char="Ø"/>
            </a:pPr>
            <a:r>
              <a:rPr lang="en-US" sz="2800" dirty="0" smtClean="0"/>
              <a:t>To compare </a:t>
            </a:r>
            <a:r>
              <a:rPr lang="en-US" sz="2800" dirty="0"/>
              <a:t>and </a:t>
            </a:r>
            <a:r>
              <a:rPr lang="en-US" sz="2800" dirty="0" smtClean="0"/>
              <a:t>experience </a:t>
            </a:r>
            <a:r>
              <a:rPr lang="en-US" sz="2800" dirty="0"/>
              <a:t>exchange of different training systems (benchmarking</a:t>
            </a:r>
            <a:r>
              <a:rPr lang="en-US" sz="2800" dirty="0" smtClean="0"/>
              <a:t>)</a:t>
            </a:r>
          </a:p>
          <a:p>
            <a:pPr>
              <a:buFont typeface="Wingdings" pitchFamily="2" charset="2"/>
              <a:buChar char="Ø"/>
            </a:pPr>
            <a:r>
              <a:rPr lang="en-US" sz="2800" dirty="0" smtClean="0"/>
              <a:t>To compare </a:t>
            </a:r>
            <a:r>
              <a:rPr lang="en-US" sz="2800" dirty="0"/>
              <a:t>standards of competence between the professions</a:t>
            </a:r>
            <a:endParaRPr lang="de-CH" sz="2800"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9716" y="322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2366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9" name="Picture 3" descr="SwissSkills_Schweif_Gelb1"/>
          <p:cNvPicPr>
            <a:picLocks noChangeAspect="1" noChangeArrowheads="1"/>
          </p:cNvPicPr>
          <p:nvPr/>
        </p:nvPicPr>
        <p:blipFill>
          <a:blip r:embed="rId3">
            <a:lum bright="6000"/>
            <a:extLst>
              <a:ext uri="{28A0092B-C50C-407E-A947-70E740481C1C}">
                <a14:useLocalDpi xmlns:a14="http://schemas.microsoft.com/office/drawing/2010/main" val="0"/>
              </a:ext>
            </a:extLst>
          </a:blip>
          <a:srcRect l="25105" t="21143" r="50162" b="60223"/>
          <a:stretch>
            <a:fillRect/>
          </a:stretch>
        </p:blipFill>
        <p:spPr bwMode="auto">
          <a:xfrm>
            <a:off x="1547664" y="1628800"/>
            <a:ext cx="7596336" cy="2606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40" name="Rectangle 20"/>
          <p:cNvSpPr>
            <a:spLocks noChangeArrowheads="1"/>
          </p:cNvSpPr>
          <p:nvPr/>
        </p:nvSpPr>
        <p:spPr bwMode="auto">
          <a:xfrm>
            <a:off x="899592" y="4149080"/>
            <a:ext cx="7253192" cy="514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936" tIns="41468" rIns="82936" bIns="41468" anchor="ctr"/>
          <a:lstStyle/>
          <a:p>
            <a:pPr defTabSz="914313"/>
            <a:r>
              <a:rPr lang="de-CH" sz="2400" dirty="0" err="1"/>
              <a:t>w</a:t>
            </a:r>
            <a:r>
              <a:rPr lang="de-CH" sz="2400" dirty="0" err="1" smtClean="0"/>
              <a:t>e</a:t>
            </a:r>
            <a:r>
              <a:rPr lang="de-CH" sz="2400" dirty="0" smtClean="0"/>
              <a:t> </a:t>
            </a:r>
            <a:r>
              <a:rPr lang="de-CH" sz="2400" dirty="0" err="1" smtClean="0"/>
              <a:t>want</a:t>
            </a:r>
            <a:r>
              <a:rPr lang="de-CH" sz="2400" dirty="0" smtClean="0"/>
              <a:t> </a:t>
            </a:r>
            <a:r>
              <a:rPr lang="de-CH" sz="2400" dirty="0" err="1" smtClean="0"/>
              <a:t>to</a:t>
            </a:r>
            <a:r>
              <a:rPr lang="de-CH" sz="2400" dirty="0" smtClean="0"/>
              <a:t> </a:t>
            </a:r>
            <a:r>
              <a:rPr lang="de-CH" sz="2400" dirty="0" err="1" smtClean="0"/>
              <a:t>spread</a:t>
            </a:r>
            <a:r>
              <a:rPr lang="de-CH" sz="2400" dirty="0" smtClean="0"/>
              <a:t> </a:t>
            </a:r>
            <a:r>
              <a:rPr lang="de-CH" sz="2400" dirty="0" smtClean="0"/>
              <a:t>VET-passion </a:t>
            </a:r>
            <a:r>
              <a:rPr lang="de-CH" sz="2400" dirty="0" smtClean="0"/>
              <a:t>all </a:t>
            </a:r>
            <a:r>
              <a:rPr lang="de-CH" sz="2400" dirty="0" err="1" smtClean="0"/>
              <a:t>over</a:t>
            </a:r>
            <a:r>
              <a:rPr lang="de-CH" sz="2400" dirty="0" smtClean="0"/>
              <a:t> </a:t>
            </a:r>
            <a:r>
              <a:rPr lang="de-CH" sz="2400" dirty="0" err="1" smtClean="0"/>
              <a:t>Switzerland</a:t>
            </a:r>
            <a:endParaRPr lang="de-CH" sz="2400" dirty="0"/>
          </a:p>
        </p:txBody>
      </p:sp>
      <p:sp>
        <p:nvSpPr>
          <p:cNvPr id="5143" name="Text Box 23"/>
          <p:cNvSpPr txBox="1">
            <a:spLocks noChangeArrowheads="1"/>
          </p:cNvSpPr>
          <p:nvPr/>
        </p:nvSpPr>
        <p:spPr bwMode="auto">
          <a:xfrm>
            <a:off x="536656" y="1235227"/>
            <a:ext cx="7567400" cy="1481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936" tIns="41468" rIns="82936" bIns="41468">
            <a:spAutoFit/>
          </a:bodyPr>
          <a:lstStyle>
            <a:lvl1pPr defTabSz="1008063">
              <a:defRPr>
                <a:solidFill>
                  <a:schemeClr val="tx1"/>
                </a:solidFill>
                <a:latin typeface="Arial" charset="0"/>
                <a:cs typeface="Arial" charset="0"/>
              </a:defRPr>
            </a:lvl1pPr>
            <a:lvl2pPr defTabSz="1008063">
              <a:defRPr>
                <a:solidFill>
                  <a:schemeClr val="tx1"/>
                </a:solidFill>
                <a:latin typeface="Arial" charset="0"/>
                <a:cs typeface="Arial" charset="0"/>
              </a:defRPr>
            </a:lvl2pPr>
            <a:lvl3pPr defTabSz="1008063">
              <a:defRPr>
                <a:solidFill>
                  <a:schemeClr val="tx1"/>
                </a:solidFill>
                <a:latin typeface="Arial" charset="0"/>
                <a:cs typeface="Arial" charset="0"/>
              </a:defRPr>
            </a:lvl3pPr>
            <a:lvl4pPr defTabSz="1008063">
              <a:defRPr>
                <a:solidFill>
                  <a:schemeClr val="tx1"/>
                </a:solidFill>
                <a:latin typeface="Arial" charset="0"/>
                <a:cs typeface="Arial" charset="0"/>
              </a:defRPr>
            </a:lvl4pPr>
            <a:lvl5pPr defTabSz="1008063">
              <a:defRPr>
                <a:solidFill>
                  <a:schemeClr val="tx1"/>
                </a:solidFill>
                <a:latin typeface="Arial" charset="0"/>
                <a:cs typeface="Arial" charset="0"/>
              </a:defRPr>
            </a:lvl5pPr>
            <a:lvl6pPr defTabSz="1008063" fontAlgn="base">
              <a:spcBef>
                <a:spcPct val="0"/>
              </a:spcBef>
              <a:spcAft>
                <a:spcPct val="0"/>
              </a:spcAft>
              <a:defRPr>
                <a:solidFill>
                  <a:schemeClr val="tx1"/>
                </a:solidFill>
                <a:latin typeface="Arial" charset="0"/>
                <a:cs typeface="Arial" charset="0"/>
              </a:defRPr>
            </a:lvl6pPr>
            <a:lvl7pPr defTabSz="1008063" fontAlgn="base">
              <a:spcBef>
                <a:spcPct val="0"/>
              </a:spcBef>
              <a:spcAft>
                <a:spcPct val="0"/>
              </a:spcAft>
              <a:defRPr>
                <a:solidFill>
                  <a:schemeClr val="tx1"/>
                </a:solidFill>
                <a:latin typeface="Arial" charset="0"/>
                <a:cs typeface="Arial" charset="0"/>
              </a:defRPr>
            </a:lvl7pPr>
            <a:lvl8pPr defTabSz="1008063" fontAlgn="base">
              <a:spcBef>
                <a:spcPct val="0"/>
              </a:spcBef>
              <a:spcAft>
                <a:spcPct val="0"/>
              </a:spcAft>
              <a:defRPr>
                <a:solidFill>
                  <a:schemeClr val="tx1"/>
                </a:solidFill>
                <a:latin typeface="Arial" charset="0"/>
                <a:cs typeface="Arial" charset="0"/>
              </a:defRPr>
            </a:lvl8pPr>
            <a:lvl9pPr defTabSz="1008063" fontAlgn="base">
              <a:spcBef>
                <a:spcPct val="0"/>
              </a:spcBef>
              <a:spcAft>
                <a:spcPct val="0"/>
              </a:spcAft>
              <a:defRPr>
                <a:solidFill>
                  <a:schemeClr val="tx1"/>
                </a:solidFill>
                <a:latin typeface="Arial" charset="0"/>
                <a:cs typeface="Arial" charset="0"/>
              </a:defRPr>
            </a:lvl9pPr>
          </a:lstStyle>
          <a:p>
            <a:pPr algn="r">
              <a:spcBef>
                <a:spcPct val="50000"/>
              </a:spcBef>
            </a:pPr>
            <a:r>
              <a:rPr lang="de-CH" sz="4400" dirty="0" smtClean="0"/>
              <a:t>Flame </a:t>
            </a:r>
            <a:r>
              <a:rPr lang="de-CH" sz="4400" dirty="0" err="1" smtClean="0"/>
              <a:t>of</a:t>
            </a:r>
            <a:r>
              <a:rPr lang="de-CH" sz="4400" dirty="0" smtClean="0"/>
              <a:t> Passion </a:t>
            </a:r>
            <a:r>
              <a:rPr lang="de-CH" sz="4400" dirty="0"/>
              <a:t/>
            </a:r>
            <a:br>
              <a:rPr lang="de-CH" sz="4400" dirty="0"/>
            </a:br>
            <a:r>
              <a:rPr lang="de-CH" sz="4400" dirty="0" err="1" smtClean="0"/>
              <a:t>and</a:t>
            </a:r>
            <a:r>
              <a:rPr lang="de-CH" sz="4400" dirty="0" smtClean="0"/>
              <a:t> </a:t>
            </a:r>
            <a:r>
              <a:rPr lang="de-CH" sz="4400" dirty="0"/>
              <a:t>Inspiration</a:t>
            </a:r>
          </a:p>
        </p:txBody>
      </p:sp>
      <p:sp>
        <p:nvSpPr>
          <p:cNvPr id="5144" name="Text Box 24"/>
          <p:cNvSpPr txBox="1">
            <a:spLocks noChangeArrowheads="1"/>
          </p:cNvSpPr>
          <p:nvPr/>
        </p:nvSpPr>
        <p:spPr bwMode="auto">
          <a:xfrm>
            <a:off x="107504" y="2948214"/>
            <a:ext cx="9036496" cy="57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936" tIns="41468" rIns="82936" bIns="41468">
            <a:spAutoFit/>
          </a:bodyPr>
          <a:lstStyle>
            <a:lvl1pPr defTabSz="1008063">
              <a:defRPr>
                <a:solidFill>
                  <a:schemeClr val="tx1"/>
                </a:solidFill>
                <a:latin typeface="Arial" charset="0"/>
                <a:cs typeface="Arial" charset="0"/>
              </a:defRPr>
            </a:lvl1pPr>
            <a:lvl2pPr defTabSz="1008063">
              <a:defRPr>
                <a:solidFill>
                  <a:schemeClr val="tx1"/>
                </a:solidFill>
                <a:latin typeface="Arial" charset="0"/>
                <a:cs typeface="Arial" charset="0"/>
              </a:defRPr>
            </a:lvl2pPr>
            <a:lvl3pPr defTabSz="1008063">
              <a:defRPr>
                <a:solidFill>
                  <a:schemeClr val="tx1"/>
                </a:solidFill>
                <a:latin typeface="Arial" charset="0"/>
                <a:cs typeface="Arial" charset="0"/>
              </a:defRPr>
            </a:lvl3pPr>
            <a:lvl4pPr defTabSz="1008063">
              <a:defRPr>
                <a:solidFill>
                  <a:schemeClr val="tx1"/>
                </a:solidFill>
                <a:latin typeface="Arial" charset="0"/>
                <a:cs typeface="Arial" charset="0"/>
              </a:defRPr>
            </a:lvl4pPr>
            <a:lvl5pPr defTabSz="1008063">
              <a:defRPr>
                <a:solidFill>
                  <a:schemeClr val="tx1"/>
                </a:solidFill>
                <a:latin typeface="Arial" charset="0"/>
                <a:cs typeface="Arial" charset="0"/>
              </a:defRPr>
            </a:lvl5pPr>
            <a:lvl6pPr defTabSz="1008063" fontAlgn="base">
              <a:spcBef>
                <a:spcPct val="0"/>
              </a:spcBef>
              <a:spcAft>
                <a:spcPct val="0"/>
              </a:spcAft>
              <a:defRPr>
                <a:solidFill>
                  <a:schemeClr val="tx1"/>
                </a:solidFill>
                <a:latin typeface="Arial" charset="0"/>
                <a:cs typeface="Arial" charset="0"/>
              </a:defRPr>
            </a:lvl6pPr>
            <a:lvl7pPr defTabSz="1008063" fontAlgn="base">
              <a:spcBef>
                <a:spcPct val="0"/>
              </a:spcBef>
              <a:spcAft>
                <a:spcPct val="0"/>
              </a:spcAft>
              <a:defRPr>
                <a:solidFill>
                  <a:schemeClr val="tx1"/>
                </a:solidFill>
                <a:latin typeface="Arial" charset="0"/>
                <a:cs typeface="Arial" charset="0"/>
              </a:defRPr>
            </a:lvl7pPr>
            <a:lvl8pPr defTabSz="1008063" fontAlgn="base">
              <a:spcBef>
                <a:spcPct val="0"/>
              </a:spcBef>
              <a:spcAft>
                <a:spcPct val="0"/>
              </a:spcAft>
              <a:defRPr>
                <a:solidFill>
                  <a:schemeClr val="tx1"/>
                </a:solidFill>
                <a:latin typeface="Arial" charset="0"/>
                <a:cs typeface="Arial" charset="0"/>
              </a:defRPr>
            </a:lvl8pPr>
            <a:lvl9pPr defTabSz="1008063" fontAlgn="base">
              <a:spcBef>
                <a:spcPct val="0"/>
              </a:spcBef>
              <a:spcAft>
                <a:spcPct val="0"/>
              </a:spcAft>
              <a:defRPr>
                <a:solidFill>
                  <a:schemeClr val="tx1"/>
                </a:solidFill>
                <a:latin typeface="Arial" charset="0"/>
                <a:cs typeface="Arial" charset="0"/>
              </a:defRPr>
            </a:lvl9pPr>
          </a:lstStyle>
          <a:p>
            <a:pPr>
              <a:spcBef>
                <a:spcPct val="50000"/>
              </a:spcBef>
            </a:pPr>
            <a:r>
              <a:rPr lang="de-CH" sz="3200" dirty="0" smtClean="0"/>
              <a:t>SwissSkills </a:t>
            </a:r>
            <a:r>
              <a:rPr lang="de-CH" sz="3200" dirty="0" err="1" smtClean="0"/>
              <a:t>Berne</a:t>
            </a:r>
            <a:r>
              <a:rPr lang="de-CH" sz="3200" dirty="0" smtClean="0"/>
              <a:t> 2014 – September, 17th -21st</a:t>
            </a:r>
            <a:endParaRPr lang="de-CH" sz="3200" dirty="0"/>
          </a:p>
        </p:txBody>
      </p:sp>
      <p:sp>
        <p:nvSpPr>
          <p:cNvPr id="2" name="Fußzeilenplatzhalter 1"/>
          <p:cNvSpPr>
            <a:spLocks noGrp="1"/>
          </p:cNvSpPr>
          <p:nvPr>
            <p:ph type="ftr" sz="quarter" idx="11"/>
          </p:nvPr>
        </p:nvSpPr>
        <p:spPr/>
        <p:txBody>
          <a:bodyPr/>
          <a:lstStyle/>
          <a:p>
            <a:endParaRPr lang="de-CH" dirty="0"/>
          </a:p>
        </p:txBody>
      </p:sp>
      <p:sp>
        <p:nvSpPr>
          <p:cNvPr id="3" name="Foliennummernplatzhalter 2"/>
          <p:cNvSpPr>
            <a:spLocks noGrp="1"/>
          </p:cNvSpPr>
          <p:nvPr>
            <p:ph type="sldNum" sz="quarter" idx="12"/>
          </p:nvPr>
        </p:nvSpPr>
        <p:spPr/>
        <p:txBody>
          <a:bodyPr/>
          <a:lstStyle/>
          <a:p>
            <a:endParaRPr lang="de-CH" dirty="0"/>
          </a:p>
        </p:txBody>
      </p:sp>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376" y="0"/>
            <a:ext cx="1085850"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5881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4294967295"/>
          </p:nvPr>
        </p:nvSpPr>
        <p:spPr>
          <a:xfrm>
            <a:off x="0" y="6245225"/>
            <a:ext cx="2895600" cy="476250"/>
          </a:xfrm>
          <a:prstGeom prst="rect">
            <a:avLst/>
          </a:prstGeom>
        </p:spPr>
        <p:txBody>
          <a:bodyPr/>
          <a:lstStyle/>
          <a:p>
            <a:endParaRPr lang="de-CH" dirty="0"/>
          </a:p>
        </p:txBody>
      </p:sp>
      <p:sp>
        <p:nvSpPr>
          <p:cNvPr id="5" name="Foliennummernplatzhalter 4"/>
          <p:cNvSpPr>
            <a:spLocks noGrp="1"/>
          </p:cNvSpPr>
          <p:nvPr>
            <p:ph type="sldNum" sz="quarter" idx="4294967295"/>
          </p:nvPr>
        </p:nvSpPr>
        <p:spPr>
          <a:xfrm>
            <a:off x="7010400" y="6245225"/>
            <a:ext cx="2133600" cy="476250"/>
          </a:xfrm>
          <a:prstGeom prst="rect">
            <a:avLst/>
          </a:prstGeom>
        </p:spPr>
        <p:txBody>
          <a:bodyPr/>
          <a:lstStyle/>
          <a:p>
            <a:endParaRPr lang="de-CH"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4499570" cy="2997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2636800"/>
            <a:ext cx="5038466" cy="3356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feld 5"/>
          <p:cNvSpPr txBox="1"/>
          <p:nvPr/>
        </p:nvSpPr>
        <p:spPr>
          <a:xfrm>
            <a:off x="5148064" y="620688"/>
            <a:ext cx="3369256" cy="646331"/>
          </a:xfrm>
          <a:prstGeom prst="rect">
            <a:avLst/>
          </a:prstGeom>
          <a:noFill/>
        </p:spPr>
        <p:txBody>
          <a:bodyPr wrap="none" rtlCol="0">
            <a:spAutoFit/>
          </a:bodyPr>
          <a:lstStyle/>
          <a:p>
            <a:r>
              <a:rPr lang="de-CH" dirty="0" smtClean="0"/>
              <a:t>Fabian Vogler, Web-Design </a:t>
            </a:r>
            <a:br>
              <a:rPr lang="de-CH" dirty="0" smtClean="0"/>
            </a:br>
            <a:r>
              <a:rPr lang="de-CH" dirty="0" smtClean="0"/>
              <a:t>(Trade 17), Gold, Calgary 2009</a:t>
            </a:r>
            <a:endParaRPr lang="de-CH" dirty="0"/>
          </a:p>
        </p:txBody>
      </p:sp>
      <p:sp>
        <p:nvSpPr>
          <p:cNvPr id="7" name="Textfeld 6"/>
          <p:cNvSpPr txBox="1"/>
          <p:nvPr/>
        </p:nvSpPr>
        <p:spPr>
          <a:xfrm>
            <a:off x="179512" y="4509120"/>
            <a:ext cx="3744416" cy="646331"/>
          </a:xfrm>
          <a:prstGeom prst="rect">
            <a:avLst/>
          </a:prstGeom>
          <a:noFill/>
        </p:spPr>
        <p:txBody>
          <a:bodyPr wrap="square" rtlCol="0">
            <a:spAutoFit/>
          </a:bodyPr>
          <a:lstStyle/>
          <a:p>
            <a:r>
              <a:rPr lang="de-CH" dirty="0" smtClean="0"/>
              <a:t>Sabrina Keller, Restaurant-Service (Trade 35), Gold, London 2011</a:t>
            </a:r>
            <a:endParaRPr lang="de-CH"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3087" y="0"/>
            <a:ext cx="950913"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2454262"/>
      </p:ext>
    </p:extLst>
  </p:cSld>
  <p:clrMapOvr>
    <a:masterClrMapping/>
  </p:clrMapOvr>
  <p:timing>
    <p:tnLst>
      <p:par>
        <p:cTn id="1" dur="indefinite" restart="never" nodeType="tmRoot"/>
      </p:par>
    </p:tnLst>
  </p:timing>
</p:sld>
</file>

<file path=ppt/theme/theme1.xml><?xml version="1.0" encoding="utf-8"?>
<a:theme xmlns:a="http://schemas.openxmlformats.org/drawingml/2006/main" name="PPPräsentation sgv">
  <a:themeElements>
    <a:clrScheme name="PPPräsentation sg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PPräsentation sg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PPräsentation sg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Präsentation sg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Präsentation sg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Präsentation sg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Präsentation sg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Präsentation sg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Präsentation sg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Präsentation sg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PPräsentation sg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PPräsentation sg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PPräsentation sg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PPräsentation sg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enutzerdefiniertes Design">
  <a:themeElements>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nutzerdefiniertes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nutzerdefiniertes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nutzerdefiniertes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nutzerdefiniertes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nutzerdefiniertes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nutzerdefiniertes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nutzerdefiniertes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nutzerdefiniertes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nutzerdefiniertes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nutzerdefiniertes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nutzerdefiniertes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nutzerdefiniertes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Benutzerdefiniertes Design">
  <a:themeElements>
    <a:clrScheme name="1_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Benutzerdefiniertes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Benutzerdefiniertes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enutzerdefiniertes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enutzerdefiniertes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enutzerdefiniertes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enutzerdefiniertes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enutzerdefiniertes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enutzerdefiniertes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enutzerdefiniertes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enutzerdefiniertes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enutzerdefiniertes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enutzerdefiniertes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enutzerdefiniertes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PPPräsentation sgv">
  <a:themeElements>
    <a:clrScheme name="1_PPPräsentation sg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PPräsentation sgv">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PPPräsentation sg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PPräsentation sg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PPräsentation sg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PPräsentation sg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PPräsentation sg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PPräsentation sg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PPräsentation sg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PPräsentation sg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PPräsentation sg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PPräsentation sg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PPräsentation sg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PPräsentation sg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PPPräsentation sgv</Template>
  <TotalTime>0</TotalTime>
  <Words>1190</Words>
  <Application>Microsoft Office PowerPoint</Application>
  <PresentationFormat>Bildschirmpräsentation (4:3)</PresentationFormat>
  <Paragraphs>165</Paragraphs>
  <Slides>21</Slides>
  <Notes>19</Notes>
  <HiddenSlides>0</HiddenSlides>
  <MMClips>0</MMClips>
  <ScaleCrop>false</ScaleCrop>
  <HeadingPairs>
    <vt:vector size="4" baseType="variant">
      <vt:variant>
        <vt:lpstr>Design</vt:lpstr>
      </vt:variant>
      <vt:variant>
        <vt:i4>4</vt:i4>
      </vt:variant>
      <vt:variant>
        <vt:lpstr>Folientitel</vt:lpstr>
      </vt:variant>
      <vt:variant>
        <vt:i4>21</vt:i4>
      </vt:variant>
    </vt:vector>
  </HeadingPairs>
  <TitlesOfParts>
    <vt:vector size="25" baseType="lpstr">
      <vt:lpstr>PPPräsentation sgv</vt:lpstr>
      <vt:lpstr>Benutzerdefiniertes Design</vt:lpstr>
      <vt:lpstr>1_Benutzerdefiniertes Design</vt:lpstr>
      <vt:lpstr>1_PPPräsentation sgv</vt:lpstr>
      <vt:lpstr>WorldSkills Leaders Forum May 16th 2012, Jeju, Korea</vt:lpstr>
      <vt:lpstr>Contents</vt:lpstr>
      <vt:lpstr>  SME – number 1 of the Swiss Economy </vt:lpstr>
      <vt:lpstr>Contents</vt:lpstr>
      <vt:lpstr>PowerPoint-Präsentation</vt:lpstr>
      <vt:lpstr>Pupils and Students  2009 / 2010</vt:lpstr>
      <vt:lpstr>Degrees and certifcates in  Upper secondary (2010)</vt:lpstr>
      <vt:lpstr>PowerPoint-Präsentation</vt:lpstr>
      <vt:lpstr>Three Teaching points of vocational  education (apprenticeship)</vt:lpstr>
      <vt:lpstr>Why do we have THIS system?</vt:lpstr>
      <vt:lpstr>PowerPoint-Präsentation</vt:lpstr>
      <vt:lpstr>Contents</vt:lpstr>
      <vt:lpstr>3.  Switzerland and WorldSkills  </vt:lpstr>
      <vt:lpstr>Werner Wyss – Madrid 1967 – Mould making</vt:lpstr>
      <vt:lpstr>PowerPoint-Präsentation</vt:lpstr>
      <vt:lpstr>Who decides to participate at WSC? </vt:lpstr>
      <vt:lpstr>Benefits for the young professionals</vt:lpstr>
      <vt:lpstr>Benefits for the professional organisations </vt:lpstr>
      <vt:lpstr>Benefits for Switzerland</vt:lpstr>
      <vt:lpstr>PowerPoint-Präsentation</vt:lpstr>
      <vt:lpstr>PowerPoint-Präsentation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bb-fp</dc:creator>
  <cp:lastModifiedBy>Davatz Christine</cp:lastModifiedBy>
  <cp:revision>189</cp:revision>
  <cp:lastPrinted>2011-05-17T19:59:40Z</cp:lastPrinted>
  <dcterms:created xsi:type="dcterms:W3CDTF">2009-03-11T09:19:15Z</dcterms:created>
  <dcterms:modified xsi:type="dcterms:W3CDTF">2012-05-15T18:58:32Z</dcterms:modified>
</cp:coreProperties>
</file>