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2" r:id="rId2"/>
    <p:sldId id="283" r:id="rId3"/>
    <p:sldId id="284" r:id="rId4"/>
    <p:sldId id="285" r:id="rId5"/>
    <p:sldId id="286" r:id="rId6"/>
    <p:sldId id="287" r:id="rId7"/>
    <p:sldId id="288" r:id="rId8"/>
    <p:sldId id="289" r:id="rId9"/>
    <p:sldId id="290" r:id="rId10"/>
    <p:sldId id="291" r:id="rId11"/>
    <p:sldId id="292" r:id="rId12"/>
    <p:sldId id="293" r:id="rId13"/>
    <p:sldId id="294" r:id="rId14"/>
    <p:sldId id="296" r:id="rId15"/>
    <p:sldId id="297" r:id="rId16"/>
    <p:sldId id="298" r:id="rId17"/>
    <p:sldId id="307" r:id="rId18"/>
    <p:sldId id="309" r:id="rId19"/>
    <p:sldId id="311" r:id="rId20"/>
    <p:sldId id="305" r:id="rId21"/>
    <p:sldId id="306" r:id="rId22"/>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996633"/>
    <a:srgbClr val="CC9900"/>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0735" autoAdjust="0"/>
  </p:normalViewPr>
  <p:slideViewPr>
    <p:cSldViewPr>
      <p:cViewPr>
        <p:scale>
          <a:sx n="139" d="100"/>
          <a:sy n="139" d="100"/>
        </p:scale>
        <p:origin x="-760" y="904"/>
      </p:cViewPr>
      <p:guideLst>
        <p:guide orient="horz" pos="4088"/>
        <p:guide orient="horz" pos="981"/>
        <p:guide orient="horz" pos="3952"/>
        <p:guide orient="horz" pos="232"/>
        <p:guide pos="226"/>
        <p:guide pos="5534"/>
        <p:guide pos="2941"/>
        <p:guide pos="2819"/>
      </p:guideLst>
    </p:cSldViewPr>
  </p:slideViewPr>
  <p:outlineViewPr>
    <p:cViewPr>
      <p:scale>
        <a:sx n="33" d="100"/>
        <a:sy n="33" d="100"/>
      </p:scale>
      <p:origin x="0" y="7856"/>
    </p:cViewPr>
  </p:outlineViewPr>
  <p:notesTextViewPr>
    <p:cViewPr>
      <p:scale>
        <a:sx n="1" d="1"/>
        <a:sy n="1" d="1"/>
      </p:scale>
      <p:origin x="0" y="0"/>
    </p:cViewPr>
  </p:notesTextViewPr>
  <p:sorterViewPr>
    <p:cViewPr>
      <p:scale>
        <a:sx n="279" d="100"/>
        <a:sy n="279" d="100"/>
      </p:scale>
      <p:origin x="0" y="0"/>
    </p:cViewPr>
  </p:sorterViewPr>
  <p:notesViewPr>
    <p:cSldViewPr>
      <p:cViewPr>
        <p:scale>
          <a:sx n="100" d="100"/>
          <a:sy n="100" d="100"/>
        </p:scale>
        <p:origin x="-1644" y="-7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4710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6B64B7C-D07B-44F2-98AA-1F328865E4AD}" type="datetimeFigureOut">
              <a:rPr lang="en-GB"/>
              <a:pPr>
                <a:defRPr/>
              </a:pPr>
              <a:t>15/05/2012</a:t>
            </a:fld>
            <a:endParaRPr lang="en-GB"/>
          </a:p>
        </p:txBody>
      </p:sp>
      <p:sp>
        <p:nvSpPr>
          <p:cNvPr id="47108" name="Rectangle 4"/>
          <p:cNvSpPr>
            <a:spLocks noGrp="1" noChangeArrowheads="1"/>
          </p:cNvSpPr>
          <p:nvPr>
            <p:ph type="ftr" sz="quarter" idx="2"/>
          </p:nvPr>
        </p:nvSpPr>
        <p:spPr bwMode="auto">
          <a:xfrm>
            <a:off x="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47109" name="Rectangle 5"/>
          <p:cNvSpPr>
            <a:spLocks noGrp="1" noChangeArrowheads="1"/>
          </p:cNvSpPr>
          <p:nvPr>
            <p:ph type="sldNum" sz="quarter" idx="3"/>
          </p:nvPr>
        </p:nvSpPr>
        <p:spPr bwMode="auto">
          <a:xfrm>
            <a:off x="3854450" y="9445625"/>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5389EEB-F648-47F6-8C98-71CE2AF28E5A}" type="slidenum">
              <a:rPr lang="en-GB"/>
              <a:pPr>
                <a:defRPr/>
              </a:pPr>
              <a:t>‹#›</a:t>
            </a:fld>
            <a:endParaRPr lang="en-GB"/>
          </a:p>
        </p:txBody>
      </p:sp>
    </p:spTree>
    <p:extLst>
      <p:ext uri="{BB962C8B-B14F-4D97-AF65-F5344CB8AC3E}">
        <p14:creationId xmlns:p14="http://schemas.microsoft.com/office/powerpoint/2010/main" val="118571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823314-1F17-4185-B984-3C620586BAD6}" type="datetimeFigureOut">
              <a:rPr lang="en-GB"/>
              <a:pPr>
                <a:defRPr/>
              </a:pPr>
              <a:t>15/05/2012</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DFE4E4-1DD6-4711-9B30-912DDBA65DB2}" type="slidenum">
              <a:rPr lang="en-GB"/>
              <a:pPr>
                <a:defRPr/>
              </a:pPr>
              <a:t>‹#›</a:t>
            </a:fld>
            <a:endParaRPr lang="en-GB"/>
          </a:p>
        </p:txBody>
      </p:sp>
    </p:spTree>
    <p:extLst>
      <p:ext uri="{BB962C8B-B14F-4D97-AF65-F5344CB8AC3E}">
        <p14:creationId xmlns:p14="http://schemas.microsoft.com/office/powerpoint/2010/main" val="253327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endParaRPr lang="en-US" sz="1600" smtClean="0"/>
          </a:p>
          <a:p>
            <a:endParaRPr lang="en-US" sz="16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sz="16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xfrm>
            <a:off x="666750" y="4756150"/>
            <a:ext cx="5443538" cy="5040313"/>
          </a:xfrm>
          <a:noFill/>
        </p:spPr>
        <p:txBody>
          <a:bodyPr wrap="square" numCol="1" anchor="t" anchorCtr="0" compatLnSpc="1">
            <a:prstTxWarp prst="textNoShape">
              <a:avLst/>
            </a:prstTxWarp>
          </a:bodyPr>
          <a:lstStyle/>
          <a:p>
            <a:endParaRPr lang="en-GB" sz="1800"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xfrm>
            <a:off x="666750" y="4756150"/>
            <a:ext cx="5443538" cy="4475163"/>
          </a:xfrm>
          <a:noFill/>
        </p:spPr>
        <p:txBody>
          <a:bodyPr wrap="square" numCol="1" anchor="t" anchorCtr="0" compatLnSpc="1">
            <a:prstTxWarp prst="textNoShape">
              <a:avLst/>
            </a:prstTxWarp>
          </a:bodyPr>
          <a:lstStyle/>
          <a:p>
            <a:pPr eaLnBrk="1" hangingPunct="1">
              <a:lnSpc>
                <a:spcPct val="90000"/>
              </a:lnSpc>
            </a:pPr>
            <a:endParaRPr lang="en-GB"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en-GB" smtClean="0"/>
          </a:p>
          <a:p>
            <a:endParaRPr lang="en-GB"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xfrm>
            <a:off x="738188" y="4540250"/>
            <a:ext cx="5443537" cy="4857750"/>
          </a:xfrm>
          <a:noFill/>
        </p:spPr>
        <p:txBody>
          <a:bodyPr wrap="square" numCol="1" anchor="t" anchorCtr="0" compatLnSpc="1">
            <a:prstTxWarp prst="textNoShape">
              <a:avLst/>
            </a:prstTxWarp>
          </a:bodyPr>
          <a:lstStyle/>
          <a:p>
            <a:endParaRPr lang="en-US"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9"/>
          <p:cNvCxnSpPr/>
          <p:nvPr userDrawn="1"/>
        </p:nvCxnSpPr>
        <p:spPr>
          <a:xfrm>
            <a:off x="358775" y="6489700"/>
            <a:ext cx="84264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p:cNvPicPr>
          <p:nvPr userDrawn="1"/>
        </p:nvPicPr>
        <p:blipFill>
          <a:blip r:embed="rId3"/>
          <a:srcRect/>
          <a:stretch>
            <a:fillRect/>
          </a:stretch>
        </p:blipFill>
        <p:spPr bwMode="auto">
          <a:xfrm>
            <a:off x="6640513" y="404813"/>
            <a:ext cx="2143125" cy="665162"/>
          </a:xfrm>
          <a:prstGeom prst="rect">
            <a:avLst/>
          </a:prstGeom>
          <a:noFill/>
          <a:ln w="9525">
            <a:noFill/>
            <a:miter lim="800000"/>
            <a:headEnd/>
            <a:tailEnd/>
          </a:ln>
        </p:spPr>
      </p:pic>
      <p:sp>
        <p:nvSpPr>
          <p:cNvPr id="2" name="Title 1"/>
          <p:cNvSpPr>
            <a:spLocks noGrp="1"/>
          </p:cNvSpPr>
          <p:nvPr>
            <p:ph type="ctrTitle"/>
          </p:nvPr>
        </p:nvSpPr>
        <p:spPr>
          <a:xfrm>
            <a:off x="359999" y="549275"/>
            <a:ext cx="3887965" cy="800219"/>
          </a:xfrm>
        </p:spPr>
        <p:txBody>
          <a:bodyPr>
            <a:spAutoFit/>
          </a:bodyPr>
          <a:lstStyle>
            <a:lvl1pPr algn="l">
              <a:defRPr sz="26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8776" y="1557338"/>
            <a:ext cx="4141788" cy="215444"/>
          </a:xfrm>
        </p:spPr>
        <p:txBody>
          <a:bodyPr>
            <a:spAutoFit/>
          </a:bodyPr>
          <a:lstStyle>
            <a:lvl1pPr marL="0" indent="0" algn="l">
              <a:buNone/>
              <a:defRPr sz="1400" b="1">
                <a:solidFill>
                  <a:srgbClr val="FABB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Footer Placeholder 4"/>
          <p:cNvSpPr>
            <a:spLocks noGrp="1"/>
          </p:cNvSpPr>
          <p:nvPr>
            <p:ph type="ftr" sz="quarter" idx="10"/>
          </p:nvPr>
        </p:nvSpPr>
        <p:spPr>
          <a:xfrm>
            <a:off x="358775" y="6489700"/>
            <a:ext cx="8426450" cy="368300"/>
          </a:xfrm>
          <a:prstGeom prst="rect">
            <a:avLst/>
          </a:prstGeom>
        </p:spPr>
        <p:txBody>
          <a:bodyPr lIns="0" tIns="36000" rIns="0" bIns="0" anchor="t" anchorCtr="0"/>
          <a:lstStyle>
            <a:lvl1pPr algn="r" fontAlgn="auto">
              <a:spcBef>
                <a:spcPts val="0"/>
              </a:spcBef>
              <a:spcAft>
                <a:spcPts val="0"/>
              </a:spcAft>
              <a:defRPr sz="1000" b="1">
                <a:solidFill>
                  <a:schemeClr val="bg1"/>
                </a:solidFill>
                <a:latin typeface="Arial" pitchFamily="34" charset="0"/>
                <a:cs typeface="Arial" pitchFamily="34" charset="0"/>
              </a:defRPr>
            </a:lvl1pPr>
          </a:lstStyle>
          <a:p>
            <a:pPr>
              <a:defRPr/>
            </a:pPr>
            <a:r>
              <a:rPr lang="en-GB"/>
              <a:t>National Apprenticeship Service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3" name="Picture 10"/>
          <p:cNvPicPr>
            <a:picLocks noChangeAspect="1"/>
          </p:cNvPicPr>
          <p:nvPr userDrawn="1"/>
        </p:nvPicPr>
        <p:blipFill>
          <a:blip r:embed="rId2"/>
          <a:srcRect l="98" b="137"/>
          <a:stretch>
            <a:fillRect/>
          </a:stretch>
        </p:blipFill>
        <p:spPr bwMode="auto">
          <a:xfrm>
            <a:off x="0" y="781050"/>
            <a:ext cx="8596313" cy="607695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5" y="780697"/>
            <a:ext cx="8592587" cy="6077303"/>
          </a:xfrm>
          <a:prstGeom prst="rect">
            <a:avLst/>
          </a:prstGeom>
        </p:spPr>
      </p:pic>
      <p:sp>
        <p:nvSpPr>
          <p:cNvPr id="2" name="Title 1"/>
          <p:cNvSpPr>
            <a:spLocks noGrp="1"/>
          </p:cNvSpPr>
          <p:nvPr>
            <p:ph type="ctrTitle"/>
          </p:nvPr>
        </p:nvSpPr>
        <p:spPr>
          <a:xfrm>
            <a:off x="519121" y="5251896"/>
            <a:ext cx="5206231" cy="1214896"/>
          </a:xfrm>
        </p:spPr>
        <p:txBody>
          <a:bodyPr anchor="b" anchorCtr="0"/>
          <a:lstStyle>
            <a:lvl1pPr>
              <a:lnSpc>
                <a:spcPts val="6000"/>
              </a:lnSpc>
              <a:defRPr sz="6000"/>
            </a:lvl1pPr>
          </a:lstStyle>
          <a:p>
            <a:r>
              <a:rPr lang="en-US" dirty="0" smtClean="0"/>
              <a:t>Click to edit Master title style</a:t>
            </a:r>
            <a:endParaRPr lang="en-GB" dirty="0"/>
          </a:p>
        </p:txBody>
      </p:sp>
      <p:pic>
        <p:nvPicPr>
          <p:cNvPr id="5" name="Picture 2" descr="G:\UKSKILLS\Communications\WorldSkills UK\Marketing\Branding\Logos\WorldSkills UK logos\WSUK_LOGO_high.jpg"/>
          <p:cNvPicPr>
            <a:picLocks noChangeAspect="1" noChangeArrowheads="1"/>
          </p:cNvPicPr>
          <p:nvPr userDrawn="1"/>
        </p:nvPicPr>
        <p:blipFill>
          <a:blip r:embed="rId3"/>
          <a:srcRect/>
          <a:stretch>
            <a:fillRect/>
          </a:stretch>
        </p:blipFill>
        <p:spPr bwMode="auto">
          <a:xfrm>
            <a:off x="6429375" y="428625"/>
            <a:ext cx="2257425" cy="1331913"/>
          </a:xfrm>
          <a:prstGeom prst="rect">
            <a:avLst/>
          </a:prstGeom>
          <a:noFill/>
          <a:ln w="9525">
            <a:noFill/>
            <a:miter lim="800000"/>
            <a:headEnd/>
            <a:tailEnd/>
          </a:ln>
        </p:spPr>
      </p:pic>
    </p:spTree>
    <p:extLst>
      <p:ext uri="{BB962C8B-B14F-4D97-AF65-F5344CB8AC3E}">
        <p14:creationId xmlns:p14="http://schemas.microsoft.com/office/powerpoint/2010/main" val="208881790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solidFill>
        <a:effectLst/>
      </p:bgPr>
    </p:bg>
    <p:spTree>
      <p:nvGrpSpPr>
        <p:cNvPr id="1" name=""/>
        <p:cNvGrpSpPr/>
        <p:nvPr/>
      </p:nvGrpSpPr>
      <p:grpSpPr>
        <a:xfrm>
          <a:off x="0" y="0"/>
          <a:ext cx="0" cy="0"/>
          <a:chOff x="0" y="0"/>
          <a:chExt cx="0" cy="0"/>
        </a:xfrm>
      </p:grpSpPr>
      <p:pic>
        <p:nvPicPr>
          <p:cNvPr id="3" name="Picture 1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4" name="Straight Connector 9"/>
          <p:cNvCxnSpPr/>
          <p:nvPr userDrawn="1"/>
        </p:nvCxnSpPr>
        <p:spPr>
          <a:xfrm>
            <a:off x="358775" y="6489700"/>
            <a:ext cx="84264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p:cNvPicPr>
          <p:nvPr userDrawn="1"/>
        </p:nvPicPr>
        <p:blipFill>
          <a:blip r:embed="rId3"/>
          <a:srcRect/>
          <a:stretch>
            <a:fillRect/>
          </a:stretch>
        </p:blipFill>
        <p:spPr bwMode="auto">
          <a:xfrm>
            <a:off x="6640513" y="404813"/>
            <a:ext cx="2143125" cy="665162"/>
          </a:xfrm>
          <a:prstGeom prst="rect">
            <a:avLst/>
          </a:prstGeom>
          <a:noFill/>
          <a:ln w="9525">
            <a:noFill/>
            <a:miter lim="800000"/>
            <a:headEnd/>
            <a:tailEnd/>
          </a:ln>
        </p:spPr>
      </p:pic>
      <p:sp>
        <p:nvSpPr>
          <p:cNvPr id="2" name="Title 1"/>
          <p:cNvSpPr>
            <a:spLocks noGrp="1"/>
          </p:cNvSpPr>
          <p:nvPr>
            <p:ph type="ctrTitle"/>
          </p:nvPr>
        </p:nvSpPr>
        <p:spPr>
          <a:xfrm>
            <a:off x="359999" y="549275"/>
            <a:ext cx="3887965" cy="800219"/>
          </a:xfrm>
        </p:spPr>
        <p:txBody>
          <a:bodyPr>
            <a:spAutoFit/>
          </a:bodyPr>
          <a:lstStyle>
            <a:lvl1pPr algn="l">
              <a:defRPr sz="26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6" name="Footer Placeholder 4"/>
          <p:cNvSpPr>
            <a:spLocks noGrp="1"/>
          </p:cNvSpPr>
          <p:nvPr>
            <p:ph type="ftr" sz="quarter" idx="10"/>
          </p:nvPr>
        </p:nvSpPr>
        <p:spPr>
          <a:xfrm>
            <a:off x="358775" y="6489700"/>
            <a:ext cx="8426450" cy="368300"/>
          </a:xfrm>
          <a:prstGeom prst="rect">
            <a:avLst/>
          </a:prstGeom>
        </p:spPr>
        <p:txBody>
          <a:bodyPr lIns="0" tIns="36000" rIns="0" bIns="0" anchor="t" anchorCtr="0"/>
          <a:lstStyle>
            <a:lvl1pPr algn="r" fontAlgn="auto">
              <a:spcBef>
                <a:spcPts val="0"/>
              </a:spcBef>
              <a:spcAft>
                <a:spcPts val="0"/>
              </a:spcAft>
              <a:defRPr sz="1000" b="1">
                <a:solidFill>
                  <a:schemeClr val="bg1"/>
                </a:solidFill>
                <a:latin typeface="Arial" pitchFamily="34" charset="0"/>
                <a:cs typeface="Arial" pitchFamily="34" charset="0"/>
              </a:defRPr>
            </a:lvl1pPr>
          </a:lstStyle>
          <a:p>
            <a:pPr>
              <a:defRPr/>
            </a:pPr>
            <a:r>
              <a:rPr lang="en-GB"/>
              <a:t>National Apprenticeship Service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4"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6" name="Footer Placeholder 4"/>
          <p:cNvSpPr txBox="1">
            <a:spLocks/>
          </p:cNvSpPr>
          <p:nvPr userDrawn="1"/>
        </p:nvSpPr>
        <p:spPr>
          <a:xfrm>
            <a:off x="366713" y="6489700"/>
            <a:ext cx="5826125"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0C9DC449-E05C-4FE8-BE85-1D30E5249C10}" type="slidenum">
              <a:rPr lang="en-GB" smtClean="0"/>
              <a:pPr algn="l" fontAlgn="auto">
                <a:spcBef>
                  <a:spcPts val="0"/>
                </a:spcBef>
                <a:spcAft>
                  <a:spcPts val="0"/>
                </a:spcAft>
                <a:defRPr/>
              </a:pPr>
              <a:t>‹#›</a:t>
            </a:fld>
            <a:r>
              <a:rPr lang="en-GB" dirty="0" smtClean="0"/>
              <a:t> | Presentation title – 00/00/2012</a:t>
            </a:r>
            <a:endParaRPr lang="en-GB" dirty="0"/>
          </a:p>
        </p:txBody>
      </p:sp>
      <p:sp>
        <p:nvSpPr>
          <p:cNvPr id="7"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8" name="Picture 2"/>
          <p:cNvPicPr>
            <a:picLocks noChangeAspect="1"/>
          </p:cNvPicPr>
          <p:nvPr userDrawn="1"/>
        </p:nvPicPr>
        <p:blipFill>
          <a:blip r:embed="rId2"/>
          <a:srcRect/>
          <a:stretch>
            <a:fillRect/>
          </a:stretch>
        </p:blipFill>
        <p:spPr bwMode="auto">
          <a:xfrm>
            <a:off x="5929313" y="165100"/>
            <a:ext cx="2870200" cy="985838"/>
          </a:xfrm>
          <a:prstGeom prst="rect">
            <a:avLst/>
          </a:prstGeom>
          <a:noFill/>
          <a:ln w="9525">
            <a:noFill/>
            <a:miter lim="800000"/>
            <a:headEnd/>
            <a:tailEnd/>
          </a:ln>
        </p:spPr>
      </p:pic>
      <p:sp>
        <p:nvSpPr>
          <p:cNvPr id="2" name="Title 1"/>
          <p:cNvSpPr>
            <a:spLocks noGrp="1"/>
          </p:cNvSpPr>
          <p:nvPr>
            <p:ph type="title"/>
          </p:nvPr>
        </p:nvSpPr>
        <p:spPr>
          <a:xfrm>
            <a:off x="358775" y="360000"/>
            <a:ext cx="5149850" cy="981438"/>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8426450" cy="4525963"/>
          </a:xfrm>
          <a:prstGeom prst="rect">
            <a:avLst/>
          </a:prstGeom>
        </p:spPr>
        <p:txBody>
          <a:bodyPr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Footer Placeholder 4"/>
          <p:cNvSpPr>
            <a:spLocks noGrp="1"/>
          </p:cNvSpPr>
          <p:nvPr>
            <p:ph type="ftr" sz="quarter" idx="10"/>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5"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7" name="Footer Placeholder 4"/>
          <p:cNvSpPr txBox="1">
            <a:spLocks/>
          </p:cNvSpPr>
          <p:nvPr userDrawn="1"/>
        </p:nvSpPr>
        <p:spPr>
          <a:xfrm>
            <a:off x="366713" y="6489700"/>
            <a:ext cx="5826125"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EB4320E0-4701-4302-A4AB-478541B313AE}" type="slidenum">
              <a:rPr lang="en-GB" smtClean="0"/>
              <a:pPr algn="l" fontAlgn="auto">
                <a:spcBef>
                  <a:spcPts val="0"/>
                </a:spcBef>
                <a:spcAft>
                  <a:spcPts val="0"/>
                </a:spcAft>
                <a:defRPr/>
              </a:pPr>
              <a:t>‹#›</a:t>
            </a:fld>
            <a:r>
              <a:rPr lang="en-GB" dirty="0" smtClean="0"/>
              <a:t> | Presentation title – 00/00/2012</a:t>
            </a:r>
            <a:endParaRPr lang="en-GB" dirty="0"/>
          </a:p>
        </p:txBody>
      </p:sp>
      <p:sp>
        <p:nvSpPr>
          <p:cNvPr id="8"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9" name="Picture 2"/>
          <p:cNvPicPr>
            <a:picLocks noChangeAspect="1"/>
          </p:cNvPicPr>
          <p:nvPr userDrawn="1"/>
        </p:nvPicPr>
        <p:blipFill>
          <a:blip r:embed="rId2"/>
          <a:srcRect/>
          <a:stretch>
            <a:fillRect/>
          </a:stretch>
        </p:blipFill>
        <p:spPr bwMode="auto">
          <a:xfrm>
            <a:off x="5929313" y="165100"/>
            <a:ext cx="2870200" cy="985838"/>
          </a:xfrm>
          <a:prstGeom prst="rect">
            <a:avLst/>
          </a:prstGeom>
          <a:noFill/>
          <a:ln w="9525">
            <a:noFill/>
            <a:miter lim="800000"/>
            <a:headEnd/>
            <a:tailEnd/>
          </a:ln>
        </p:spPr>
      </p:pic>
      <p:sp>
        <p:nvSpPr>
          <p:cNvPr id="2" name="Title 1"/>
          <p:cNvSpPr>
            <a:spLocks noGrp="1"/>
          </p:cNvSpPr>
          <p:nvPr>
            <p:ph type="title"/>
          </p:nvPr>
        </p:nvSpPr>
        <p:spPr>
          <a:xfrm>
            <a:off x="358775" y="360000"/>
            <a:ext cx="5149850" cy="981438"/>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4116388" cy="4525963"/>
          </a:xfrm>
          <a:prstGeom prst="rect">
            <a:avLst/>
          </a:prstGeom>
        </p:spPr>
        <p:txBody>
          <a:bodyPr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2"/>
          <p:cNvSpPr>
            <a:spLocks noGrp="1"/>
          </p:cNvSpPr>
          <p:nvPr>
            <p:ph idx="12"/>
          </p:nvPr>
        </p:nvSpPr>
        <p:spPr>
          <a:xfrm>
            <a:off x="4672198" y="1557338"/>
            <a:ext cx="4113027" cy="4525963"/>
          </a:xfrm>
          <a:prstGeom prst="rect">
            <a:avLst/>
          </a:prstGeom>
        </p:spPr>
        <p:txBody>
          <a:bodyPr rtlCol="0">
            <a:noAutofit/>
          </a:bodyPr>
          <a:lstStyle/>
          <a:p>
            <a:pPr lvl="0"/>
            <a:endParaRPr lang="en-GB" dirty="0"/>
          </a:p>
        </p:txBody>
      </p:sp>
      <p:sp>
        <p:nvSpPr>
          <p:cNvPr id="10" name="Footer Placeholder 4"/>
          <p:cNvSpPr>
            <a:spLocks noGrp="1"/>
          </p:cNvSpPr>
          <p:nvPr>
            <p:ph type="ftr" sz="quarter" idx="13"/>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5"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7" name="Footer Placeholder 4"/>
          <p:cNvSpPr txBox="1">
            <a:spLocks/>
          </p:cNvSpPr>
          <p:nvPr userDrawn="1"/>
        </p:nvSpPr>
        <p:spPr>
          <a:xfrm>
            <a:off x="366713" y="6489700"/>
            <a:ext cx="5826125"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8F77A95D-6506-4868-A545-3E736CE29DEA}" type="slidenum">
              <a:rPr lang="en-GB" smtClean="0"/>
              <a:pPr algn="l" fontAlgn="auto">
                <a:spcBef>
                  <a:spcPts val="0"/>
                </a:spcBef>
                <a:spcAft>
                  <a:spcPts val="0"/>
                </a:spcAft>
                <a:defRPr/>
              </a:pPr>
              <a:t>‹#›</a:t>
            </a:fld>
            <a:r>
              <a:rPr lang="en-GB" dirty="0" smtClean="0"/>
              <a:t> | Presentation title – 00/00/2012</a:t>
            </a:r>
            <a:endParaRPr lang="en-GB" dirty="0"/>
          </a:p>
        </p:txBody>
      </p:sp>
      <p:sp>
        <p:nvSpPr>
          <p:cNvPr id="8"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9" name="Picture 2"/>
          <p:cNvPicPr>
            <a:picLocks noChangeAspect="1"/>
          </p:cNvPicPr>
          <p:nvPr userDrawn="1"/>
        </p:nvPicPr>
        <p:blipFill>
          <a:blip r:embed="rId2"/>
          <a:srcRect/>
          <a:stretch>
            <a:fillRect/>
          </a:stretch>
        </p:blipFill>
        <p:spPr bwMode="auto">
          <a:xfrm>
            <a:off x="5929313" y="165100"/>
            <a:ext cx="2870200" cy="985838"/>
          </a:xfrm>
          <a:prstGeom prst="rect">
            <a:avLst/>
          </a:prstGeom>
          <a:noFill/>
          <a:ln w="9525">
            <a:noFill/>
            <a:miter lim="800000"/>
            <a:headEnd/>
            <a:tailEnd/>
          </a:ln>
        </p:spPr>
      </p:pic>
      <p:sp>
        <p:nvSpPr>
          <p:cNvPr id="2" name="Title 1"/>
          <p:cNvSpPr>
            <a:spLocks noGrp="1"/>
          </p:cNvSpPr>
          <p:nvPr>
            <p:ph type="title"/>
          </p:nvPr>
        </p:nvSpPr>
        <p:spPr>
          <a:xfrm>
            <a:off x="358775" y="360000"/>
            <a:ext cx="5149850" cy="981438"/>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6732239" y="1557338"/>
            <a:ext cx="2052985" cy="4525963"/>
          </a:xfrm>
          <a:prstGeom prst="rect">
            <a:avLst/>
          </a:prstGeom>
        </p:spPr>
        <p:txBody>
          <a:bodyPr rtlCol="0">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2"/>
          <p:cNvSpPr>
            <a:spLocks noGrp="1"/>
          </p:cNvSpPr>
          <p:nvPr>
            <p:ph idx="12"/>
          </p:nvPr>
        </p:nvSpPr>
        <p:spPr>
          <a:xfrm>
            <a:off x="358775" y="1557338"/>
            <a:ext cx="6157441" cy="4525963"/>
          </a:xfrm>
          <a:prstGeom prst="rect">
            <a:avLst/>
          </a:prstGeom>
        </p:spPr>
        <p:txBody>
          <a:bodyPr rtlCol="0">
            <a:noAutofit/>
          </a:bodyPr>
          <a:lstStyle/>
          <a:p>
            <a:pPr lvl="0"/>
            <a:endParaRPr lang="en-GB" dirty="0"/>
          </a:p>
        </p:txBody>
      </p:sp>
      <p:sp>
        <p:nvSpPr>
          <p:cNvPr id="10" name="Footer Placeholder 4"/>
          <p:cNvSpPr>
            <a:spLocks noGrp="1"/>
          </p:cNvSpPr>
          <p:nvPr>
            <p:ph type="ftr" sz="quarter" idx="13"/>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renticeship - text">
    <p:spTree>
      <p:nvGrpSpPr>
        <p:cNvPr id="1" name=""/>
        <p:cNvGrpSpPr/>
        <p:nvPr/>
      </p:nvGrpSpPr>
      <p:grpSpPr>
        <a:xfrm>
          <a:off x="0" y="0"/>
          <a:ext cx="0" cy="0"/>
          <a:chOff x="0" y="0"/>
          <a:chExt cx="0" cy="0"/>
        </a:xfrm>
      </p:grpSpPr>
      <p:sp>
        <p:nvSpPr>
          <p:cNvPr id="4"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6" name="Footer Placeholder 4"/>
          <p:cNvSpPr txBox="1">
            <a:spLocks/>
          </p:cNvSpPr>
          <p:nvPr userDrawn="1"/>
        </p:nvSpPr>
        <p:spPr>
          <a:xfrm>
            <a:off x="366713" y="6489700"/>
            <a:ext cx="5826125"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7711B114-59F7-4234-83D8-C2501FDD15C7}" type="slidenum">
              <a:rPr lang="en-GB" smtClean="0"/>
              <a:pPr algn="l" fontAlgn="auto">
                <a:spcBef>
                  <a:spcPts val="0"/>
                </a:spcBef>
                <a:spcAft>
                  <a:spcPts val="0"/>
                </a:spcAft>
                <a:defRPr/>
              </a:pPr>
              <a:t>‹#›</a:t>
            </a:fld>
            <a:r>
              <a:rPr lang="en-GB" dirty="0" smtClean="0"/>
              <a:t> | Presentation title – 00/00/2012</a:t>
            </a:r>
            <a:endParaRPr lang="en-GB" dirty="0"/>
          </a:p>
        </p:txBody>
      </p:sp>
      <p:sp>
        <p:nvSpPr>
          <p:cNvPr id="7"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8" name="Picture 13"/>
          <p:cNvPicPr>
            <a:picLocks noChangeAspect="1"/>
          </p:cNvPicPr>
          <p:nvPr userDrawn="1"/>
        </p:nvPicPr>
        <p:blipFill>
          <a:blip r:embed="rId2"/>
          <a:srcRect/>
          <a:stretch>
            <a:fillRect/>
          </a:stretch>
        </p:blipFill>
        <p:spPr bwMode="auto">
          <a:xfrm>
            <a:off x="6640513" y="404813"/>
            <a:ext cx="2143125" cy="665162"/>
          </a:xfrm>
          <a:prstGeom prst="rect">
            <a:avLst/>
          </a:prstGeom>
          <a:noFill/>
          <a:ln w="9525">
            <a:noFill/>
            <a:miter lim="800000"/>
            <a:headEnd/>
            <a:tailEnd/>
          </a:ln>
        </p:spPr>
      </p:pic>
      <p:sp>
        <p:nvSpPr>
          <p:cNvPr id="2" name="Title 1"/>
          <p:cNvSpPr>
            <a:spLocks noGrp="1"/>
          </p:cNvSpPr>
          <p:nvPr>
            <p:ph type="title"/>
          </p:nvPr>
        </p:nvSpPr>
        <p:spPr>
          <a:xfrm>
            <a:off x="358775" y="360000"/>
            <a:ext cx="5149850" cy="981438"/>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8426450" cy="4525963"/>
          </a:xfrm>
          <a:prstGeom prst="rect">
            <a:avLst/>
          </a:prstGeom>
        </p:spPr>
        <p:txBody>
          <a:bodyPr rtlCol="0">
            <a:noAutofit/>
          </a:bodyPr>
          <a:lstStyle>
            <a:lvl1pPr marL="4763" marR="0" indent="0" algn="l" defTabSz="914400" rtl="0" eaLnBrk="1" fontAlgn="auto" latinLnBrk="0" hangingPunct="1">
              <a:lnSpc>
                <a:spcPct val="100000"/>
              </a:lnSpc>
              <a:spcBef>
                <a:spcPts val="0"/>
              </a:spcBef>
              <a:spcAft>
                <a:spcPts val="0"/>
              </a:spcAft>
              <a:buClrTx/>
              <a:buSzTx/>
              <a:buFont typeface="Arial" pitchFamily="34" charset="0"/>
              <a:buNone/>
              <a:tabLst/>
              <a:defRPr/>
            </a:lvl1pPr>
            <a:lvl2pPr marL="3175" marR="0" indent="0" algn="l" defTabSz="914400" rtl="0" eaLnBrk="1" fontAlgn="auto" latinLnBrk="0" hangingPunct="1">
              <a:lnSpc>
                <a:spcPct val="100000"/>
              </a:lnSpc>
              <a:spcBef>
                <a:spcPts val="0"/>
              </a:spcBef>
              <a:spcAft>
                <a:spcPts val="0"/>
              </a:spcAft>
              <a:buClrTx/>
              <a:buSzTx/>
              <a:buFont typeface="Arial" pitchFamily="34" charset="0"/>
              <a:buNone/>
              <a:tabLst/>
              <a:defRPr/>
            </a:lvl2pPr>
            <a:lvl3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lvl3pPr>
            <a:lvl4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lvl4pPr>
            <a:lvl5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Footer Placeholder 4"/>
          <p:cNvSpPr>
            <a:spLocks noGrp="1"/>
          </p:cNvSpPr>
          <p:nvPr>
            <p:ph type="ftr" sz="quarter" idx="10"/>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5"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7" name="Footer Placeholder 4"/>
          <p:cNvSpPr txBox="1">
            <a:spLocks/>
          </p:cNvSpPr>
          <p:nvPr userDrawn="1"/>
        </p:nvSpPr>
        <p:spPr>
          <a:xfrm>
            <a:off x="366713" y="6489700"/>
            <a:ext cx="5826125"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936F3105-5036-4953-82A2-8C1936FBC438}" type="slidenum">
              <a:rPr lang="en-GB" smtClean="0"/>
              <a:pPr algn="l" fontAlgn="auto">
                <a:spcBef>
                  <a:spcPts val="0"/>
                </a:spcBef>
                <a:spcAft>
                  <a:spcPts val="0"/>
                </a:spcAft>
                <a:defRPr/>
              </a:pPr>
              <a:t>‹#›</a:t>
            </a:fld>
            <a:r>
              <a:rPr lang="en-GB" dirty="0" smtClean="0"/>
              <a:t> | Presentation title – 00/00/2012</a:t>
            </a:r>
            <a:endParaRPr lang="en-GB" dirty="0"/>
          </a:p>
        </p:txBody>
      </p:sp>
      <p:sp>
        <p:nvSpPr>
          <p:cNvPr id="8"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9" name="Picture 13"/>
          <p:cNvPicPr>
            <a:picLocks noChangeAspect="1"/>
          </p:cNvPicPr>
          <p:nvPr userDrawn="1"/>
        </p:nvPicPr>
        <p:blipFill>
          <a:blip r:embed="rId2"/>
          <a:srcRect/>
          <a:stretch>
            <a:fillRect/>
          </a:stretch>
        </p:blipFill>
        <p:spPr bwMode="auto">
          <a:xfrm>
            <a:off x="6640513" y="404813"/>
            <a:ext cx="2143125" cy="665162"/>
          </a:xfrm>
          <a:prstGeom prst="rect">
            <a:avLst/>
          </a:prstGeom>
          <a:noFill/>
          <a:ln w="9525">
            <a:noFill/>
            <a:miter lim="800000"/>
            <a:headEnd/>
            <a:tailEnd/>
          </a:ln>
        </p:spPr>
      </p:pic>
      <p:sp>
        <p:nvSpPr>
          <p:cNvPr id="2" name="Title 1"/>
          <p:cNvSpPr>
            <a:spLocks noGrp="1"/>
          </p:cNvSpPr>
          <p:nvPr>
            <p:ph type="title"/>
          </p:nvPr>
        </p:nvSpPr>
        <p:spPr>
          <a:xfrm>
            <a:off x="358776" y="360000"/>
            <a:ext cx="5149850" cy="981438"/>
          </a:xfrm>
        </p:spPr>
        <p:txBody>
          <a:body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4116388" cy="4525963"/>
          </a:xfrm>
          <a:prstGeom prst="rect">
            <a:avLst/>
          </a:prstGeom>
        </p:spPr>
        <p:txBody>
          <a:bodyPr rtlCol="0">
            <a:noAutofit/>
          </a:bodyPr>
          <a:lstStyle>
            <a:lvl1pPr marL="4763" marR="0" indent="0" algn="l" defTabSz="914400" rtl="0" eaLnBrk="1" fontAlgn="auto" latinLnBrk="0" hangingPunct="1">
              <a:lnSpc>
                <a:spcPct val="100000"/>
              </a:lnSpc>
              <a:spcBef>
                <a:spcPts val="0"/>
              </a:spcBef>
              <a:spcAft>
                <a:spcPts val="0"/>
              </a:spcAft>
              <a:buClrTx/>
              <a:buSzTx/>
              <a:buFont typeface="Arial" pitchFamily="34" charset="0"/>
              <a:buNone/>
              <a:tabLst/>
              <a:defRPr/>
            </a:lvl1pPr>
            <a:lvl2pPr marL="3175" marR="0" indent="0" algn="l" defTabSz="914400" rtl="0" eaLnBrk="1" fontAlgn="auto" latinLnBrk="0" hangingPunct="1">
              <a:lnSpc>
                <a:spcPct val="100000"/>
              </a:lnSpc>
              <a:spcBef>
                <a:spcPts val="0"/>
              </a:spcBef>
              <a:spcAft>
                <a:spcPts val="0"/>
              </a:spcAft>
              <a:buClrTx/>
              <a:buSzTx/>
              <a:buFont typeface="Arial" pitchFamily="34" charset="0"/>
              <a:buNone/>
              <a:tabLst/>
              <a:defRPr/>
            </a:lvl2pPr>
            <a:lvl3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lvl3pPr>
            <a:lvl4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lvl4pPr>
            <a:lvl5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Content Placeholder 5"/>
          <p:cNvSpPr>
            <a:spLocks noGrp="1"/>
          </p:cNvSpPr>
          <p:nvPr>
            <p:ph sz="quarter" idx="4"/>
          </p:nvPr>
        </p:nvSpPr>
        <p:spPr>
          <a:xfrm>
            <a:off x="4679949" y="1557338"/>
            <a:ext cx="4105275" cy="4568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GB" dirty="0"/>
          </a:p>
        </p:txBody>
      </p:sp>
      <p:sp>
        <p:nvSpPr>
          <p:cNvPr id="10" name="Footer Placeholder 4"/>
          <p:cNvSpPr>
            <a:spLocks noGrp="1"/>
          </p:cNvSpPr>
          <p:nvPr>
            <p:ph type="ftr" sz="quarter" idx="10"/>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renticeships deliver - text">
    <p:spTree>
      <p:nvGrpSpPr>
        <p:cNvPr id="1" name=""/>
        <p:cNvGrpSpPr/>
        <p:nvPr/>
      </p:nvGrpSpPr>
      <p:grpSpPr>
        <a:xfrm>
          <a:off x="0" y="0"/>
          <a:ext cx="0" cy="0"/>
          <a:chOff x="0" y="0"/>
          <a:chExt cx="0" cy="0"/>
        </a:xfrm>
      </p:grpSpPr>
      <p:sp>
        <p:nvSpPr>
          <p:cNvPr id="4"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6" name="Footer Placeholder 4"/>
          <p:cNvSpPr txBox="1">
            <a:spLocks/>
          </p:cNvSpPr>
          <p:nvPr userDrawn="1"/>
        </p:nvSpPr>
        <p:spPr>
          <a:xfrm>
            <a:off x="366713" y="6489700"/>
            <a:ext cx="5826125" cy="368300"/>
          </a:xfrm>
          <a:prstGeom prst="rect">
            <a:avLst/>
          </a:prstGeom>
        </p:spPr>
        <p:txBody>
          <a:bodyPr lIns="0" tIns="36000" rIns="0" bIns="0"/>
          <a:lstStyle/>
          <a:p>
            <a:pPr>
              <a:defRPr/>
            </a:pPr>
            <a:fld id="{8B9FB142-E2B1-4AD6-9CE3-9EFA62E7F549}" type="slidenum">
              <a:rPr lang="en-GB" sz="1000" b="1"/>
              <a:pPr>
                <a:defRPr/>
              </a:pPr>
              <a:t>‹#›</a:t>
            </a:fld>
            <a:r>
              <a:rPr lang="en-GB" sz="1000" b="1"/>
              <a:t> | WSUK - Alumni – 15/05/2012</a:t>
            </a:r>
          </a:p>
        </p:txBody>
      </p:sp>
      <p:sp>
        <p:nvSpPr>
          <p:cNvPr id="7"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8" name="Picture 3"/>
          <p:cNvPicPr>
            <a:picLocks noChangeAspect="1"/>
          </p:cNvPicPr>
          <p:nvPr userDrawn="1"/>
        </p:nvPicPr>
        <p:blipFill>
          <a:blip r:embed="rId2"/>
          <a:srcRect/>
          <a:stretch>
            <a:fillRect/>
          </a:stretch>
        </p:blipFill>
        <p:spPr bwMode="auto">
          <a:xfrm>
            <a:off x="6646863" y="830263"/>
            <a:ext cx="2127250" cy="247650"/>
          </a:xfrm>
          <a:prstGeom prst="rect">
            <a:avLst/>
          </a:prstGeom>
          <a:noFill/>
          <a:ln w="9525">
            <a:noFill/>
            <a:miter lim="800000"/>
            <a:headEnd/>
            <a:tailEnd/>
          </a:ln>
        </p:spPr>
      </p:pic>
      <p:sp>
        <p:nvSpPr>
          <p:cNvPr id="2" name="Title 1"/>
          <p:cNvSpPr>
            <a:spLocks noGrp="1"/>
          </p:cNvSpPr>
          <p:nvPr>
            <p:ph type="title"/>
          </p:nvPr>
        </p:nvSpPr>
        <p:spPr>
          <a:xfrm>
            <a:off x="358775" y="360000"/>
            <a:ext cx="5149850" cy="981438"/>
          </a:xfrm>
        </p:spPr>
        <p:txBody>
          <a:bodyPr/>
          <a:lstStyle>
            <a:lvl1pPr>
              <a:defRPr/>
            </a:lvl1pPr>
          </a:lstStyle>
          <a:p>
            <a:r>
              <a:rPr lang="en-US" dirty="0" smtClean="0"/>
              <a:t>Click to edit Master title style</a:t>
            </a:r>
            <a:endParaRPr lang="en-GB" dirty="0"/>
          </a:p>
        </p:txBody>
      </p:sp>
      <p:sp>
        <p:nvSpPr>
          <p:cNvPr id="12" name="Text Placeholder 2"/>
          <p:cNvSpPr>
            <a:spLocks noGrp="1"/>
          </p:cNvSpPr>
          <p:nvPr>
            <p:ph idx="1"/>
          </p:nvPr>
        </p:nvSpPr>
        <p:spPr>
          <a:xfrm>
            <a:off x="358774" y="1557338"/>
            <a:ext cx="8416067" cy="4716461"/>
          </a:xfrm>
          <a:prstGeom prst="rect">
            <a:avLst/>
          </a:prstGeom>
        </p:spPr>
        <p:txBody>
          <a:bodyPr rtlCol="0">
            <a:noAutofit/>
          </a:bodyPr>
          <a:lstStyle>
            <a:lvl1pPr marL="4763" marR="0" indent="0" algn="l" defTabSz="914400" rtl="0" eaLnBrk="1" fontAlgn="auto" latinLnBrk="0" hangingPunct="1">
              <a:lnSpc>
                <a:spcPct val="100000"/>
              </a:lnSpc>
              <a:spcBef>
                <a:spcPts val="0"/>
              </a:spcBef>
              <a:spcAft>
                <a:spcPts val="0"/>
              </a:spcAft>
              <a:buClrTx/>
              <a:buSzTx/>
              <a:buFont typeface="Arial" pitchFamily="34" charset="0"/>
              <a:buNone/>
              <a:tabLst/>
              <a:defRPr b="0"/>
            </a:lvl1pPr>
            <a:lvl2pPr marL="3175" marR="0" indent="0" algn="l" defTabSz="914400" rtl="0" eaLnBrk="1" fontAlgn="auto" latinLnBrk="0" hangingPunct="1">
              <a:lnSpc>
                <a:spcPct val="100000"/>
              </a:lnSpc>
              <a:spcBef>
                <a:spcPts val="0"/>
              </a:spcBef>
              <a:spcAft>
                <a:spcPts val="0"/>
              </a:spcAft>
              <a:buClrTx/>
              <a:buSzTx/>
              <a:buFont typeface="Arial" pitchFamily="34" charset="0"/>
              <a:buNone/>
              <a:tabLst/>
              <a:defRPr b="0"/>
            </a:lvl2pPr>
            <a:lvl3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b="0"/>
            </a:lvl3pPr>
            <a:lvl4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b="0"/>
            </a:lvl4pPr>
            <a:lvl5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b="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Footer Placeholder 4"/>
          <p:cNvSpPr>
            <a:spLocks noGrp="1"/>
          </p:cNvSpPr>
          <p:nvPr>
            <p:ph type="ftr" sz="quarter" idx="10"/>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5" name="Rectangle 6"/>
          <p:cNvSpPr/>
          <p:nvPr userDrawn="1"/>
        </p:nvSpPr>
        <p:spPr>
          <a:xfrm>
            <a:off x="0" y="0"/>
            <a:ext cx="9144000" cy="13319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 name="Straight Connector 8"/>
          <p:cNvCxnSpPr/>
          <p:nvPr userDrawn="1"/>
        </p:nvCxnSpPr>
        <p:spPr>
          <a:xfrm>
            <a:off x="358775" y="6489700"/>
            <a:ext cx="8426450" cy="0"/>
          </a:xfrm>
          <a:prstGeom prst="line">
            <a:avLst/>
          </a:prstGeom>
          <a:ln/>
        </p:spPr>
        <p:style>
          <a:lnRef idx="1">
            <a:schemeClr val="dk1"/>
          </a:lnRef>
          <a:fillRef idx="0">
            <a:schemeClr val="dk1"/>
          </a:fillRef>
          <a:effectRef idx="0">
            <a:schemeClr val="dk1"/>
          </a:effectRef>
          <a:fontRef idx="minor">
            <a:schemeClr val="tx1"/>
          </a:fontRef>
        </p:style>
      </p:cxnSp>
      <p:sp>
        <p:nvSpPr>
          <p:cNvPr id="7" name="Footer Placeholder 4"/>
          <p:cNvSpPr txBox="1">
            <a:spLocks/>
          </p:cNvSpPr>
          <p:nvPr userDrawn="1"/>
        </p:nvSpPr>
        <p:spPr>
          <a:xfrm>
            <a:off x="366713" y="6489700"/>
            <a:ext cx="5826125"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C030F46A-0C1E-4B42-8438-783654911771}" type="slidenum">
              <a:rPr lang="en-GB" smtClean="0"/>
              <a:pPr algn="l" fontAlgn="auto">
                <a:spcBef>
                  <a:spcPts val="0"/>
                </a:spcBef>
                <a:spcAft>
                  <a:spcPts val="0"/>
                </a:spcAft>
                <a:defRPr/>
              </a:pPr>
              <a:t>‹#›</a:t>
            </a:fld>
            <a:r>
              <a:rPr lang="en-GB" dirty="0" smtClean="0"/>
              <a:t> | Presentation title – 00/00/2012</a:t>
            </a:r>
            <a:endParaRPr lang="en-GB" dirty="0"/>
          </a:p>
        </p:txBody>
      </p:sp>
      <p:sp>
        <p:nvSpPr>
          <p:cNvPr id="8" name="Footer Placeholder 4"/>
          <p:cNvSpPr txBox="1">
            <a:spLocks/>
          </p:cNvSpPr>
          <p:nvPr userDrawn="1"/>
        </p:nvSpPr>
        <p:spPr>
          <a:xfrm>
            <a:off x="366713" y="6489700"/>
            <a:ext cx="280987" cy="368300"/>
          </a:xfrm>
          <a:prstGeom prst="rect">
            <a:avLst/>
          </a:prstGeom>
        </p:spPr>
        <p:txBody>
          <a:bodyPr lIns="0" tIns="36000" rIns="0" bIns="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endParaRPr lang="en-GB" dirty="0"/>
          </a:p>
        </p:txBody>
      </p:sp>
      <p:pic>
        <p:nvPicPr>
          <p:cNvPr id="9" name="Picture 3"/>
          <p:cNvPicPr>
            <a:picLocks noChangeAspect="1"/>
          </p:cNvPicPr>
          <p:nvPr userDrawn="1"/>
        </p:nvPicPr>
        <p:blipFill>
          <a:blip r:embed="rId2"/>
          <a:srcRect/>
          <a:stretch>
            <a:fillRect/>
          </a:stretch>
        </p:blipFill>
        <p:spPr bwMode="auto">
          <a:xfrm>
            <a:off x="6646863" y="830263"/>
            <a:ext cx="2127250" cy="247650"/>
          </a:xfrm>
          <a:prstGeom prst="rect">
            <a:avLst/>
          </a:prstGeom>
          <a:noFill/>
          <a:ln w="9525">
            <a:noFill/>
            <a:miter lim="800000"/>
            <a:headEnd/>
            <a:tailEnd/>
          </a:ln>
        </p:spPr>
      </p:pic>
      <p:sp>
        <p:nvSpPr>
          <p:cNvPr id="2" name="Title 1"/>
          <p:cNvSpPr>
            <a:spLocks noGrp="1"/>
          </p:cNvSpPr>
          <p:nvPr>
            <p:ph type="title"/>
          </p:nvPr>
        </p:nvSpPr>
        <p:spPr>
          <a:xfrm>
            <a:off x="358775" y="360000"/>
            <a:ext cx="5149850" cy="981438"/>
          </a:xfrm>
        </p:spPr>
        <p:txBody>
          <a:bodyPr/>
          <a:lstStyle>
            <a:lvl1pPr>
              <a:defRPr/>
            </a:lvl1pPr>
          </a:lstStyle>
          <a:p>
            <a:r>
              <a:rPr lang="en-US" dirty="0" smtClean="0"/>
              <a:t>Click to edit Master title style</a:t>
            </a:r>
            <a:endParaRPr lang="en-GB" dirty="0"/>
          </a:p>
        </p:txBody>
      </p:sp>
      <p:sp>
        <p:nvSpPr>
          <p:cNvPr id="12" name="Text Placeholder 2"/>
          <p:cNvSpPr>
            <a:spLocks noGrp="1"/>
          </p:cNvSpPr>
          <p:nvPr>
            <p:ph idx="1"/>
          </p:nvPr>
        </p:nvSpPr>
        <p:spPr>
          <a:xfrm>
            <a:off x="358775" y="1557338"/>
            <a:ext cx="4116388" cy="4716461"/>
          </a:xfrm>
          <a:prstGeom prst="rect">
            <a:avLst/>
          </a:prstGeom>
        </p:spPr>
        <p:txBody>
          <a:bodyPr rtlCol="0">
            <a:noAutofit/>
          </a:bodyPr>
          <a:lstStyle>
            <a:lvl1pPr marL="4763" marR="0" indent="0" algn="l" defTabSz="914400" rtl="0" eaLnBrk="1" fontAlgn="auto" latinLnBrk="0" hangingPunct="1">
              <a:lnSpc>
                <a:spcPct val="100000"/>
              </a:lnSpc>
              <a:spcBef>
                <a:spcPts val="0"/>
              </a:spcBef>
              <a:spcAft>
                <a:spcPts val="0"/>
              </a:spcAft>
              <a:buClrTx/>
              <a:buSzTx/>
              <a:buFont typeface="Arial" pitchFamily="34" charset="0"/>
              <a:buNone/>
              <a:tabLst/>
              <a:defRPr b="0"/>
            </a:lvl1pPr>
            <a:lvl2pPr marL="3175" marR="0" indent="0" algn="l" defTabSz="914400" rtl="0" eaLnBrk="1" fontAlgn="auto" latinLnBrk="0" hangingPunct="1">
              <a:lnSpc>
                <a:spcPct val="100000"/>
              </a:lnSpc>
              <a:spcBef>
                <a:spcPts val="0"/>
              </a:spcBef>
              <a:spcAft>
                <a:spcPts val="0"/>
              </a:spcAft>
              <a:buClrTx/>
              <a:buSzTx/>
              <a:buFont typeface="Arial" pitchFamily="34" charset="0"/>
              <a:buNone/>
              <a:tabLst/>
              <a:defRPr b="0"/>
            </a:lvl2pPr>
            <a:lvl3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b="0"/>
            </a:lvl3pPr>
            <a:lvl4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b="0"/>
            </a:lvl4pPr>
            <a:lvl5pPr marL="174625" marR="0" indent="-174625" algn="l" defTabSz="914400" rtl="0" eaLnBrk="1" fontAlgn="auto" latinLnBrk="0" hangingPunct="1">
              <a:lnSpc>
                <a:spcPct val="100000"/>
              </a:lnSpc>
              <a:spcBef>
                <a:spcPts val="0"/>
              </a:spcBef>
              <a:spcAft>
                <a:spcPts val="0"/>
              </a:spcAft>
              <a:buClrTx/>
              <a:buSzTx/>
              <a:buFont typeface="Arial" pitchFamily="34" charset="0"/>
              <a:buChar char="‒"/>
              <a:tabLst/>
              <a:defRPr b="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3" name="Content Placeholder 5"/>
          <p:cNvSpPr>
            <a:spLocks noGrp="1"/>
          </p:cNvSpPr>
          <p:nvPr>
            <p:ph sz="quarter" idx="4"/>
          </p:nvPr>
        </p:nvSpPr>
        <p:spPr>
          <a:xfrm>
            <a:off x="4668838" y="1557338"/>
            <a:ext cx="4116387" cy="25207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GB" dirty="0"/>
          </a:p>
        </p:txBody>
      </p:sp>
      <p:sp>
        <p:nvSpPr>
          <p:cNvPr id="10" name="Footer Placeholder 4"/>
          <p:cNvSpPr>
            <a:spLocks noGrp="1"/>
          </p:cNvSpPr>
          <p:nvPr>
            <p:ph type="ftr" sz="quarter" idx="10"/>
          </p:nvPr>
        </p:nvSpPr>
        <p:spPr>
          <a:xfrm>
            <a:off x="6192838" y="6489700"/>
            <a:ext cx="2592387" cy="368300"/>
          </a:xfrm>
          <a:prstGeom prst="rect">
            <a:avLst/>
          </a:prstGeom>
        </p:spPr>
        <p:txBody>
          <a:bodyPr lIns="0" tIns="36000" rIns="0" bIns="0" anchor="t" anchorCtr="0"/>
          <a:lstStyle>
            <a:lvl1pPr algn="r" fontAlgn="auto">
              <a:spcBef>
                <a:spcPts val="0"/>
              </a:spcBef>
              <a:spcAft>
                <a:spcPts val="0"/>
              </a:spcAft>
              <a:defRPr sz="1000" b="1">
                <a:solidFill>
                  <a:schemeClr val="tx1"/>
                </a:solidFill>
                <a:latin typeface="Arial" pitchFamily="34" charset="0"/>
                <a:cs typeface="Arial" pitchFamily="34" charset="0"/>
              </a:defRPr>
            </a:lvl1pPr>
          </a:lstStyle>
          <a:p>
            <a:pPr>
              <a:defRPr/>
            </a:pPr>
            <a:r>
              <a:rPr lang="en-GB"/>
              <a:t>National Apprenticeship Service</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8775" y="360363"/>
            <a:ext cx="8426450" cy="981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358775" y="1557338"/>
            <a:ext cx="842645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6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tx2"/>
          </a:solidFill>
          <a:latin typeface="Arial" charset="0"/>
          <a:cs typeface="Arial" charset="0"/>
        </a:defRPr>
      </a:lvl2pPr>
      <a:lvl3pPr algn="l" rtl="0" eaLnBrk="0" fontAlgn="base" hangingPunct="0">
        <a:spcBef>
          <a:spcPct val="0"/>
        </a:spcBef>
        <a:spcAft>
          <a:spcPct val="0"/>
        </a:spcAft>
        <a:defRPr sz="2600">
          <a:solidFill>
            <a:schemeClr val="tx2"/>
          </a:solidFill>
          <a:latin typeface="Arial" charset="0"/>
          <a:cs typeface="Arial" charset="0"/>
        </a:defRPr>
      </a:lvl3pPr>
      <a:lvl4pPr algn="l" rtl="0" eaLnBrk="0" fontAlgn="base" hangingPunct="0">
        <a:spcBef>
          <a:spcPct val="0"/>
        </a:spcBef>
        <a:spcAft>
          <a:spcPct val="0"/>
        </a:spcAft>
        <a:defRPr sz="2600">
          <a:solidFill>
            <a:schemeClr val="tx2"/>
          </a:solidFill>
          <a:latin typeface="Arial" charset="0"/>
          <a:cs typeface="Arial" charset="0"/>
        </a:defRPr>
      </a:lvl4pPr>
      <a:lvl5pPr algn="l" rtl="0" eaLnBrk="0" fontAlgn="base" hangingPunct="0">
        <a:spcBef>
          <a:spcPct val="0"/>
        </a:spcBef>
        <a:spcAft>
          <a:spcPct val="0"/>
        </a:spcAft>
        <a:defRPr sz="2600">
          <a:solidFill>
            <a:schemeClr val="tx2"/>
          </a:solidFill>
          <a:latin typeface="Arial" charset="0"/>
          <a:cs typeface="Arial" charset="0"/>
        </a:defRPr>
      </a:lvl5pPr>
      <a:lvl6pPr marL="457200" algn="l" rtl="0" fontAlgn="base">
        <a:spcBef>
          <a:spcPct val="0"/>
        </a:spcBef>
        <a:spcAft>
          <a:spcPct val="0"/>
        </a:spcAft>
        <a:defRPr sz="2600">
          <a:solidFill>
            <a:schemeClr val="tx2"/>
          </a:solidFill>
          <a:latin typeface="Arial" charset="0"/>
          <a:cs typeface="Arial" charset="0"/>
        </a:defRPr>
      </a:lvl6pPr>
      <a:lvl7pPr marL="914400" algn="l" rtl="0" fontAlgn="base">
        <a:spcBef>
          <a:spcPct val="0"/>
        </a:spcBef>
        <a:spcAft>
          <a:spcPct val="0"/>
        </a:spcAft>
        <a:defRPr sz="2600">
          <a:solidFill>
            <a:schemeClr val="tx2"/>
          </a:solidFill>
          <a:latin typeface="Arial" charset="0"/>
          <a:cs typeface="Arial" charset="0"/>
        </a:defRPr>
      </a:lvl7pPr>
      <a:lvl8pPr marL="1371600" algn="l" rtl="0" fontAlgn="base">
        <a:spcBef>
          <a:spcPct val="0"/>
        </a:spcBef>
        <a:spcAft>
          <a:spcPct val="0"/>
        </a:spcAft>
        <a:defRPr sz="2600">
          <a:solidFill>
            <a:schemeClr val="tx2"/>
          </a:solidFill>
          <a:latin typeface="Arial" charset="0"/>
          <a:cs typeface="Arial" charset="0"/>
        </a:defRPr>
      </a:lvl8pPr>
      <a:lvl9pPr marL="1828800" algn="l" rtl="0" fontAlgn="base">
        <a:spcBef>
          <a:spcPct val="0"/>
        </a:spcBef>
        <a:spcAft>
          <a:spcPct val="0"/>
        </a:spcAft>
        <a:defRPr sz="2600">
          <a:solidFill>
            <a:schemeClr val="tx2"/>
          </a:solidFill>
          <a:latin typeface="Arial" charset="0"/>
          <a:cs typeface="Arial" charset="0"/>
        </a:defRPr>
      </a:lvl9pPr>
    </p:titleStyle>
    <p:bodyStyle>
      <a:lvl1pPr marL="4763" algn="l" rtl="0" eaLnBrk="0" fontAlgn="base" hangingPunct="0">
        <a:spcBef>
          <a:spcPct val="0"/>
        </a:spcBef>
        <a:spcAft>
          <a:spcPct val="0"/>
        </a:spcAft>
        <a:buFont typeface="Arial" charset="0"/>
        <a:defRPr b="1" kern="1200">
          <a:solidFill>
            <a:schemeClr val="tx1"/>
          </a:solidFill>
          <a:latin typeface="Arial" pitchFamily="34" charset="0"/>
          <a:ea typeface="+mn-ea"/>
          <a:cs typeface="Arial" pitchFamily="34" charset="0"/>
        </a:defRPr>
      </a:lvl1pPr>
      <a:lvl2pPr marL="3175" algn="l" rtl="0" eaLnBrk="0" fontAlgn="base" hangingPunct="0">
        <a:spcBef>
          <a:spcPct val="0"/>
        </a:spcBef>
        <a:spcAft>
          <a:spcPct val="0"/>
        </a:spcAft>
        <a:buFont typeface="Arial" charset="0"/>
        <a:defRPr kern="1200">
          <a:solidFill>
            <a:schemeClr val="tx1"/>
          </a:solidFill>
          <a:latin typeface="Arial" pitchFamily="34" charset="0"/>
          <a:ea typeface="+mn-ea"/>
          <a:cs typeface="Arial" pitchFamily="34" charset="0"/>
        </a:defRPr>
      </a:lvl2pPr>
      <a:lvl3pPr marL="174625" indent="-174625" algn="l" rtl="0" eaLnBrk="0" fontAlgn="base" hangingPunct="0">
        <a:spcBef>
          <a:spcPct val="0"/>
        </a:spcBef>
        <a:spcAft>
          <a:spcPct val="0"/>
        </a:spcAft>
        <a:buFont typeface="Arial" charset="0"/>
        <a:buChar char="‒"/>
        <a:defRPr b="1" kern="1200">
          <a:solidFill>
            <a:schemeClr val="tx1"/>
          </a:solidFill>
          <a:latin typeface="Arial" pitchFamily="34" charset="0"/>
          <a:ea typeface="+mn-ea"/>
          <a:cs typeface="Arial" pitchFamily="34" charset="0"/>
        </a:defRPr>
      </a:lvl3pPr>
      <a:lvl4pPr marL="174625" indent="-174625" algn="l" rtl="0" eaLnBrk="0" fontAlgn="base" hangingPunct="0">
        <a:spcBef>
          <a:spcPct val="0"/>
        </a:spcBef>
        <a:spcAft>
          <a:spcPct val="0"/>
        </a:spcAft>
        <a:buFont typeface="Arial" charset="0"/>
        <a:buChar char="–"/>
        <a:defRPr b="1" kern="1200">
          <a:solidFill>
            <a:schemeClr val="tx1"/>
          </a:solidFill>
          <a:latin typeface="Arial" pitchFamily="34" charset="0"/>
          <a:ea typeface="+mn-ea"/>
          <a:cs typeface="Arial" pitchFamily="34" charset="0"/>
        </a:defRPr>
      </a:lvl4pPr>
      <a:lvl5pPr marL="174625" indent="-174625" algn="l" rtl="0" eaLnBrk="0" fontAlgn="base" hangingPunct="0">
        <a:spcBef>
          <a:spcPct val="0"/>
        </a:spcBef>
        <a:spcAft>
          <a:spcPct val="0"/>
        </a:spcAft>
        <a:buFont typeface="Arial" charset="0"/>
        <a:buChar char="‒"/>
        <a:defRPr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jpe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image" Target="../media/image30.jpeg"/><Relationship Id="rId13" Type="http://schemas.openxmlformats.org/officeDocument/2006/relationships/image" Target="../media/image31.jpeg"/><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2.wmf"/><Relationship Id="rId5" Type="http://schemas.openxmlformats.org/officeDocument/2006/relationships/image" Target="../media/image31.jpe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6252641"/>
              </p:ext>
            </p:extLst>
          </p:nvPr>
        </p:nvGraphicFramePr>
        <p:xfrm>
          <a:off x="539750" y="549275"/>
          <a:ext cx="4032250" cy="1112520"/>
        </p:xfrm>
        <a:graphic>
          <a:graphicData uri="http://schemas.openxmlformats.org/drawingml/2006/table">
            <a:tbl>
              <a:tblPr firstRow="1" bandRow="1">
                <a:tableStyleId>{5C22544A-7EE6-4342-B048-85BDC9FD1C3A}</a:tableStyleId>
              </a:tblPr>
              <a:tblGrid>
                <a:gridCol w="4032250"/>
              </a:tblGrid>
              <a:tr h="370840">
                <a:tc>
                  <a:txBody>
                    <a:bodyPr/>
                    <a:lstStyle/>
                    <a:p>
                      <a:r>
                        <a:rPr lang="en-GB" sz="1800" b="1" dirty="0" smtClean="0">
                          <a:solidFill>
                            <a:srgbClr val="ED2939"/>
                          </a:solidFill>
                          <a:latin typeface="Lucida Sans" pitchFamily="34" charset="0"/>
                          <a:cs typeface="Lucida Sans Unicode" pitchFamily="34" charset="0"/>
                        </a:rPr>
                        <a:t>WorldSkills Leaders Forum –</a:t>
                      </a:r>
                      <a:r>
                        <a:rPr lang="en-GB" sz="1800" b="1" baseline="0" dirty="0" smtClean="0">
                          <a:solidFill>
                            <a:srgbClr val="ED2939"/>
                          </a:solidFill>
                          <a:latin typeface="Lucida Sans" pitchFamily="34" charset="0"/>
                          <a:cs typeface="Lucida Sans Unicode" pitchFamily="34" charset="0"/>
                        </a:rPr>
                        <a:t> </a:t>
                      </a:r>
                      <a:r>
                        <a:rPr lang="en-GB" sz="1800" b="1" dirty="0" err="1" smtClean="0">
                          <a:solidFill>
                            <a:srgbClr val="ED2939"/>
                          </a:solidFill>
                          <a:latin typeface="Lucida Sans" pitchFamily="34" charset="0"/>
                          <a:cs typeface="Lucida Sans Unicode" pitchFamily="34" charset="0"/>
                        </a:rPr>
                        <a:t>JeJu</a:t>
                      </a:r>
                      <a:endParaRPr lang="en-GB" sz="1800" b="1" dirty="0">
                        <a:solidFill>
                          <a:srgbClr val="ED2939"/>
                        </a:solidFill>
                        <a:latin typeface="Lucida Sans" pitchFamily="34" charset="0"/>
                        <a:cs typeface="Lucida Sans Unicode" pitchFamily="34" charset="0"/>
                      </a:endParaRPr>
                    </a:p>
                  </a:txBody>
                  <a:tcPr marL="0" marR="0" marT="0" marB="0" anchor="ct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r>
              <a:tr h="370840">
                <a:tc>
                  <a:txBody>
                    <a:bodyPr/>
                    <a:lstStyle/>
                    <a:p>
                      <a:r>
                        <a:rPr lang="en-GB" sz="1800" b="1" dirty="0" err="1" smtClean="0">
                          <a:solidFill>
                            <a:srgbClr val="ED2939"/>
                          </a:solidFill>
                          <a:latin typeface="Lucida Sans" pitchFamily="34" charset="0"/>
                          <a:cs typeface="Lucida Sans Unicode" pitchFamily="34" charset="0"/>
                        </a:rPr>
                        <a:t>Jaine</a:t>
                      </a:r>
                      <a:r>
                        <a:rPr lang="en-GB" sz="1800" b="1" dirty="0" smtClean="0">
                          <a:solidFill>
                            <a:srgbClr val="ED2939"/>
                          </a:solidFill>
                          <a:latin typeface="Lucida Sans" pitchFamily="34" charset="0"/>
                          <a:cs typeface="Lucida Sans Unicode" pitchFamily="34" charset="0"/>
                        </a:rPr>
                        <a:t> Bolton</a:t>
                      </a:r>
                      <a:endParaRPr lang="en-GB" sz="1800" b="1" dirty="0">
                        <a:solidFill>
                          <a:srgbClr val="ED2939"/>
                        </a:solidFill>
                        <a:latin typeface="Lucida Sans" pitchFamily="34" charset="0"/>
                        <a:cs typeface="Lucida Sans Unicode" pitchFamily="34" charset="0"/>
                      </a:endParaRPr>
                    </a:p>
                  </a:txBody>
                  <a:tcPr marL="0" marR="0" marT="0" marB="0" anchor="ct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r>
              <a:tr h="370840">
                <a:tc>
                  <a:txBody>
                    <a:bodyPr/>
                    <a:lstStyle/>
                    <a:p>
                      <a:r>
                        <a:rPr lang="en-GB" sz="1800" b="1" dirty="0" smtClean="0">
                          <a:solidFill>
                            <a:srgbClr val="ED2939"/>
                          </a:solidFill>
                          <a:latin typeface="Lucida Sans" pitchFamily="34" charset="0"/>
                          <a:cs typeface="Lucida Sans Unicode" pitchFamily="34" charset="0"/>
                        </a:rPr>
                        <a:t>15 May 2012</a:t>
                      </a:r>
                      <a:endParaRPr lang="en-GB" sz="1800" b="1" dirty="0">
                        <a:solidFill>
                          <a:srgbClr val="ED2939"/>
                        </a:solidFill>
                        <a:latin typeface="Lucida Sans" pitchFamily="34" charset="0"/>
                        <a:cs typeface="Lucida Sans Unicode" pitchFamily="34" charset="0"/>
                      </a:endParaRPr>
                    </a:p>
                  </a:txBody>
                  <a:tcPr marL="0" marR="0" marT="0" marB="0" anchor="ct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4903"/>
          <a:stretch/>
        </p:blipFill>
        <p:spPr>
          <a:xfrm>
            <a:off x="522290" y="4353374"/>
            <a:ext cx="6239237" cy="1954800"/>
          </a:xfrm>
          <a:prstGeom prst="rect">
            <a:avLst/>
          </a:prstGeom>
        </p:spPr>
      </p:pic>
    </p:spTree>
    <p:extLst>
      <p:ext uri="{BB962C8B-B14F-4D97-AF65-F5344CB8AC3E}">
        <p14:creationId xmlns:p14="http://schemas.microsoft.com/office/powerpoint/2010/main" val="11855845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endParaRPr lang="en-GB" smtClean="0">
              <a:latin typeface="Arial" charset="0"/>
              <a:cs typeface="Arial" charset="0"/>
            </a:endParaRPr>
          </a:p>
        </p:txBody>
      </p:sp>
      <p:sp>
        <p:nvSpPr>
          <p:cNvPr id="32770" name="Content Placeholder 2"/>
          <p:cNvSpPr>
            <a:spLocks noGrp="1"/>
          </p:cNvSpPr>
          <p:nvPr>
            <p:ph idx="4294967295"/>
          </p:nvPr>
        </p:nvSpPr>
        <p:spPr/>
        <p:txBody>
          <a:bodyPr/>
          <a:lstStyle/>
          <a:p>
            <a:pPr eaLnBrk="1" hangingPunct="1"/>
            <a:endParaRPr lang="en-GB" smtClean="0">
              <a:latin typeface="Arial" charset="0"/>
              <a:cs typeface="Arial" charset="0"/>
            </a:endParaRPr>
          </a:p>
        </p:txBody>
      </p:sp>
      <p:pic>
        <p:nvPicPr>
          <p:cNvPr id="32771" name="Picture 3" descr="C:\Documents and Settings\harrysmi\My Documents\My Dropbox\Slide.jpg"/>
          <p:cNvPicPr>
            <a:picLocks noChangeAspect="1" noChangeArrowheads="1"/>
          </p:cNvPicPr>
          <p:nvPr/>
        </p:nvPicPr>
        <p:blipFill>
          <a:blip r:embed="rId3"/>
          <a:srcRect/>
          <a:stretch>
            <a:fillRect/>
          </a:stretch>
        </p:blipFill>
        <p:spPr bwMode="auto">
          <a:xfrm>
            <a:off x="0" y="4763"/>
            <a:ext cx="9144000" cy="6853237"/>
          </a:xfrm>
          <a:prstGeom prst="rect">
            <a:avLst/>
          </a:prstGeom>
          <a:noFill/>
          <a:ln w="9525">
            <a:noFill/>
            <a:miter lim="800000"/>
            <a:headEnd/>
            <a:tailEnd/>
          </a:ln>
        </p:spPr>
      </p:pic>
      <p:sp>
        <p:nvSpPr>
          <p:cNvPr id="32772" name="Text Box 5"/>
          <p:cNvSpPr txBox="1">
            <a:spLocks noChangeArrowheads="1"/>
          </p:cNvSpPr>
          <p:nvPr/>
        </p:nvSpPr>
        <p:spPr bwMode="auto">
          <a:xfrm>
            <a:off x="1116013" y="2852738"/>
            <a:ext cx="7127875" cy="366712"/>
          </a:xfrm>
          <a:prstGeom prst="rect">
            <a:avLst/>
          </a:prstGeom>
          <a:noFill/>
          <a:ln w="9525">
            <a:noFill/>
            <a:miter lim="800000"/>
            <a:headEnd/>
            <a:tailEnd/>
          </a:ln>
        </p:spPr>
        <p:txBody>
          <a:bodyPr>
            <a:spAutoFit/>
          </a:bodyPr>
          <a:lstStyle/>
          <a:p>
            <a:pPr>
              <a:spcBef>
                <a:spcPct val="50000"/>
              </a:spcBef>
            </a:pPr>
            <a:endParaRPr lang="en-US"/>
          </a:p>
        </p:txBody>
      </p:sp>
      <p:sp>
        <p:nvSpPr>
          <p:cNvPr id="32773" name="Rectangle 6"/>
          <p:cNvSpPr>
            <a:spLocks noChangeArrowheads="1"/>
          </p:cNvSpPr>
          <p:nvPr/>
        </p:nvSpPr>
        <p:spPr bwMode="auto">
          <a:xfrm>
            <a:off x="251520" y="2204864"/>
            <a:ext cx="8175947" cy="519113"/>
          </a:xfrm>
          <a:prstGeom prst="rect">
            <a:avLst/>
          </a:prstGeom>
          <a:noFill/>
          <a:ln w="9525">
            <a:noFill/>
            <a:miter lim="800000"/>
            <a:headEnd/>
            <a:tailEnd/>
          </a:ln>
        </p:spPr>
        <p:txBody>
          <a:bodyPr wrap="square">
            <a:spAutoFit/>
          </a:bodyPr>
          <a:lstStyle/>
          <a:p>
            <a:pPr>
              <a:buFont typeface="Arial" charset="0"/>
              <a:buNone/>
            </a:pPr>
            <a:r>
              <a:rPr lang="en-GB" sz="2800" b="1" dirty="0" smtClean="0">
                <a:solidFill>
                  <a:schemeClr val="bg1"/>
                </a:solidFill>
              </a:rPr>
              <a:t>Good… But not good enough…</a:t>
            </a:r>
            <a:endParaRPr lang="en-GB" sz="2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presentation template header alumni.pdf"/>
          <p:cNvPicPr>
            <a:picLocks noChangeAspect="1"/>
          </p:cNvPicPr>
          <p:nvPr/>
        </p:nvPicPr>
        <p:blipFill>
          <a:blip r:embed="rId3"/>
          <a:srcRect/>
          <a:stretch>
            <a:fillRect/>
          </a:stretch>
        </p:blipFill>
        <p:spPr bwMode="auto">
          <a:xfrm>
            <a:off x="0" y="17463"/>
            <a:ext cx="9144000" cy="1466850"/>
          </a:xfrm>
          <a:prstGeom prst="rect">
            <a:avLst/>
          </a:prstGeom>
          <a:noFill/>
          <a:ln w="9525">
            <a:noFill/>
            <a:miter lim="800000"/>
            <a:headEnd/>
            <a:tailEnd/>
          </a:ln>
        </p:spPr>
      </p:pic>
      <p:sp>
        <p:nvSpPr>
          <p:cNvPr id="34818" name="Rectangle 21"/>
          <p:cNvSpPr txBox="1">
            <a:spLocks noChangeArrowheads="1"/>
          </p:cNvSpPr>
          <p:nvPr/>
        </p:nvSpPr>
        <p:spPr bwMode="auto">
          <a:xfrm>
            <a:off x="395288" y="1700213"/>
            <a:ext cx="8234362" cy="3843337"/>
          </a:xfrm>
          <a:prstGeom prst="rect">
            <a:avLst/>
          </a:prstGeom>
          <a:noFill/>
          <a:ln w="9525">
            <a:noFill/>
            <a:miter lim="800000"/>
            <a:headEnd/>
            <a:tailEnd/>
          </a:ln>
        </p:spPr>
        <p:txBody>
          <a:bodyPr lIns="0" tIns="0" rIns="0" bIns="0"/>
          <a:lstStyle/>
          <a:p>
            <a:pPr marL="3175" lvl="1">
              <a:spcBef>
                <a:spcPts val="1200"/>
              </a:spcBef>
            </a:pPr>
            <a:r>
              <a:rPr lang="en-GB" sz="2400" b="1" dirty="0"/>
              <a:t>The process</a:t>
            </a:r>
            <a:r>
              <a:rPr lang="en-GB" sz="2400" b="1" dirty="0" smtClean="0"/>
              <a:t>…</a:t>
            </a:r>
            <a:br>
              <a:rPr lang="en-GB" sz="2400" b="1" dirty="0" smtClean="0"/>
            </a:br>
            <a:r>
              <a:rPr lang="en-GB" sz="2400" b="1" dirty="0" smtClean="0"/>
              <a:t>With </a:t>
            </a:r>
            <a:r>
              <a:rPr lang="en-GB" sz="2400" b="1" dirty="0"/>
              <a:t>support from NAS the Alumni Activists </a:t>
            </a:r>
            <a:r>
              <a:rPr lang="en-GB" sz="2400" b="1" dirty="0" smtClean="0"/>
              <a:t>have:</a:t>
            </a:r>
          </a:p>
          <a:p>
            <a:pPr marL="346075" lvl="1" indent="-342900">
              <a:spcBef>
                <a:spcPts val="1200"/>
              </a:spcBef>
              <a:buFont typeface="Lucida Grande"/>
              <a:buChar char="-"/>
            </a:pPr>
            <a:r>
              <a:rPr lang="en-GB" sz="2000" dirty="0" smtClean="0"/>
              <a:t>Reviewed </a:t>
            </a:r>
            <a:r>
              <a:rPr lang="en-GB" sz="2000" dirty="0"/>
              <a:t>their experience of involvement to-date including WorldSkills London – including </a:t>
            </a:r>
            <a:r>
              <a:rPr lang="en-GB" sz="2000" dirty="0" smtClean="0"/>
              <a:t>SWOT</a:t>
            </a:r>
          </a:p>
          <a:p>
            <a:pPr marL="346075" lvl="1" indent="-342900">
              <a:spcBef>
                <a:spcPts val="1200"/>
              </a:spcBef>
              <a:buFont typeface="Lucida Grande"/>
              <a:buChar char="-"/>
            </a:pPr>
            <a:r>
              <a:rPr lang="en-GB" sz="2000" dirty="0" smtClean="0"/>
              <a:t>Sought </a:t>
            </a:r>
            <a:r>
              <a:rPr lang="en-GB" sz="2000" dirty="0"/>
              <a:t>and listened to views from across the whole </a:t>
            </a:r>
            <a:r>
              <a:rPr lang="en-GB" sz="2000" dirty="0" smtClean="0"/>
              <a:t/>
            </a:r>
            <a:br>
              <a:rPr lang="en-GB" sz="2000" dirty="0" smtClean="0"/>
            </a:br>
            <a:r>
              <a:rPr lang="en-GB" sz="2000" dirty="0" smtClean="0"/>
              <a:t>Alumni community</a:t>
            </a:r>
          </a:p>
          <a:p>
            <a:pPr marL="346075" lvl="1" indent="-342900">
              <a:spcBef>
                <a:spcPts val="1200"/>
              </a:spcBef>
              <a:buFont typeface="Lucida Grande"/>
              <a:buChar char="-"/>
            </a:pPr>
            <a:r>
              <a:rPr lang="en-GB" sz="2000" dirty="0" smtClean="0"/>
              <a:t>Developed </a:t>
            </a:r>
            <a:r>
              <a:rPr lang="en-GB" sz="2000" dirty="0"/>
              <a:t>a new Ambition and Mandate for the </a:t>
            </a:r>
            <a:r>
              <a:rPr lang="en-GB" sz="2000" dirty="0" smtClean="0"/>
              <a:t>Alumni</a:t>
            </a:r>
          </a:p>
          <a:p>
            <a:pPr marL="346075" lvl="1" indent="-342900">
              <a:spcBef>
                <a:spcPts val="1200"/>
              </a:spcBef>
              <a:buFont typeface="Lucida Grande"/>
              <a:buChar char="-"/>
            </a:pPr>
            <a:r>
              <a:rPr lang="en-GB" sz="2000" dirty="0" smtClean="0"/>
              <a:t>Created </a:t>
            </a:r>
            <a:r>
              <a:rPr lang="en-GB" sz="2000" dirty="0"/>
              <a:t>a new Alumni Development </a:t>
            </a:r>
            <a:r>
              <a:rPr lang="en-GB" sz="2000" dirty="0" smtClean="0"/>
              <a:t>Plan</a:t>
            </a:r>
          </a:p>
          <a:p>
            <a:pPr marL="346075" lvl="1" indent="-342900">
              <a:spcBef>
                <a:spcPts val="1200"/>
              </a:spcBef>
              <a:buFont typeface="Lucida Grande"/>
              <a:buChar char="-"/>
            </a:pPr>
            <a:r>
              <a:rPr lang="en-GB" sz="2000" dirty="0" smtClean="0"/>
              <a:t>Mapped </a:t>
            </a:r>
            <a:r>
              <a:rPr lang="en-GB" sz="2000" dirty="0"/>
              <a:t>Alumni activities onto the competition </a:t>
            </a:r>
            <a:r>
              <a:rPr lang="en-GB" sz="2000" dirty="0" smtClean="0"/>
              <a:t>cycle</a:t>
            </a:r>
          </a:p>
          <a:p>
            <a:pPr marL="346075" lvl="1" indent="-342900">
              <a:spcBef>
                <a:spcPts val="1200"/>
              </a:spcBef>
              <a:buFont typeface="Lucida Grande"/>
              <a:buChar char="-"/>
            </a:pPr>
            <a:r>
              <a:rPr lang="en-GB" sz="2000" dirty="0" smtClean="0"/>
              <a:t>Secured </a:t>
            </a:r>
            <a:r>
              <a:rPr lang="en-GB" sz="2000" dirty="0"/>
              <a:t>support – from NAS and sponsors who provide bursaries</a:t>
            </a:r>
            <a:endParaRPr lang="en-GB"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0" y="1340768"/>
            <a:ext cx="4537075" cy="2474912"/>
          </a:xfrm>
          <a:prstGeom prst="rect">
            <a:avLst/>
          </a:prstGeom>
          <a:solidFill>
            <a:schemeClr val="hlink"/>
          </a:solidFill>
          <a:ln w="9525">
            <a:noFill/>
            <a:miter lim="800000"/>
            <a:headEnd/>
            <a:tailEnd/>
          </a:ln>
        </p:spPr>
        <p:txBody>
          <a:bodyPr>
            <a:spAutoFit/>
          </a:bodyPr>
          <a:lstStyle/>
          <a:p>
            <a:pPr algn="ctr"/>
            <a:endParaRPr lang="en-GB" sz="1600" dirty="0">
              <a:solidFill>
                <a:schemeClr val="bg1"/>
              </a:solidFill>
            </a:endParaRPr>
          </a:p>
          <a:p>
            <a:pPr algn="ctr"/>
            <a:r>
              <a:rPr lang="en-GB" sz="1600" dirty="0">
                <a:solidFill>
                  <a:schemeClr val="bg1"/>
                </a:solidFill>
              </a:rPr>
              <a:t>Skilled, passionate, ambitious and motivated Diverse network with great geographic spread</a:t>
            </a:r>
          </a:p>
          <a:p>
            <a:pPr algn="ctr"/>
            <a:r>
              <a:rPr lang="en-GB" sz="1600" dirty="0">
                <a:solidFill>
                  <a:schemeClr val="bg1"/>
                </a:solidFill>
              </a:rPr>
              <a:t>In tune with current developments in the trade </a:t>
            </a:r>
          </a:p>
          <a:p>
            <a:pPr algn="ctr"/>
            <a:r>
              <a:rPr lang="en-GB" sz="1600" dirty="0">
                <a:solidFill>
                  <a:schemeClr val="bg1"/>
                </a:solidFill>
              </a:rPr>
              <a:t>First hand knowledge of competitions</a:t>
            </a:r>
          </a:p>
          <a:p>
            <a:pPr algn="ctr"/>
            <a:r>
              <a:rPr lang="en-GB" sz="1600" dirty="0">
                <a:solidFill>
                  <a:schemeClr val="bg1"/>
                </a:solidFill>
              </a:rPr>
              <a:t>Strong network of people with a common aim</a:t>
            </a:r>
          </a:p>
          <a:p>
            <a:pPr algn="ctr"/>
            <a:r>
              <a:rPr lang="en-GB" sz="1600" dirty="0">
                <a:solidFill>
                  <a:schemeClr val="bg1"/>
                </a:solidFill>
              </a:rPr>
              <a:t>Wealth of knowledge, experience &amp; talent Inspirational stories</a:t>
            </a:r>
          </a:p>
          <a:p>
            <a:pPr algn="ctr"/>
            <a:r>
              <a:rPr lang="en-GB" sz="1600" dirty="0">
                <a:solidFill>
                  <a:schemeClr val="bg1"/>
                </a:solidFill>
              </a:rPr>
              <a:t>Great role models</a:t>
            </a:r>
          </a:p>
          <a:p>
            <a:pPr algn="ctr"/>
            <a:endParaRPr lang="en-GB" sz="1200" dirty="0">
              <a:solidFill>
                <a:schemeClr val="bg1"/>
              </a:solidFill>
            </a:endParaRPr>
          </a:p>
        </p:txBody>
      </p:sp>
      <p:sp>
        <p:nvSpPr>
          <p:cNvPr id="36867" name="Rectangle 10"/>
          <p:cNvSpPr>
            <a:spLocks noChangeArrowheads="1"/>
          </p:cNvSpPr>
          <p:nvPr/>
        </p:nvSpPr>
        <p:spPr bwMode="auto">
          <a:xfrm>
            <a:off x="4500563" y="3661693"/>
            <a:ext cx="4643437" cy="2719387"/>
          </a:xfrm>
          <a:prstGeom prst="rect">
            <a:avLst/>
          </a:prstGeom>
          <a:solidFill>
            <a:schemeClr val="hlink"/>
          </a:solidFill>
          <a:ln w="9525">
            <a:noFill/>
            <a:miter lim="800000"/>
            <a:headEnd/>
            <a:tailEnd/>
          </a:ln>
        </p:spPr>
        <p:txBody>
          <a:bodyPr>
            <a:spAutoFit/>
          </a:bodyPr>
          <a:lstStyle/>
          <a:p>
            <a:pPr algn="ctr"/>
            <a:endParaRPr lang="en-GB" sz="1600" dirty="0">
              <a:solidFill>
                <a:schemeClr val="bg1"/>
              </a:solidFill>
            </a:endParaRPr>
          </a:p>
          <a:p>
            <a:pPr algn="ctr"/>
            <a:r>
              <a:rPr lang="en-GB" sz="1600" dirty="0">
                <a:solidFill>
                  <a:schemeClr val="bg1"/>
                </a:solidFill>
              </a:rPr>
              <a:t>Clearly defined roles, opportunities and options</a:t>
            </a:r>
            <a:br>
              <a:rPr lang="en-GB" sz="1600" dirty="0">
                <a:solidFill>
                  <a:schemeClr val="bg1"/>
                </a:solidFill>
              </a:rPr>
            </a:br>
            <a:r>
              <a:rPr lang="en-GB" sz="1600" dirty="0">
                <a:solidFill>
                  <a:schemeClr val="bg1"/>
                </a:solidFill>
              </a:rPr>
              <a:t>Opportunity to be mentors, coaches and trainers</a:t>
            </a:r>
          </a:p>
          <a:p>
            <a:pPr algn="ctr"/>
            <a:r>
              <a:rPr lang="en-GB" sz="1600" dirty="0">
                <a:solidFill>
                  <a:schemeClr val="bg1"/>
                </a:solidFill>
              </a:rPr>
              <a:t>From ‘Youth’ to being a serious voice</a:t>
            </a:r>
            <a:br>
              <a:rPr lang="en-GB" sz="1600" dirty="0">
                <a:solidFill>
                  <a:schemeClr val="bg1"/>
                </a:solidFill>
              </a:rPr>
            </a:br>
            <a:r>
              <a:rPr lang="en-GB" sz="1600" dirty="0">
                <a:solidFill>
                  <a:schemeClr val="bg1"/>
                </a:solidFill>
              </a:rPr>
              <a:t>Less ‘Parental’ run and self-owned</a:t>
            </a:r>
            <a:br>
              <a:rPr lang="en-GB" sz="1600" dirty="0">
                <a:solidFill>
                  <a:schemeClr val="bg1"/>
                </a:solidFill>
              </a:rPr>
            </a:br>
            <a:r>
              <a:rPr lang="en-GB" sz="1600" dirty="0">
                <a:solidFill>
                  <a:schemeClr val="bg1"/>
                </a:solidFill>
              </a:rPr>
              <a:t>Programme of events - yearly plan</a:t>
            </a:r>
            <a:br>
              <a:rPr lang="en-GB" sz="1600" dirty="0">
                <a:solidFill>
                  <a:schemeClr val="bg1"/>
                </a:solidFill>
              </a:rPr>
            </a:br>
            <a:r>
              <a:rPr lang="en-GB" sz="1600" dirty="0">
                <a:solidFill>
                  <a:schemeClr val="bg1"/>
                </a:solidFill>
              </a:rPr>
              <a:t> International collaboration and exchange</a:t>
            </a:r>
            <a:r>
              <a:rPr lang="en-GB" sz="1200" dirty="0">
                <a:solidFill>
                  <a:schemeClr val="bg1"/>
                </a:solidFill>
              </a:rPr>
              <a:t> </a:t>
            </a:r>
            <a:r>
              <a:rPr lang="en-GB" sz="1600" dirty="0">
                <a:solidFill>
                  <a:schemeClr val="bg1"/>
                </a:solidFill>
              </a:rPr>
              <a:t>Empowered and enabled</a:t>
            </a:r>
          </a:p>
          <a:p>
            <a:pPr algn="ctr"/>
            <a:r>
              <a:rPr lang="en-GB" sz="1600" dirty="0">
                <a:solidFill>
                  <a:schemeClr val="bg1"/>
                </a:solidFill>
              </a:rPr>
              <a:t>Harnessing the power of NAS</a:t>
            </a:r>
            <a:br>
              <a:rPr lang="en-GB" sz="1600" dirty="0">
                <a:solidFill>
                  <a:schemeClr val="bg1"/>
                </a:solidFill>
              </a:rPr>
            </a:br>
            <a:r>
              <a:rPr lang="en-GB" sz="1600" dirty="0">
                <a:solidFill>
                  <a:schemeClr val="bg1"/>
                </a:solidFill>
              </a:rPr>
              <a:t>Employer networks </a:t>
            </a:r>
          </a:p>
          <a:p>
            <a:pPr algn="ctr"/>
            <a:endParaRPr lang="en-GB" sz="1200" dirty="0">
              <a:solidFill>
                <a:schemeClr val="bg1"/>
              </a:solidFill>
            </a:endParaRPr>
          </a:p>
        </p:txBody>
      </p:sp>
      <p:sp>
        <p:nvSpPr>
          <p:cNvPr id="36868" name="Text Box 7"/>
          <p:cNvSpPr txBox="1">
            <a:spLocks noChangeArrowheads="1"/>
          </p:cNvSpPr>
          <p:nvPr/>
        </p:nvSpPr>
        <p:spPr bwMode="auto">
          <a:xfrm>
            <a:off x="0" y="2996952"/>
            <a:ext cx="539750" cy="823912"/>
          </a:xfrm>
          <a:prstGeom prst="rect">
            <a:avLst/>
          </a:prstGeom>
          <a:noFill/>
          <a:ln w="9525">
            <a:noFill/>
            <a:miter lim="800000"/>
            <a:headEnd/>
            <a:tailEnd/>
          </a:ln>
        </p:spPr>
        <p:txBody>
          <a:bodyPr>
            <a:spAutoFit/>
          </a:bodyPr>
          <a:lstStyle/>
          <a:p>
            <a:pPr>
              <a:spcBef>
                <a:spcPct val="50000"/>
              </a:spcBef>
            </a:pPr>
            <a:r>
              <a:rPr lang="en-GB" sz="4800" dirty="0">
                <a:solidFill>
                  <a:schemeClr val="bg1"/>
                </a:solidFill>
              </a:rPr>
              <a:t>S</a:t>
            </a:r>
          </a:p>
        </p:txBody>
      </p:sp>
      <p:sp>
        <p:nvSpPr>
          <p:cNvPr id="36869" name="Text Box 8"/>
          <p:cNvSpPr txBox="1">
            <a:spLocks noChangeArrowheads="1"/>
          </p:cNvSpPr>
          <p:nvPr/>
        </p:nvSpPr>
        <p:spPr bwMode="auto">
          <a:xfrm>
            <a:off x="3348038" y="3789363"/>
            <a:ext cx="792162" cy="823912"/>
          </a:xfrm>
          <a:prstGeom prst="rect">
            <a:avLst/>
          </a:prstGeom>
          <a:noFill/>
          <a:ln w="9525">
            <a:noFill/>
            <a:miter lim="800000"/>
            <a:headEnd/>
            <a:tailEnd/>
          </a:ln>
        </p:spPr>
        <p:txBody>
          <a:bodyPr>
            <a:spAutoFit/>
          </a:bodyPr>
          <a:lstStyle/>
          <a:p>
            <a:pPr>
              <a:spcBef>
                <a:spcPct val="50000"/>
              </a:spcBef>
            </a:pPr>
            <a:r>
              <a:rPr lang="en-GB" sz="4800">
                <a:solidFill>
                  <a:schemeClr val="bg1"/>
                </a:solidFill>
              </a:rPr>
              <a:t>W</a:t>
            </a:r>
          </a:p>
        </p:txBody>
      </p:sp>
      <p:sp>
        <p:nvSpPr>
          <p:cNvPr id="36870" name="Text Box 9"/>
          <p:cNvSpPr txBox="1">
            <a:spLocks noChangeArrowheads="1"/>
          </p:cNvSpPr>
          <p:nvPr/>
        </p:nvSpPr>
        <p:spPr bwMode="auto">
          <a:xfrm>
            <a:off x="4500563" y="5589240"/>
            <a:ext cx="539750" cy="823913"/>
          </a:xfrm>
          <a:prstGeom prst="rect">
            <a:avLst/>
          </a:prstGeom>
          <a:noFill/>
          <a:ln w="9525">
            <a:noFill/>
            <a:miter lim="800000"/>
            <a:headEnd/>
            <a:tailEnd/>
          </a:ln>
        </p:spPr>
        <p:txBody>
          <a:bodyPr>
            <a:spAutoFit/>
          </a:bodyPr>
          <a:lstStyle/>
          <a:p>
            <a:pPr>
              <a:spcBef>
                <a:spcPct val="50000"/>
              </a:spcBef>
            </a:pPr>
            <a:r>
              <a:rPr lang="en-GB" sz="4800" dirty="0">
                <a:solidFill>
                  <a:schemeClr val="bg1"/>
                </a:solidFill>
              </a:rPr>
              <a:t>O</a:t>
            </a:r>
          </a:p>
        </p:txBody>
      </p:sp>
      <p:sp>
        <p:nvSpPr>
          <p:cNvPr id="36871" name="Text Box 10"/>
          <p:cNvSpPr txBox="1">
            <a:spLocks noChangeArrowheads="1"/>
          </p:cNvSpPr>
          <p:nvPr/>
        </p:nvSpPr>
        <p:spPr bwMode="auto">
          <a:xfrm>
            <a:off x="0" y="5661025"/>
            <a:ext cx="539750" cy="823913"/>
          </a:xfrm>
          <a:prstGeom prst="rect">
            <a:avLst/>
          </a:prstGeom>
          <a:noFill/>
          <a:ln w="9525">
            <a:noFill/>
            <a:miter lim="800000"/>
            <a:headEnd/>
            <a:tailEnd/>
          </a:ln>
        </p:spPr>
        <p:txBody>
          <a:bodyPr>
            <a:spAutoFit/>
          </a:bodyPr>
          <a:lstStyle/>
          <a:p>
            <a:pPr>
              <a:spcBef>
                <a:spcPct val="50000"/>
              </a:spcBef>
            </a:pPr>
            <a:r>
              <a:rPr lang="en-GB" sz="4800">
                <a:solidFill>
                  <a:schemeClr val="bg1"/>
                </a:solidFill>
              </a:rPr>
              <a:t>T</a:t>
            </a:r>
          </a:p>
        </p:txBody>
      </p:sp>
      <p:sp>
        <p:nvSpPr>
          <p:cNvPr id="36872" name="Rectangle 4"/>
          <p:cNvSpPr>
            <a:spLocks noChangeArrowheads="1"/>
          </p:cNvSpPr>
          <p:nvPr/>
        </p:nvSpPr>
        <p:spPr bwMode="auto">
          <a:xfrm>
            <a:off x="0" y="3790280"/>
            <a:ext cx="4500563" cy="2590800"/>
          </a:xfrm>
          <a:prstGeom prst="rect">
            <a:avLst/>
          </a:prstGeom>
          <a:solidFill>
            <a:srgbClr val="957A37"/>
          </a:solidFill>
          <a:ln w="25400" algn="ctr">
            <a:noFill/>
            <a:miter lim="800000"/>
            <a:headEnd/>
            <a:tailEnd/>
          </a:ln>
        </p:spPr>
        <p:txBody>
          <a:bodyPr/>
          <a:lstStyle/>
          <a:p>
            <a:pPr algn="ctr"/>
            <a:endParaRPr lang="en-GB" dirty="0"/>
          </a:p>
          <a:p>
            <a:pPr algn="ctr"/>
            <a:r>
              <a:rPr lang="en-GB" sz="1600" dirty="0"/>
              <a:t>Lack of self management</a:t>
            </a:r>
          </a:p>
          <a:p>
            <a:pPr algn="ctr"/>
            <a:r>
              <a:rPr lang="en-GB" sz="1600" dirty="0"/>
              <a:t>Negative attitudes of other stakeholders</a:t>
            </a:r>
          </a:p>
          <a:p>
            <a:pPr algn="ctr"/>
            <a:r>
              <a:rPr lang="en-GB" sz="1600" dirty="0"/>
              <a:t>Firm time commitment</a:t>
            </a:r>
          </a:p>
          <a:p>
            <a:pPr algn="ctr"/>
            <a:r>
              <a:rPr lang="en-GB" sz="1600" dirty="0"/>
              <a:t>Perception as being the ‘Youth’</a:t>
            </a:r>
          </a:p>
          <a:p>
            <a:pPr algn="ctr"/>
            <a:r>
              <a:rPr lang="en-GB" sz="1600" dirty="0"/>
              <a:t>Lack of obvious benefit (Alumni impact)</a:t>
            </a:r>
          </a:p>
          <a:p>
            <a:pPr algn="ctr"/>
            <a:r>
              <a:rPr lang="en-GB" sz="1600" dirty="0"/>
              <a:t>Lack of clarity – objectives</a:t>
            </a:r>
          </a:p>
          <a:p>
            <a:pPr algn="ctr"/>
            <a:r>
              <a:rPr lang="en-GB" sz="1600" dirty="0"/>
              <a:t>Geographic spread - long distance</a:t>
            </a:r>
            <a:endParaRPr lang="en-GB" sz="1600" dirty="0">
              <a:solidFill>
                <a:srgbClr val="FFFFFF"/>
              </a:solidFill>
            </a:endParaRPr>
          </a:p>
        </p:txBody>
      </p:sp>
      <p:sp>
        <p:nvSpPr>
          <p:cNvPr id="36873" name="Text Box 8"/>
          <p:cNvSpPr txBox="1">
            <a:spLocks noChangeArrowheads="1"/>
          </p:cNvSpPr>
          <p:nvPr/>
        </p:nvSpPr>
        <p:spPr bwMode="auto">
          <a:xfrm>
            <a:off x="0" y="5589240"/>
            <a:ext cx="792163" cy="823913"/>
          </a:xfrm>
          <a:prstGeom prst="rect">
            <a:avLst/>
          </a:prstGeom>
          <a:noFill/>
          <a:ln w="9525">
            <a:noFill/>
            <a:miter lim="800000"/>
            <a:headEnd/>
            <a:tailEnd/>
          </a:ln>
        </p:spPr>
        <p:txBody>
          <a:bodyPr>
            <a:spAutoFit/>
          </a:bodyPr>
          <a:lstStyle/>
          <a:p>
            <a:pPr>
              <a:spcBef>
                <a:spcPct val="50000"/>
              </a:spcBef>
            </a:pPr>
            <a:r>
              <a:rPr lang="en-GB" sz="4800">
                <a:solidFill>
                  <a:schemeClr val="bg1"/>
                </a:solidFill>
              </a:rPr>
              <a:t>T</a:t>
            </a:r>
          </a:p>
        </p:txBody>
      </p:sp>
      <p:sp>
        <p:nvSpPr>
          <p:cNvPr id="36874" name="Rectangle 4"/>
          <p:cNvSpPr>
            <a:spLocks noChangeArrowheads="1"/>
          </p:cNvSpPr>
          <p:nvPr/>
        </p:nvSpPr>
        <p:spPr bwMode="auto">
          <a:xfrm>
            <a:off x="4500563" y="1340768"/>
            <a:ext cx="4643437" cy="2449512"/>
          </a:xfrm>
          <a:prstGeom prst="rect">
            <a:avLst/>
          </a:prstGeom>
          <a:solidFill>
            <a:srgbClr val="957A37"/>
          </a:solidFill>
          <a:ln w="25400" algn="ctr">
            <a:noFill/>
            <a:miter lim="800000"/>
            <a:headEnd/>
            <a:tailEnd/>
          </a:ln>
        </p:spPr>
        <p:txBody>
          <a:bodyPr/>
          <a:lstStyle/>
          <a:p>
            <a:pPr algn="ctr"/>
            <a:endParaRPr lang="en-GB" sz="1600" dirty="0"/>
          </a:p>
          <a:p>
            <a:pPr algn="ctr"/>
            <a:r>
              <a:rPr lang="en-GB" sz="1600" dirty="0"/>
              <a:t>Infrequent meetings &amp; activities</a:t>
            </a:r>
          </a:p>
          <a:p>
            <a:pPr algn="ctr"/>
            <a:r>
              <a:rPr lang="en-GB" sz="1600" dirty="0"/>
              <a:t>Disorganised &amp; passive</a:t>
            </a:r>
          </a:p>
          <a:p>
            <a:pPr algn="ctr"/>
            <a:r>
              <a:rPr lang="en-GB" sz="1600" dirty="0"/>
              <a:t>Intermittent communications</a:t>
            </a:r>
          </a:p>
          <a:p>
            <a:pPr algn="ctr"/>
            <a:r>
              <a:rPr lang="en-GB" sz="1600" dirty="0"/>
              <a:t>Employer engagement / ability to attend</a:t>
            </a:r>
          </a:p>
          <a:p>
            <a:pPr algn="ctr"/>
            <a:r>
              <a:rPr lang="en-GB" sz="1600" dirty="0"/>
              <a:t>Ownership of roles</a:t>
            </a:r>
          </a:p>
          <a:p>
            <a:pPr algn="ctr"/>
            <a:r>
              <a:rPr lang="en-GB" sz="1600" dirty="0"/>
              <a:t>Lack of clarity and narrow offer</a:t>
            </a:r>
          </a:p>
          <a:p>
            <a:pPr algn="ctr"/>
            <a:r>
              <a:rPr lang="en-GB" sz="1600" dirty="0"/>
              <a:t>Limited membership</a:t>
            </a:r>
          </a:p>
          <a:p>
            <a:pPr algn="ctr"/>
            <a:r>
              <a:rPr lang="en-GB" sz="1600" dirty="0"/>
              <a:t>Capturing the Alumni activity</a:t>
            </a:r>
          </a:p>
        </p:txBody>
      </p:sp>
      <p:sp>
        <p:nvSpPr>
          <p:cNvPr id="36875" name="Text Box 9"/>
          <p:cNvSpPr txBox="1">
            <a:spLocks noChangeArrowheads="1"/>
          </p:cNvSpPr>
          <p:nvPr/>
        </p:nvSpPr>
        <p:spPr bwMode="auto">
          <a:xfrm>
            <a:off x="4500563" y="2996952"/>
            <a:ext cx="719137" cy="823912"/>
          </a:xfrm>
          <a:prstGeom prst="rect">
            <a:avLst/>
          </a:prstGeom>
          <a:noFill/>
          <a:ln w="9525">
            <a:noFill/>
            <a:miter lim="800000"/>
            <a:headEnd/>
            <a:tailEnd/>
          </a:ln>
        </p:spPr>
        <p:txBody>
          <a:bodyPr>
            <a:spAutoFit/>
          </a:bodyPr>
          <a:lstStyle/>
          <a:p>
            <a:pPr>
              <a:spcBef>
                <a:spcPct val="50000"/>
              </a:spcBef>
            </a:pPr>
            <a:r>
              <a:rPr lang="en-GB" sz="4800">
                <a:solidFill>
                  <a:schemeClr val="bg1"/>
                </a:solidFill>
              </a:rPr>
              <a:t>W</a:t>
            </a:r>
          </a:p>
        </p:txBody>
      </p:sp>
      <p:pic>
        <p:nvPicPr>
          <p:cNvPr id="36866" name="Picture 3" descr="presentation template header alumni.pdf"/>
          <p:cNvPicPr>
            <a:picLocks noChangeAspect="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
        <p:nvSpPr>
          <p:cNvPr id="38914" name="Rectangle 21"/>
          <p:cNvSpPr txBox="1">
            <a:spLocks noChangeArrowheads="1"/>
          </p:cNvSpPr>
          <p:nvPr/>
        </p:nvSpPr>
        <p:spPr bwMode="auto">
          <a:xfrm>
            <a:off x="395288" y="1700808"/>
            <a:ext cx="4536752" cy="4103687"/>
          </a:xfrm>
          <a:prstGeom prst="rect">
            <a:avLst/>
          </a:prstGeom>
          <a:noFill/>
          <a:ln w="9525">
            <a:noFill/>
            <a:miter lim="800000"/>
            <a:headEnd/>
            <a:tailEnd/>
          </a:ln>
        </p:spPr>
        <p:txBody>
          <a:bodyPr lIns="0" tIns="0" rIns="0" bIns="0"/>
          <a:lstStyle/>
          <a:p>
            <a:pPr marL="3175" lvl="1">
              <a:spcBef>
                <a:spcPts val="1200"/>
              </a:spcBef>
            </a:pPr>
            <a:r>
              <a:rPr lang="en-GB" sz="2400" b="1" dirty="0"/>
              <a:t>A new ambition and mandate…</a:t>
            </a:r>
            <a:endParaRPr lang="en-GB" sz="2400" dirty="0"/>
          </a:p>
          <a:p>
            <a:pPr marL="3175" lvl="1">
              <a:spcBef>
                <a:spcPts val="600"/>
              </a:spcBef>
            </a:pPr>
            <a:r>
              <a:rPr lang="en-GB" sz="1400" b="1" dirty="0"/>
              <a:t>Member led and managed</a:t>
            </a:r>
            <a:r>
              <a:rPr lang="en-GB" sz="1400" dirty="0"/>
              <a:t/>
            </a:r>
            <a:br>
              <a:rPr lang="en-GB" sz="1400" dirty="0"/>
            </a:br>
            <a:r>
              <a:rPr lang="en-GB" sz="1400" dirty="0"/>
              <a:t>WorldSkills UK Alumni Advisory Board</a:t>
            </a:r>
          </a:p>
          <a:p>
            <a:pPr marL="3175" lvl="1">
              <a:spcBef>
                <a:spcPts val="600"/>
              </a:spcBef>
            </a:pPr>
            <a:r>
              <a:rPr lang="en-GB" sz="1400" b="1" dirty="0"/>
              <a:t>Refined framework for Alumni engagement</a:t>
            </a:r>
            <a:r>
              <a:rPr lang="en-GB" sz="1400" dirty="0"/>
              <a:t/>
            </a:r>
            <a:br>
              <a:rPr lang="en-GB" sz="1400" dirty="0"/>
            </a:br>
            <a:r>
              <a:rPr lang="en-GB" sz="1400" dirty="0"/>
              <a:t>Developing Excellence</a:t>
            </a:r>
            <a:br>
              <a:rPr lang="en-GB" sz="1400" dirty="0"/>
            </a:br>
            <a:r>
              <a:rPr lang="en-GB" sz="1400" dirty="0"/>
              <a:t>Promoting Excellence</a:t>
            </a:r>
          </a:p>
          <a:p>
            <a:pPr marL="3175" lvl="1">
              <a:spcBef>
                <a:spcPts val="600"/>
              </a:spcBef>
            </a:pPr>
            <a:r>
              <a:rPr lang="en-GB" sz="1400" b="1" dirty="0"/>
              <a:t>More opportunities</a:t>
            </a:r>
            <a:r>
              <a:rPr lang="en-GB" sz="1400" dirty="0"/>
              <a:t/>
            </a:r>
            <a:br>
              <a:rPr lang="en-GB" sz="1400" dirty="0"/>
            </a:br>
            <a:r>
              <a:rPr lang="en-GB" sz="1400" dirty="0"/>
              <a:t>Clear and transparent</a:t>
            </a:r>
          </a:p>
          <a:p>
            <a:pPr marL="3175" lvl="1">
              <a:spcBef>
                <a:spcPts val="600"/>
              </a:spcBef>
            </a:pPr>
            <a:r>
              <a:rPr lang="en-GB" sz="1400" dirty="0"/>
              <a:t>Professional development, training and qualifications</a:t>
            </a:r>
          </a:p>
          <a:p>
            <a:pPr marL="3175" lvl="1">
              <a:spcBef>
                <a:spcPts val="600"/>
              </a:spcBef>
            </a:pPr>
            <a:r>
              <a:rPr lang="en-GB" sz="1400" dirty="0"/>
              <a:t>Annual programme of </a:t>
            </a:r>
            <a:r>
              <a:rPr lang="en-GB" sz="1400" dirty="0" smtClean="0"/>
              <a:t>activities</a:t>
            </a:r>
            <a:endParaRPr lang="en-GB" sz="1400" b="1" dirty="0"/>
          </a:p>
          <a:p>
            <a:pPr marL="3175" lvl="1">
              <a:spcBef>
                <a:spcPts val="600"/>
              </a:spcBef>
            </a:pPr>
            <a:r>
              <a:rPr lang="en-GB" sz="1400" b="1" dirty="0"/>
              <a:t>More involvement</a:t>
            </a:r>
            <a:r>
              <a:rPr lang="en-GB" sz="1400" dirty="0"/>
              <a:t/>
            </a:r>
            <a:br>
              <a:rPr lang="en-GB" sz="1400" dirty="0"/>
            </a:br>
            <a:r>
              <a:rPr lang="en-GB" sz="1400" dirty="0"/>
              <a:t>Totally embedded in to the competition journey and the competitor experience</a:t>
            </a:r>
          </a:p>
          <a:p>
            <a:pPr marL="3175" lvl="1">
              <a:spcBef>
                <a:spcPts val="600"/>
              </a:spcBef>
            </a:pPr>
            <a:r>
              <a:rPr lang="en-GB" sz="1400" dirty="0"/>
              <a:t>Tangible opportunities to influence NAS and actively engage in the wider Apprenticeship programme</a:t>
            </a:r>
            <a:r>
              <a:rPr lang="en-GB" b="1" dirty="0"/>
              <a:t>	</a:t>
            </a:r>
          </a:p>
        </p:txBody>
      </p:sp>
      <p:pic>
        <p:nvPicPr>
          <p:cNvPr id="38915" name="Picture 24" descr="NTA Half image"/>
          <p:cNvPicPr>
            <a:picLocks noGrp="1" noChangeAspect="1" noChangeArrowheads="1"/>
          </p:cNvPicPr>
          <p:nvPr>
            <p:ph sz="half" idx="4294967295"/>
          </p:nvPr>
        </p:nvPicPr>
        <p:blipFill>
          <a:blip r:embed="rId4"/>
          <a:srcRect l="14792" r="7455"/>
          <a:stretch>
            <a:fillRect/>
          </a:stretch>
        </p:blipFill>
        <p:spPr>
          <a:xfrm>
            <a:off x="5074311" y="1700213"/>
            <a:ext cx="3768063" cy="3817019"/>
          </a:xfrm>
        </p:spPr>
      </p:pic>
      <p:sp>
        <p:nvSpPr>
          <p:cNvPr id="38916" name="Text Box 7"/>
          <p:cNvSpPr txBox="1">
            <a:spLocks noChangeArrowheads="1"/>
          </p:cNvSpPr>
          <p:nvPr/>
        </p:nvSpPr>
        <p:spPr bwMode="auto">
          <a:xfrm>
            <a:off x="468313" y="5661025"/>
            <a:ext cx="6356350" cy="366713"/>
          </a:xfrm>
          <a:prstGeom prst="rect">
            <a:avLst/>
          </a:prstGeom>
          <a:noFill/>
          <a:ln w="9525">
            <a:noFill/>
            <a:miter lim="800000"/>
            <a:headEnd/>
            <a:tailEnd/>
          </a:ln>
        </p:spPr>
        <p:txBody>
          <a:bodyPr>
            <a:spAutoFit/>
          </a:bodyPr>
          <a:lstStyle/>
          <a:p>
            <a:endParaRPr lang="en-US"/>
          </a:p>
        </p:txBody>
      </p:sp>
      <p:sp>
        <p:nvSpPr>
          <p:cNvPr id="38917" name="Text Box 10"/>
          <p:cNvSpPr txBox="1">
            <a:spLocks noChangeArrowheads="1"/>
          </p:cNvSpPr>
          <p:nvPr/>
        </p:nvSpPr>
        <p:spPr bwMode="auto">
          <a:xfrm>
            <a:off x="323528" y="5775647"/>
            <a:ext cx="8351837" cy="461665"/>
          </a:xfrm>
          <a:prstGeom prst="rect">
            <a:avLst/>
          </a:prstGeom>
          <a:noFill/>
          <a:ln w="9525">
            <a:noFill/>
            <a:miter lim="800000"/>
            <a:headEnd/>
            <a:tailEnd/>
          </a:ln>
        </p:spPr>
        <p:txBody>
          <a:bodyPr>
            <a:spAutoFit/>
          </a:bodyPr>
          <a:lstStyle/>
          <a:p>
            <a:pPr>
              <a:spcBef>
                <a:spcPct val="50000"/>
              </a:spcBef>
            </a:pPr>
            <a:r>
              <a:rPr lang="en-GB" sz="2400" b="1" dirty="0"/>
              <a:t>= </a:t>
            </a:r>
            <a:r>
              <a:rPr lang="en-GB" sz="2400" b="1" dirty="0" smtClean="0"/>
              <a:t>More Impact </a:t>
            </a:r>
            <a:r>
              <a:rPr lang="en-GB" sz="2400" b="1" dirty="0"/>
              <a:t>=  </a:t>
            </a:r>
            <a:r>
              <a:rPr lang="en-GB" sz="2400" b="1" dirty="0" smtClean="0"/>
              <a:t>More Recognition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3836988" y="5596086"/>
            <a:ext cx="1714500" cy="857250"/>
          </a:xfrm>
          <a:prstGeom prst="rect">
            <a:avLst/>
          </a:prstGeom>
          <a:solidFill>
            <a:srgbClr val="957A37"/>
          </a:solidFill>
          <a:ln w="25400" algn="ctr">
            <a:noFill/>
            <a:miter lim="800000"/>
            <a:headEnd/>
            <a:tailEnd/>
          </a:ln>
        </p:spPr>
        <p:txBody>
          <a:bodyPr/>
          <a:lstStyle/>
          <a:p>
            <a:pPr algn="ctr"/>
            <a:r>
              <a:rPr lang="en-GB" sz="1400">
                <a:solidFill>
                  <a:srgbClr val="FFFFFF"/>
                </a:solidFill>
              </a:rPr>
              <a:t>1. Board Structure, roles and responsibilities</a:t>
            </a:r>
          </a:p>
        </p:txBody>
      </p:sp>
      <p:sp>
        <p:nvSpPr>
          <p:cNvPr id="43010" name="Rectangle 4"/>
          <p:cNvSpPr>
            <a:spLocks noChangeArrowheads="1"/>
          </p:cNvSpPr>
          <p:nvPr/>
        </p:nvSpPr>
        <p:spPr bwMode="auto">
          <a:xfrm>
            <a:off x="4772025" y="4660379"/>
            <a:ext cx="1714500" cy="857250"/>
          </a:xfrm>
          <a:prstGeom prst="rect">
            <a:avLst/>
          </a:prstGeom>
          <a:solidFill>
            <a:srgbClr val="957A37"/>
          </a:solidFill>
          <a:ln w="25400" algn="ctr">
            <a:noFill/>
            <a:miter lim="800000"/>
            <a:headEnd/>
            <a:tailEnd/>
          </a:ln>
        </p:spPr>
        <p:txBody>
          <a:bodyPr/>
          <a:lstStyle/>
          <a:p>
            <a:pPr algn="ctr"/>
            <a:r>
              <a:rPr lang="en-GB" sz="1400">
                <a:solidFill>
                  <a:srgbClr val="FFFFFF"/>
                </a:solidFill>
              </a:rPr>
              <a:t>3. Establish robust database of  interests &amp; skills</a:t>
            </a:r>
          </a:p>
        </p:txBody>
      </p:sp>
      <p:sp>
        <p:nvSpPr>
          <p:cNvPr id="43011" name="Rectangle 5"/>
          <p:cNvSpPr>
            <a:spLocks noChangeArrowheads="1"/>
          </p:cNvSpPr>
          <p:nvPr/>
        </p:nvSpPr>
        <p:spPr bwMode="auto">
          <a:xfrm>
            <a:off x="5629275" y="1845296"/>
            <a:ext cx="1714500" cy="857250"/>
          </a:xfrm>
          <a:prstGeom prst="rect">
            <a:avLst/>
          </a:prstGeom>
          <a:noFill/>
          <a:ln w="6350" cmpd="sng" algn="ctr">
            <a:solidFill>
              <a:schemeClr val="tx1"/>
            </a:solidFill>
            <a:miter lim="800000"/>
            <a:headEnd/>
            <a:tailEnd/>
          </a:ln>
        </p:spPr>
        <p:txBody>
          <a:bodyPr/>
          <a:lstStyle/>
          <a:p>
            <a:pPr algn="ctr"/>
            <a:r>
              <a:rPr lang="en-GB" sz="1400"/>
              <a:t>14. Develop and share international best practice</a:t>
            </a:r>
          </a:p>
        </p:txBody>
      </p:sp>
      <p:sp>
        <p:nvSpPr>
          <p:cNvPr id="43012" name="Rectangle 6"/>
          <p:cNvSpPr>
            <a:spLocks noChangeArrowheads="1"/>
          </p:cNvSpPr>
          <p:nvPr/>
        </p:nvSpPr>
        <p:spPr bwMode="auto">
          <a:xfrm>
            <a:off x="7429500" y="1845296"/>
            <a:ext cx="1535113" cy="857250"/>
          </a:xfrm>
          <a:prstGeom prst="rect">
            <a:avLst/>
          </a:prstGeom>
          <a:solidFill>
            <a:srgbClr val="957A37"/>
          </a:solidFill>
          <a:ln w="25400" algn="ctr">
            <a:noFill/>
            <a:miter lim="800000"/>
            <a:headEnd/>
            <a:tailEnd/>
          </a:ln>
        </p:spPr>
        <p:txBody>
          <a:bodyPr/>
          <a:lstStyle/>
          <a:p>
            <a:pPr algn="ctr"/>
            <a:r>
              <a:rPr lang="en-GB" sz="1400">
                <a:solidFill>
                  <a:srgbClr val="FFFFFF"/>
                </a:solidFill>
              </a:rPr>
              <a:t>15. Competition engagement</a:t>
            </a:r>
          </a:p>
        </p:txBody>
      </p:sp>
      <p:sp>
        <p:nvSpPr>
          <p:cNvPr id="43013" name="Rectangle 7"/>
          <p:cNvSpPr>
            <a:spLocks noChangeArrowheads="1"/>
          </p:cNvSpPr>
          <p:nvPr/>
        </p:nvSpPr>
        <p:spPr bwMode="auto">
          <a:xfrm>
            <a:off x="6572250" y="2780854"/>
            <a:ext cx="1714500" cy="857250"/>
          </a:xfrm>
          <a:prstGeom prst="rect">
            <a:avLst/>
          </a:prstGeom>
          <a:solidFill>
            <a:srgbClr val="957A37"/>
          </a:solidFill>
          <a:ln w="25400" algn="ctr">
            <a:noFill/>
            <a:miter lim="800000"/>
            <a:headEnd/>
            <a:tailEnd/>
          </a:ln>
        </p:spPr>
        <p:txBody>
          <a:bodyPr/>
          <a:lstStyle/>
          <a:p>
            <a:pPr algn="ctr"/>
            <a:r>
              <a:rPr lang="en-GB" sz="1400">
                <a:solidFill>
                  <a:srgbClr val="FFFFFF"/>
                </a:solidFill>
              </a:rPr>
              <a:t>10. Media and PR Plan - more use of social media</a:t>
            </a:r>
          </a:p>
        </p:txBody>
      </p:sp>
      <p:sp>
        <p:nvSpPr>
          <p:cNvPr id="43014" name="Rectangle 8"/>
          <p:cNvSpPr>
            <a:spLocks noChangeArrowheads="1"/>
          </p:cNvSpPr>
          <p:nvPr/>
        </p:nvSpPr>
        <p:spPr bwMode="auto">
          <a:xfrm>
            <a:off x="3829050" y="3724722"/>
            <a:ext cx="1714500" cy="857250"/>
          </a:xfrm>
          <a:prstGeom prst="rect">
            <a:avLst/>
          </a:prstGeom>
          <a:noFill/>
          <a:ln w="6350" cmpd="sng" algn="ctr">
            <a:solidFill>
              <a:schemeClr val="tx1"/>
            </a:solidFill>
            <a:miter lim="800000"/>
            <a:headEnd/>
            <a:tailEnd/>
          </a:ln>
        </p:spPr>
        <p:txBody>
          <a:bodyPr/>
          <a:lstStyle/>
          <a:p>
            <a:pPr algn="ctr"/>
            <a:r>
              <a:rPr lang="en-GB" sz="1400"/>
              <a:t>5. Set Targets and Key Performance Indicators</a:t>
            </a:r>
          </a:p>
        </p:txBody>
      </p:sp>
      <p:sp>
        <p:nvSpPr>
          <p:cNvPr id="43015" name="Rectangle 9"/>
          <p:cNvSpPr>
            <a:spLocks noChangeArrowheads="1"/>
          </p:cNvSpPr>
          <p:nvPr/>
        </p:nvSpPr>
        <p:spPr bwMode="auto">
          <a:xfrm>
            <a:off x="5637213" y="3724722"/>
            <a:ext cx="1714500" cy="857250"/>
          </a:xfrm>
          <a:prstGeom prst="rect">
            <a:avLst/>
          </a:prstGeom>
          <a:solidFill>
            <a:srgbClr val="957A37"/>
          </a:solidFill>
          <a:ln w="25400" algn="ctr">
            <a:noFill/>
            <a:miter lim="800000"/>
            <a:headEnd/>
            <a:tailEnd/>
          </a:ln>
        </p:spPr>
        <p:txBody>
          <a:bodyPr/>
          <a:lstStyle/>
          <a:p>
            <a:r>
              <a:rPr lang="en-GB" sz="1400">
                <a:solidFill>
                  <a:srgbClr val="FFFFFF"/>
                </a:solidFill>
              </a:rPr>
              <a:t>6. Build work plan</a:t>
            </a:r>
          </a:p>
          <a:p>
            <a:r>
              <a:rPr lang="en-GB" sz="1400">
                <a:solidFill>
                  <a:srgbClr val="FFFFFF"/>
                </a:solidFill>
              </a:rPr>
              <a:t>- annual programme</a:t>
            </a:r>
          </a:p>
        </p:txBody>
      </p:sp>
      <p:sp>
        <p:nvSpPr>
          <p:cNvPr id="43016" name="Rectangle 10"/>
          <p:cNvSpPr>
            <a:spLocks noChangeArrowheads="1"/>
          </p:cNvSpPr>
          <p:nvPr/>
        </p:nvSpPr>
        <p:spPr bwMode="auto">
          <a:xfrm>
            <a:off x="2028825" y="1845296"/>
            <a:ext cx="1714500" cy="857250"/>
          </a:xfrm>
          <a:prstGeom prst="rect">
            <a:avLst/>
          </a:prstGeom>
          <a:noFill/>
          <a:ln w="6350" cmpd="sng" algn="ctr">
            <a:solidFill>
              <a:schemeClr val="tx1"/>
            </a:solidFill>
            <a:miter lim="800000"/>
            <a:headEnd/>
            <a:tailEnd/>
          </a:ln>
        </p:spPr>
        <p:txBody>
          <a:bodyPr/>
          <a:lstStyle/>
          <a:p>
            <a:pPr algn="ctr"/>
            <a:r>
              <a:rPr lang="en-GB" sz="1400" dirty="0"/>
              <a:t>12. School, college &amp; training provider engagement</a:t>
            </a:r>
          </a:p>
        </p:txBody>
      </p:sp>
      <p:sp>
        <p:nvSpPr>
          <p:cNvPr id="43017" name="Rectangle 11"/>
          <p:cNvSpPr>
            <a:spLocks noChangeArrowheads="1"/>
          </p:cNvSpPr>
          <p:nvPr/>
        </p:nvSpPr>
        <p:spPr bwMode="auto">
          <a:xfrm>
            <a:off x="2820988" y="2780854"/>
            <a:ext cx="1822450" cy="857250"/>
          </a:xfrm>
          <a:prstGeom prst="rect">
            <a:avLst/>
          </a:prstGeom>
          <a:noFill/>
          <a:ln w="6350" cmpd="sng" algn="ctr">
            <a:solidFill>
              <a:schemeClr val="tx1"/>
            </a:solidFill>
            <a:miter lim="800000"/>
            <a:headEnd/>
            <a:tailEnd/>
          </a:ln>
        </p:spPr>
        <p:txBody>
          <a:bodyPr/>
          <a:lstStyle/>
          <a:p>
            <a:pPr algn="ctr"/>
            <a:r>
              <a:rPr lang="en-GB" sz="1400"/>
              <a:t>8. Training–</a:t>
            </a:r>
          </a:p>
          <a:p>
            <a:pPr algn="ctr"/>
            <a:r>
              <a:rPr lang="en-GB" sz="1400"/>
              <a:t>including ‘training expert’ qualification</a:t>
            </a:r>
          </a:p>
        </p:txBody>
      </p:sp>
      <p:sp>
        <p:nvSpPr>
          <p:cNvPr id="43018" name="Rectangle 5"/>
          <p:cNvSpPr>
            <a:spLocks noChangeArrowheads="1"/>
          </p:cNvSpPr>
          <p:nvPr/>
        </p:nvSpPr>
        <p:spPr bwMode="auto">
          <a:xfrm>
            <a:off x="2892425" y="4660379"/>
            <a:ext cx="1714500" cy="857250"/>
          </a:xfrm>
          <a:prstGeom prst="rect">
            <a:avLst/>
          </a:prstGeom>
          <a:solidFill>
            <a:schemeClr val="tx1"/>
          </a:solidFill>
          <a:ln w="25400" algn="ctr">
            <a:solidFill>
              <a:schemeClr val="tx1"/>
            </a:solidFill>
            <a:miter lim="800000"/>
            <a:headEnd/>
            <a:tailEnd/>
          </a:ln>
        </p:spPr>
        <p:txBody>
          <a:bodyPr/>
          <a:lstStyle/>
          <a:p>
            <a:pPr algn="ctr"/>
            <a:r>
              <a:rPr lang="en-GB" sz="1400">
                <a:solidFill>
                  <a:srgbClr val="FFFFFF"/>
                </a:solidFill>
              </a:rPr>
              <a:t>2. Communicate the changes to all Alumni</a:t>
            </a:r>
          </a:p>
        </p:txBody>
      </p:sp>
      <p:sp>
        <p:nvSpPr>
          <p:cNvPr id="43019" name="Rectangle 6"/>
          <p:cNvSpPr>
            <a:spLocks noChangeArrowheads="1"/>
          </p:cNvSpPr>
          <p:nvPr/>
        </p:nvSpPr>
        <p:spPr bwMode="auto">
          <a:xfrm>
            <a:off x="947738" y="2780854"/>
            <a:ext cx="1714500" cy="857250"/>
          </a:xfrm>
          <a:prstGeom prst="rect">
            <a:avLst/>
          </a:prstGeom>
          <a:solidFill>
            <a:schemeClr val="tx1"/>
          </a:solidFill>
          <a:ln w="25400" algn="ctr">
            <a:solidFill>
              <a:schemeClr val="tx1"/>
            </a:solidFill>
            <a:miter lim="800000"/>
            <a:headEnd/>
            <a:tailEnd/>
          </a:ln>
        </p:spPr>
        <p:txBody>
          <a:bodyPr/>
          <a:lstStyle/>
          <a:p>
            <a:r>
              <a:rPr lang="en-GB" sz="1400">
                <a:solidFill>
                  <a:schemeClr val="bg1"/>
                </a:solidFill>
              </a:rPr>
              <a:t>7.Present all opportunities</a:t>
            </a:r>
          </a:p>
          <a:p>
            <a:r>
              <a:rPr lang="en-GB" sz="1400">
                <a:solidFill>
                  <a:schemeClr val="bg1"/>
                </a:solidFill>
              </a:rPr>
              <a:t> ‘welcome pack’</a:t>
            </a:r>
          </a:p>
        </p:txBody>
      </p:sp>
      <p:sp>
        <p:nvSpPr>
          <p:cNvPr id="43020" name="Rectangle 7"/>
          <p:cNvSpPr>
            <a:spLocks noChangeArrowheads="1"/>
          </p:cNvSpPr>
          <p:nvPr/>
        </p:nvSpPr>
        <p:spPr bwMode="auto">
          <a:xfrm>
            <a:off x="2028825" y="3724722"/>
            <a:ext cx="1714500" cy="857250"/>
          </a:xfrm>
          <a:prstGeom prst="rect">
            <a:avLst/>
          </a:prstGeom>
          <a:solidFill>
            <a:schemeClr val="tx1"/>
          </a:solidFill>
          <a:ln w="25400" algn="ctr">
            <a:solidFill>
              <a:schemeClr val="tx1"/>
            </a:solidFill>
            <a:miter lim="800000"/>
            <a:headEnd/>
            <a:tailEnd/>
          </a:ln>
        </p:spPr>
        <p:txBody>
          <a:bodyPr/>
          <a:lstStyle/>
          <a:p>
            <a:pPr algn="ctr"/>
            <a:r>
              <a:rPr lang="en-GB" sz="1400">
                <a:solidFill>
                  <a:srgbClr val="FFFFFF"/>
                </a:solidFill>
              </a:rPr>
              <a:t>4. Board </a:t>
            </a:r>
          </a:p>
          <a:p>
            <a:pPr algn="ctr"/>
            <a:r>
              <a:rPr lang="en-GB" sz="1400">
                <a:solidFill>
                  <a:srgbClr val="FFFFFF"/>
                </a:solidFill>
              </a:rPr>
              <a:t>Invite applications and ballot</a:t>
            </a:r>
          </a:p>
        </p:txBody>
      </p:sp>
      <p:sp>
        <p:nvSpPr>
          <p:cNvPr id="43021" name="Rectangle 10"/>
          <p:cNvSpPr>
            <a:spLocks noChangeArrowheads="1"/>
          </p:cNvSpPr>
          <p:nvPr/>
        </p:nvSpPr>
        <p:spPr bwMode="auto">
          <a:xfrm>
            <a:off x="300038" y="1845296"/>
            <a:ext cx="1655762" cy="857250"/>
          </a:xfrm>
          <a:prstGeom prst="rect">
            <a:avLst/>
          </a:prstGeom>
          <a:solidFill>
            <a:schemeClr val="tx1"/>
          </a:solidFill>
          <a:ln w="25400" algn="ctr">
            <a:solidFill>
              <a:schemeClr val="tx1"/>
            </a:solidFill>
            <a:miter lim="800000"/>
            <a:headEnd/>
            <a:tailEnd/>
          </a:ln>
        </p:spPr>
        <p:txBody>
          <a:bodyPr/>
          <a:lstStyle/>
          <a:p>
            <a:pPr algn="ctr"/>
            <a:r>
              <a:rPr lang="en-GB" sz="1400" dirty="0">
                <a:solidFill>
                  <a:srgbClr val="FFFFFF"/>
                </a:solidFill>
              </a:rPr>
              <a:t>11. Employer engagement</a:t>
            </a:r>
          </a:p>
        </p:txBody>
      </p:sp>
      <p:sp>
        <p:nvSpPr>
          <p:cNvPr id="43022" name="Rectangle 11"/>
          <p:cNvSpPr>
            <a:spLocks noChangeArrowheads="1"/>
          </p:cNvSpPr>
          <p:nvPr/>
        </p:nvSpPr>
        <p:spPr bwMode="auto">
          <a:xfrm>
            <a:off x="4764088" y="2780854"/>
            <a:ext cx="1714500" cy="857250"/>
          </a:xfrm>
          <a:prstGeom prst="rect">
            <a:avLst/>
          </a:prstGeom>
          <a:noFill/>
          <a:ln w="6350" cmpd="sng" algn="ctr">
            <a:solidFill>
              <a:schemeClr val="tx1"/>
            </a:solidFill>
            <a:miter lim="800000"/>
            <a:headEnd/>
            <a:tailEnd/>
          </a:ln>
        </p:spPr>
        <p:txBody>
          <a:bodyPr/>
          <a:lstStyle/>
          <a:p>
            <a:pPr algn="ctr"/>
            <a:r>
              <a:rPr lang="en-GB" sz="1400"/>
              <a:t>9. Develop regional Alumni teams</a:t>
            </a:r>
          </a:p>
        </p:txBody>
      </p:sp>
      <p:sp>
        <p:nvSpPr>
          <p:cNvPr id="43023" name="Rectangle 10"/>
          <p:cNvSpPr>
            <a:spLocks noChangeArrowheads="1"/>
          </p:cNvSpPr>
          <p:nvPr/>
        </p:nvSpPr>
        <p:spPr bwMode="auto">
          <a:xfrm>
            <a:off x="3829050" y="1845296"/>
            <a:ext cx="1714500" cy="857250"/>
          </a:xfrm>
          <a:prstGeom prst="rect">
            <a:avLst/>
          </a:prstGeom>
          <a:noFill/>
          <a:ln w="6350" cmpd="sng" algn="ctr">
            <a:solidFill>
              <a:schemeClr val="tx1"/>
            </a:solidFill>
            <a:miter lim="800000"/>
            <a:headEnd/>
            <a:tailEnd/>
          </a:ln>
        </p:spPr>
        <p:txBody>
          <a:bodyPr/>
          <a:lstStyle/>
          <a:p>
            <a:pPr algn="ctr"/>
            <a:r>
              <a:rPr lang="en-GB" sz="1400"/>
              <a:t>13. Actively support The Skills Show </a:t>
            </a:r>
          </a:p>
        </p:txBody>
      </p:sp>
      <p:sp>
        <p:nvSpPr>
          <p:cNvPr id="43024" name="Text Box 24"/>
          <p:cNvSpPr txBox="1">
            <a:spLocks noChangeArrowheads="1"/>
          </p:cNvSpPr>
          <p:nvPr/>
        </p:nvSpPr>
        <p:spPr bwMode="auto">
          <a:xfrm>
            <a:off x="1187450" y="188913"/>
            <a:ext cx="6697663" cy="376237"/>
          </a:xfrm>
          <a:prstGeom prst="rect">
            <a:avLst/>
          </a:prstGeom>
          <a:noFill/>
          <a:ln w="9525">
            <a:solidFill>
              <a:schemeClr val="tx1"/>
            </a:solidFill>
            <a:miter lim="800000"/>
            <a:headEnd/>
            <a:tailEnd/>
          </a:ln>
        </p:spPr>
        <p:txBody>
          <a:bodyPr>
            <a:spAutoFit/>
          </a:bodyPr>
          <a:lstStyle/>
          <a:p>
            <a:pPr>
              <a:spcBef>
                <a:spcPct val="50000"/>
              </a:spcBef>
            </a:pPr>
            <a:endParaRPr lang="en-GB"/>
          </a:p>
        </p:txBody>
      </p:sp>
      <p:sp>
        <p:nvSpPr>
          <p:cNvPr id="43028" name="Text Box 20"/>
          <p:cNvSpPr txBox="1">
            <a:spLocks noChangeArrowheads="1"/>
          </p:cNvSpPr>
          <p:nvPr/>
        </p:nvSpPr>
        <p:spPr bwMode="auto">
          <a:xfrm>
            <a:off x="251520" y="1475492"/>
            <a:ext cx="4536504" cy="369332"/>
          </a:xfrm>
          <a:prstGeom prst="rect">
            <a:avLst/>
          </a:prstGeom>
          <a:noFill/>
          <a:ln w="9525">
            <a:noFill/>
            <a:miter lim="800000"/>
            <a:headEnd/>
            <a:tailEnd/>
          </a:ln>
          <a:effectLst/>
        </p:spPr>
        <p:txBody>
          <a:bodyPr wrap="square">
            <a:spAutoFit/>
          </a:bodyPr>
          <a:lstStyle/>
          <a:p>
            <a:pPr>
              <a:spcBef>
                <a:spcPct val="50000"/>
              </a:spcBef>
            </a:pPr>
            <a:r>
              <a:rPr lang="en-GB" b="1" dirty="0" smtClean="0"/>
              <a:t>Alumni Plan 2012 - 2013</a:t>
            </a:r>
            <a:endParaRPr lang="en-US" b="1" dirty="0"/>
          </a:p>
        </p:txBody>
      </p:sp>
      <p:pic>
        <p:nvPicPr>
          <p:cNvPr id="21"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endParaRPr lang="en-US" smtClean="0">
              <a:latin typeface="Arial" charset="0"/>
              <a:cs typeface="Arial" charset="0"/>
            </a:endParaRPr>
          </a:p>
        </p:txBody>
      </p:sp>
      <p:pic>
        <p:nvPicPr>
          <p:cNvPr id="45058"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
        <p:nvSpPr>
          <p:cNvPr id="45059" name="Rectangle 5"/>
          <p:cNvSpPr>
            <a:spLocks/>
          </p:cNvSpPr>
          <p:nvPr/>
        </p:nvSpPr>
        <p:spPr bwMode="auto">
          <a:xfrm>
            <a:off x="3203575" y="4437063"/>
            <a:ext cx="2447925" cy="1366837"/>
          </a:xfrm>
          <a:prstGeom prst="rect">
            <a:avLst/>
          </a:prstGeom>
          <a:noFill/>
          <a:ln w="9525">
            <a:noFill/>
            <a:miter lim="800000"/>
            <a:headEnd/>
            <a:tailEnd/>
          </a:ln>
        </p:spPr>
        <p:txBody>
          <a:bodyPr lIns="0" tIns="0" rIns="0" bIns="0"/>
          <a:lstStyle/>
          <a:p>
            <a:pPr marL="4763" eaLnBrk="0" hangingPunct="0">
              <a:buFont typeface="Arial" charset="0"/>
              <a:buChar char="•"/>
            </a:pPr>
            <a:endParaRPr lang="en-US"/>
          </a:p>
        </p:txBody>
      </p:sp>
      <p:sp>
        <p:nvSpPr>
          <p:cNvPr id="45060" name="Rectangle 3"/>
          <p:cNvSpPr>
            <a:spLocks noChangeArrowheads="1"/>
          </p:cNvSpPr>
          <p:nvPr/>
        </p:nvSpPr>
        <p:spPr bwMode="auto">
          <a:xfrm>
            <a:off x="298450" y="4005263"/>
            <a:ext cx="2519363" cy="1511300"/>
          </a:xfrm>
          <a:prstGeom prst="rect">
            <a:avLst/>
          </a:prstGeom>
          <a:noFill/>
          <a:ln w="25400" algn="ctr">
            <a:noFill/>
            <a:miter lim="800000"/>
            <a:headEnd/>
            <a:tailEnd/>
          </a:ln>
        </p:spPr>
        <p:txBody>
          <a:bodyPr/>
          <a:lstStyle/>
          <a:p>
            <a:r>
              <a:rPr lang="en-GB" sz="1400"/>
              <a:t>Speaking in schools</a:t>
            </a:r>
          </a:p>
          <a:p>
            <a:r>
              <a:rPr lang="en-GB" sz="1400"/>
              <a:t>Careers advice</a:t>
            </a:r>
          </a:p>
          <a:p>
            <a:r>
              <a:rPr lang="en-GB" sz="1400"/>
              <a:t>Have a Go</a:t>
            </a:r>
          </a:p>
          <a:p>
            <a:r>
              <a:rPr lang="en-GB" sz="1400"/>
              <a:t>Mini-Competitions</a:t>
            </a:r>
            <a:endParaRPr lang="en-US" sz="1400"/>
          </a:p>
        </p:txBody>
      </p:sp>
      <p:sp>
        <p:nvSpPr>
          <p:cNvPr id="45061" name="Rectangle 7"/>
          <p:cNvSpPr>
            <a:spLocks noChangeArrowheads="1"/>
          </p:cNvSpPr>
          <p:nvPr/>
        </p:nvSpPr>
        <p:spPr bwMode="auto">
          <a:xfrm>
            <a:off x="6156325" y="4005263"/>
            <a:ext cx="2519363" cy="1512887"/>
          </a:xfrm>
          <a:prstGeom prst="rect">
            <a:avLst/>
          </a:prstGeom>
          <a:noFill/>
          <a:ln w="25400" algn="ctr">
            <a:noFill/>
            <a:miter lim="800000"/>
            <a:headEnd/>
            <a:tailEnd/>
          </a:ln>
        </p:spPr>
        <p:txBody>
          <a:bodyPr/>
          <a:lstStyle/>
          <a:p>
            <a:r>
              <a:rPr lang="en-GB" sz="1400"/>
              <a:t>Mentors &amp; performance coaches</a:t>
            </a:r>
          </a:p>
          <a:p>
            <a:r>
              <a:rPr lang="en-GB" sz="1400"/>
              <a:t>Training Experts</a:t>
            </a:r>
          </a:p>
          <a:p>
            <a:r>
              <a:rPr lang="en-GB" sz="1400"/>
              <a:t>Workshop supervisors</a:t>
            </a:r>
          </a:p>
          <a:p>
            <a:r>
              <a:rPr lang="en-GB" sz="1400"/>
              <a:t>VIP Employers</a:t>
            </a:r>
          </a:p>
          <a:p>
            <a:r>
              <a:rPr lang="en-GB" sz="1400"/>
              <a:t>Influence WS Europe &amp; WSI</a:t>
            </a:r>
          </a:p>
        </p:txBody>
      </p:sp>
      <p:sp>
        <p:nvSpPr>
          <p:cNvPr id="45062" name="Rectangle 8"/>
          <p:cNvSpPr>
            <a:spLocks noChangeArrowheads="1"/>
          </p:cNvSpPr>
          <p:nvPr/>
        </p:nvSpPr>
        <p:spPr bwMode="auto">
          <a:xfrm>
            <a:off x="3227388" y="4005263"/>
            <a:ext cx="2714625" cy="1512887"/>
          </a:xfrm>
          <a:prstGeom prst="rect">
            <a:avLst/>
          </a:prstGeom>
          <a:noFill/>
          <a:ln w="25400" algn="ctr">
            <a:noFill/>
            <a:miter lim="800000"/>
            <a:headEnd/>
            <a:tailEnd/>
          </a:ln>
        </p:spPr>
        <p:txBody>
          <a:bodyPr/>
          <a:lstStyle/>
          <a:p>
            <a:r>
              <a:rPr lang="en-GB" sz="1400"/>
              <a:t>Mentors and performance coaches</a:t>
            </a:r>
          </a:p>
          <a:p>
            <a:r>
              <a:rPr lang="en-GB" sz="1400"/>
              <a:t>Competition design &amp; delivery</a:t>
            </a:r>
          </a:p>
          <a:p>
            <a:r>
              <a:rPr lang="en-GB" sz="1400"/>
              <a:t>Competition judges</a:t>
            </a:r>
          </a:p>
          <a:p>
            <a:r>
              <a:rPr lang="en-GB" sz="1400"/>
              <a:t>Employer engagement</a:t>
            </a:r>
          </a:p>
          <a:p>
            <a:r>
              <a:rPr lang="en-GB" sz="1400"/>
              <a:t>The Skills Show</a:t>
            </a:r>
          </a:p>
          <a:p>
            <a:r>
              <a:rPr lang="en-GB" sz="1400"/>
              <a:t>Workshop supervisors</a:t>
            </a:r>
          </a:p>
        </p:txBody>
      </p:sp>
      <p:sp>
        <p:nvSpPr>
          <p:cNvPr id="45063" name="Text Box 10"/>
          <p:cNvSpPr txBox="1">
            <a:spLocks noChangeArrowheads="1"/>
          </p:cNvSpPr>
          <p:nvPr/>
        </p:nvSpPr>
        <p:spPr bwMode="auto">
          <a:xfrm>
            <a:off x="363538" y="5621338"/>
            <a:ext cx="8351837" cy="304800"/>
          </a:xfrm>
          <a:prstGeom prst="rect">
            <a:avLst/>
          </a:prstGeom>
          <a:noFill/>
          <a:ln w="9525">
            <a:noFill/>
            <a:miter lim="800000"/>
            <a:headEnd/>
            <a:tailEnd/>
          </a:ln>
        </p:spPr>
        <p:txBody>
          <a:bodyPr>
            <a:spAutoFit/>
          </a:bodyPr>
          <a:lstStyle/>
          <a:p>
            <a:pPr algn="ctr">
              <a:spcBef>
                <a:spcPct val="50000"/>
              </a:spcBef>
            </a:pPr>
            <a:r>
              <a:rPr lang="en-GB" sz="1400"/>
              <a:t>AMBASSADORS, MEDIA &amp; PUBLIC RELATIONS</a:t>
            </a:r>
            <a:endParaRPr lang="en-US" sz="1400"/>
          </a:p>
        </p:txBody>
      </p:sp>
      <p:sp>
        <p:nvSpPr>
          <p:cNvPr id="45064" name="Line 11"/>
          <p:cNvSpPr>
            <a:spLocks noChangeShapeType="1"/>
          </p:cNvSpPr>
          <p:nvPr/>
        </p:nvSpPr>
        <p:spPr bwMode="auto">
          <a:xfrm>
            <a:off x="357188" y="5786438"/>
            <a:ext cx="2127250" cy="19050"/>
          </a:xfrm>
          <a:prstGeom prst="line">
            <a:avLst/>
          </a:prstGeom>
          <a:noFill/>
          <a:ln w="57150">
            <a:solidFill>
              <a:schemeClr val="tx1"/>
            </a:solidFill>
            <a:round/>
            <a:headEnd type="triangle" w="med" len="med"/>
            <a:tailEnd/>
          </a:ln>
        </p:spPr>
        <p:txBody>
          <a:bodyPr/>
          <a:lstStyle/>
          <a:p>
            <a:endParaRPr lang="en-US"/>
          </a:p>
        </p:txBody>
      </p:sp>
      <p:sp>
        <p:nvSpPr>
          <p:cNvPr id="45065" name="Line 12"/>
          <p:cNvSpPr>
            <a:spLocks noChangeShapeType="1"/>
          </p:cNvSpPr>
          <p:nvPr/>
        </p:nvSpPr>
        <p:spPr bwMode="auto">
          <a:xfrm flipV="1">
            <a:off x="6659563" y="5786438"/>
            <a:ext cx="2055812" cy="19050"/>
          </a:xfrm>
          <a:prstGeom prst="line">
            <a:avLst/>
          </a:prstGeom>
          <a:noFill/>
          <a:ln w="57150">
            <a:solidFill>
              <a:schemeClr val="tx1"/>
            </a:solidFill>
            <a:round/>
            <a:headEnd/>
            <a:tailEnd type="triangle" w="med" len="med"/>
          </a:ln>
        </p:spPr>
        <p:txBody>
          <a:bodyPr/>
          <a:lstStyle/>
          <a:p>
            <a:endParaRPr lang="en-US"/>
          </a:p>
        </p:txBody>
      </p:sp>
      <p:sp>
        <p:nvSpPr>
          <p:cNvPr id="45066" name="Text Box 13"/>
          <p:cNvSpPr txBox="1">
            <a:spLocks noChangeArrowheads="1"/>
          </p:cNvSpPr>
          <p:nvPr/>
        </p:nvSpPr>
        <p:spPr bwMode="auto">
          <a:xfrm>
            <a:off x="323850" y="3644900"/>
            <a:ext cx="2519363" cy="276225"/>
          </a:xfrm>
          <a:prstGeom prst="rect">
            <a:avLst/>
          </a:prstGeom>
          <a:solidFill>
            <a:schemeClr val="tx1"/>
          </a:solidFill>
          <a:ln w="9525">
            <a:noFill/>
            <a:miter lim="800000"/>
            <a:headEnd/>
            <a:tailEnd/>
          </a:ln>
        </p:spPr>
        <p:txBody>
          <a:bodyPr>
            <a:spAutoFit/>
          </a:bodyPr>
          <a:lstStyle/>
          <a:p>
            <a:pPr>
              <a:spcBef>
                <a:spcPct val="50000"/>
              </a:spcBef>
            </a:pPr>
            <a:r>
              <a:rPr lang="en-GB" sz="1200">
                <a:solidFill>
                  <a:schemeClr val="bg1"/>
                </a:solidFill>
              </a:rPr>
              <a:t>School competitions</a:t>
            </a:r>
            <a:endParaRPr lang="en-US" sz="1200">
              <a:solidFill>
                <a:schemeClr val="bg1"/>
              </a:solidFill>
            </a:endParaRPr>
          </a:p>
        </p:txBody>
      </p:sp>
      <p:sp>
        <p:nvSpPr>
          <p:cNvPr id="45067" name="Text Box 14"/>
          <p:cNvSpPr txBox="1">
            <a:spLocks noChangeArrowheads="1"/>
          </p:cNvSpPr>
          <p:nvPr/>
        </p:nvSpPr>
        <p:spPr bwMode="auto">
          <a:xfrm>
            <a:off x="3252788" y="3644900"/>
            <a:ext cx="2519362" cy="276225"/>
          </a:xfrm>
          <a:prstGeom prst="rect">
            <a:avLst/>
          </a:prstGeom>
          <a:solidFill>
            <a:schemeClr val="tx1"/>
          </a:solidFill>
          <a:ln w="9525">
            <a:noFill/>
            <a:miter lim="800000"/>
            <a:headEnd/>
            <a:tailEnd/>
          </a:ln>
        </p:spPr>
        <p:txBody>
          <a:bodyPr>
            <a:spAutoFit/>
          </a:bodyPr>
          <a:lstStyle/>
          <a:p>
            <a:pPr>
              <a:spcBef>
                <a:spcPct val="50000"/>
              </a:spcBef>
            </a:pPr>
            <a:r>
              <a:rPr lang="en-GB" sz="1200">
                <a:solidFill>
                  <a:schemeClr val="bg1"/>
                </a:solidFill>
              </a:rPr>
              <a:t>National competitions</a:t>
            </a:r>
            <a:endParaRPr lang="en-US" sz="1200">
              <a:solidFill>
                <a:schemeClr val="bg1"/>
              </a:solidFill>
            </a:endParaRPr>
          </a:p>
        </p:txBody>
      </p:sp>
      <p:sp>
        <p:nvSpPr>
          <p:cNvPr id="45068" name="Text Box 15"/>
          <p:cNvSpPr txBox="1">
            <a:spLocks noChangeArrowheads="1"/>
          </p:cNvSpPr>
          <p:nvPr/>
        </p:nvSpPr>
        <p:spPr bwMode="auto">
          <a:xfrm>
            <a:off x="6181725" y="3644900"/>
            <a:ext cx="2519363" cy="276225"/>
          </a:xfrm>
          <a:prstGeom prst="rect">
            <a:avLst/>
          </a:prstGeom>
          <a:solidFill>
            <a:schemeClr val="tx1"/>
          </a:solidFill>
          <a:ln w="9525">
            <a:noFill/>
            <a:miter lim="800000"/>
            <a:headEnd/>
            <a:tailEnd/>
          </a:ln>
        </p:spPr>
        <p:txBody>
          <a:bodyPr>
            <a:spAutoFit/>
          </a:bodyPr>
          <a:lstStyle/>
          <a:p>
            <a:pPr>
              <a:spcBef>
                <a:spcPct val="50000"/>
              </a:spcBef>
            </a:pPr>
            <a:r>
              <a:rPr lang="en-GB" sz="1200">
                <a:solidFill>
                  <a:schemeClr val="bg1"/>
                </a:solidFill>
              </a:rPr>
              <a:t>International competitions</a:t>
            </a:r>
            <a:endParaRPr lang="en-US" sz="1200">
              <a:solidFill>
                <a:schemeClr val="bg1"/>
              </a:solidFill>
            </a:endParaRPr>
          </a:p>
        </p:txBody>
      </p:sp>
      <p:pic>
        <p:nvPicPr>
          <p:cNvPr id="45069" name="Picture 2"/>
          <p:cNvPicPr>
            <a:picLocks noChangeAspect="1" noChangeArrowheads="1"/>
          </p:cNvPicPr>
          <p:nvPr/>
        </p:nvPicPr>
        <p:blipFill>
          <a:blip r:embed="rId4"/>
          <a:srcRect/>
          <a:stretch>
            <a:fillRect/>
          </a:stretch>
        </p:blipFill>
        <p:spPr bwMode="auto">
          <a:xfrm>
            <a:off x="323850" y="2144713"/>
            <a:ext cx="2520950" cy="1438275"/>
          </a:xfrm>
          <a:prstGeom prst="rect">
            <a:avLst/>
          </a:prstGeom>
          <a:noFill/>
          <a:ln w="9525">
            <a:noFill/>
            <a:miter lim="800000"/>
            <a:headEnd/>
            <a:tailEnd/>
          </a:ln>
        </p:spPr>
      </p:pic>
      <p:pic>
        <p:nvPicPr>
          <p:cNvPr id="45070" name="Picture 3"/>
          <p:cNvPicPr>
            <a:picLocks noChangeAspect="1" noChangeArrowheads="1"/>
          </p:cNvPicPr>
          <p:nvPr/>
        </p:nvPicPr>
        <p:blipFill>
          <a:blip r:embed="rId5"/>
          <a:srcRect/>
          <a:stretch>
            <a:fillRect/>
          </a:stretch>
        </p:blipFill>
        <p:spPr bwMode="auto">
          <a:xfrm>
            <a:off x="6181725" y="2144713"/>
            <a:ext cx="2520950" cy="1438275"/>
          </a:xfrm>
          <a:prstGeom prst="rect">
            <a:avLst/>
          </a:prstGeom>
          <a:noFill/>
          <a:ln w="9525">
            <a:noFill/>
            <a:miter lim="800000"/>
            <a:headEnd/>
            <a:tailEnd/>
          </a:ln>
        </p:spPr>
      </p:pic>
      <p:pic>
        <p:nvPicPr>
          <p:cNvPr id="45071" name="Picture 4"/>
          <p:cNvPicPr>
            <a:picLocks noChangeAspect="1" noChangeArrowheads="1"/>
          </p:cNvPicPr>
          <p:nvPr/>
        </p:nvPicPr>
        <p:blipFill>
          <a:blip r:embed="rId6"/>
          <a:srcRect/>
          <a:stretch>
            <a:fillRect/>
          </a:stretch>
        </p:blipFill>
        <p:spPr bwMode="auto">
          <a:xfrm>
            <a:off x="3252788" y="2144713"/>
            <a:ext cx="2520950" cy="1438275"/>
          </a:xfrm>
          <a:prstGeom prst="rect">
            <a:avLst/>
          </a:prstGeom>
          <a:noFill/>
          <a:ln w="9525">
            <a:noFill/>
            <a:miter lim="800000"/>
            <a:headEnd/>
            <a:tailEnd/>
          </a:ln>
        </p:spPr>
      </p:pic>
      <p:cxnSp>
        <p:nvCxnSpPr>
          <p:cNvPr id="19" name="Straight Connector 18"/>
          <p:cNvCxnSpPr/>
          <p:nvPr/>
        </p:nvCxnSpPr>
        <p:spPr>
          <a:xfrm rot="5400000">
            <a:off x="-36512" y="5749925"/>
            <a:ext cx="785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8323263" y="5749925"/>
            <a:ext cx="785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074" name="Text Box 19"/>
          <p:cNvSpPr txBox="1">
            <a:spLocks noChangeArrowheads="1"/>
          </p:cNvSpPr>
          <p:nvPr/>
        </p:nvSpPr>
        <p:spPr bwMode="auto">
          <a:xfrm>
            <a:off x="323528" y="1628775"/>
            <a:ext cx="7991797" cy="366713"/>
          </a:xfrm>
          <a:prstGeom prst="rect">
            <a:avLst/>
          </a:prstGeom>
          <a:noFill/>
          <a:ln w="9525">
            <a:noFill/>
            <a:miter lim="800000"/>
            <a:headEnd/>
            <a:tailEnd/>
          </a:ln>
        </p:spPr>
        <p:txBody>
          <a:bodyPr wrap="square">
            <a:spAutoFit/>
          </a:bodyPr>
          <a:lstStyle/>
          <a:p>
            <a:pPr>
              <a:spcBef>
                <a:spcPct val="50000"/>
              </a:spcBef>
            </a:pPr>
            <a:r>
              <a:rPr lang="en-GB" b="1" dirty="0"/>
              <a:t>Alumni activities mapped against the UK competition cycle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p:txBody>
          <a:bodyPr/>
          <a:lstStyle/>
          <a:p>
            <a:pPr eaLnBrk="1" hangingPunct="1"/>
            <a:endParaRPr lang="en-GB" smtClean="0">
              <a:latin typeface="Arial" charset="0"/>
              <a:cs typeface="Arial" charset="0"/>
            </a:endParaRPr>
          </a:p>
        </p:txBody>
      </p:sp>
      <p:sp>
        <p:nvSpPr>
          <p:cNvPr id="47106" name="Rectangle 3"/>
          <p:cNvSpPr>
            <a:spLocks noGrp="1"/>
          </p:cNvSpPr>
          <p:nvPr>
            <p:ph type="body" idx="4294967295"/>
          </p:nvPr>
        </p:nvSpPr>
        <p:spPr>
          <a:xfrm>
            <a:off x="358774" y="1557338"/>
            <a:ext cx="8533705" cy="4525962"/>
          </a:xfrm>
        </p:spPr>
        <p:txBody>
          <a:bodyPr/>
          <a:lstStyle/>
          <a:p>
            <a:pPr eaLnBrk="1" hangingPunct="1">
              <a:lnSpc>
                <a:spcPct val="90000"/>
              </a:lnSpc>
            </a:pPr>
            <a:r>
              <a:rPr lang="en-GB" sz="2400" dirty="0" smtClean="0">
                <a:latin typeface="Arial" charset="0"/>
                <a:cs typeface="Arial" charset="0"/>
              </a:rPr>
              <a:t>The Alumni are busy drafting the next chapter… NAS is there to support and coach… their immediate plans are to:</a:t>
            </a:r>
          </a:p>
          <a:p>
            <a:pPr eaLnBrk="1" hangingPunct="1">
              <a:lnSpc>
                <a:spcPct val="90000"/>
              </a:lnSpc>
              <a:buFont typeface="Arial" charset="0"/>
              <a:buChar char="•"/>
            </a:pPr>
            <a:endParaRPr lang="en-GB" dirty="0" smtClean="0">
              <a:latin typeface="Arial" charset="0"/>
              <a:cs typeface="Arial" charset="0"/>
            </a:endParaRPr>
          </a:p>
          <a:p>
            <a:pPr lvl="2" eaLnBrk="1" hangingPunct="1">
              <a:lnSpc>
                <a:spcPct val="90000"/>
              </a:lnSpc>
              <a:spcBef>
                <a:spcPts val="400"/>
              </a:spcBef>
              <a:buFont typeface="Lucida Grande"/>
              <a:buChar char="-"/>
            </a:pPr>
            <a:r>
              <a:rPr lang="en-GB" sz="1600" b="0" dirty="0" smtClean="0">
                <a:latin typeface="Arial" charset="0"/>
                <a:cs typeface="Arial" charset="0"/>
              </a:rPr>
              <a:t>Increase the number of active Alumni – from all years and all skills – and from Squad as </a:t>
            </a:r>
            <a:br>
              <a:rPr lang="en-GB" sz="1600" b="0" dirty="0" smtClean="0">
                <a:latin typeface="Arial" charset="0"/>
                <a:cs typeface="Arial" charset="0"/>
              </a:rPr>
            </a:br>
            <a:r>
              <a:rPr lang="en-GB" sz="1600" b="0" dirty="0" smtClean="0">
                <a:latin typeface="Arial" charset="0"/>
                <a:cs typeface="Arial" charset="0"/>
              </a:rPr>
              <a:t>well as Team</a:t>
            </a:r>
          </a:p>
          <a:p>
            <a:pPr lvl="2" eaLnBrk="1" hangingPunct="1">
              <a:lnSpc>
                <a:spcPct val="90000"/>
              </a:lnSpc>
              <a:spcBef>
                <a:spcPts val="400"/>
              </a:spcBef>
              <a:buFont typeface="Lucida Grande"/>
              <a:buChar char="-"/>
            </a:pPr>
            <a:r>
              <a:rPr lang="en-GB" sz="1600" b="0" dirty="0" smtClean="0">
                <a:latin typeface="Arial" charset="0"/>
                <a:cs typeface="Arial" charset="0"/>
              </a:rPr>
              <a:t>Elect the board – finalise the plan and co-ordinate Alumni activity – a clear plan with objectives, milestones, targets and key success measures</a:t>
            </a:r>
          </a:p>
          <a:p>
            <a:pPr lvl="4" eaLnBrk="1" hangingPunct="1">
              <a:lnSpc>
                <a:spcPct val="90000"/>
              </a:lnSpc>
              <a:spcBef>
                <a:spcPts val="400"/>
              </a:spcBef>
              <a:buFont typeface="Lucida Grande"/>
              <a:buChar char="-"/>
            </a:pPr>
            <a:r>
              <a:rPr lang="en-GB" sz="1600" b="0" dirty="0" smtClean="0">
                <a:latin typeface="Arial" charset="0"/>
                <a:cs typeface="Arial" charset="0"/>
              </a:rPr>
              <a:t>Introduce structured training and development – enabling Alumni to be actively engaged </a:t>
            </a:r>
            <a:br>
              <a:rPr lang="en-GB" sz="1600" b="0" dirty="0" smtClean="0">
                <a:latin typeface="Arial" charset="0"/>
                <a:cs typeface="Arial" charset="0"/>
              </a:rPr>
            </a:br>
            <a:r>
              <a:rPr lang="en-GB" sz="1600" b="0" dirty="0" smtClean="0">
                <a:latin typeface="Arial" charset="0"/>
                <a:cs typeface="Arial" charset="0"/>
              </a:rPr>
              <a:t>and represented in </a:t>
            </a:r>
            <a:r>
              <a:rPr lang="en-GB" sz="1600" b="0" u="sng" dirty="0" smtClean="0">
                <a:latin typeface="Arial" charset="0"/>
                <a:cs typeface="Arial" charset="0"/>
              </a:rPr>
              <a:t>every</a:t>
            </a:r>
            <a:r>
              <a:rPr lang="en-GB" sz="1600" b="0" dirty="0" smtClean="0">
                <a:latin typeface="Arial" charset="0"/>
                <a:cs typeface="Arial" charset="0"/>
              </a:rPr>
              <a:t> aspect of skills competitions in the UK – mentors, performance coaches, training experts</a:t>
            </a:r>
          </a:p>
          <a:p>
            <a:pPr lvl="4" eaLnBrk="1" hangingPunct="1">
              <a:lnSpc>
                <a:spcPct val="90000"/>
              </a:lnSpc>
              <a:spcBef>
                <a:spcPts val="400"/>
              </a:spcBef>
              <a:buFont typeface="Lucida Grande"/>
              <a:buChar char="-"/>
            </a:pPr>
            <a:r>
              <a:rPr lang="en-GB" sz="1600" b="0" dirty="0" smtClean="0">
                <a:latin typeface="Arial" charset="0"/>
                <a:cs typeface="Arial" charset="0"/>
              </a:rPr>
              <a:t>Ensure they are fully integrated into the Government’s wider plans for raising standards and the reputation of Apprenticeships and the skills system</a:t>
            </a:r>
          </a:p>
          <a:p>
            <a:pPr lvl="4" eaLnBrk="1" hangingPunct="1">
              <a:lnSpc>
                <a:spcPct val="90000"/>
              </a:lnSpc>
              <a:spcBef>
                <a:spcPts val="400"/>
              </a:spcBef>
              <a:buFont typeface="Lucida Grande"/>
              <a:buChar char="-"/>
            </a:pPr>
            <a:r>
              <a:rPr lang="en-GB" sz="1600" b="0" dirty="0" smtClean="0">
                <a:latin typeface="Arial" charset="0"/>
                <a:cs typeface="Arial" charset="0"/>
              </a:rPr>
              <a:t>Increase employer awareness and understanding</a:t>
            </a:r>
          </a:p>
          <a:p>
            <a:pPr lvl="4" eaLnBrk="1" hangingPunct="1">
              <a:lnSpc>
                <a:spcPct val="90000"/>
              </a:lnSpc>
              <a:spcBef>
                <a:spcPts val="400"/>
              </a:spcBef>
              <a:buFont typeface="Lucida Grande"/>
              <a:buChar char="-"/>
            </a:pPr>
            <a:r>
              <a:rPr lang="en-GB" sz="1600" b="0" dirty="0" smtClean="0">
                <a:latin typeface="Arial" charset="0"/>
                <a:cs typeface="Arial" charset="0"/>
              </a:rPr>
              <a:t>Be able to demonstrate real progress by the time of the UK’s first “Skills Show” in </a:t>
            </a:r>
            <a:br>
              <a:rPr lang="en-GB" sz="1600" b="0" dirty="0" smtClean="0">
                <a:latin typeface="Arial" charset="0"/>
                <a:cs typeface="Arial" charset="0"/>
              </a:rPr>
            </a:br>
            <a:r>
              <a:rPr lang="en-GB" sz="1600" b="0" dirty="0" smtClean="0">
                <a:latin typeface="Arial" charset="0"/>
                <a:cs typeface="Arial" charset="0"/>
              </a:rPr>
              <a:t>November 2012</a:t>
            </a:r>
          </a:p>
          <a:p>
            <a:pPr lvl="4" algn="ctr" eaLnBrk="1" hangingPunct="1">
              <a:lnSpc>
                <a:spcPct val="90000"/>
              </a:lnSpc>
              <a:buFont typeface="Arial" charset="0"/>
              <a:buNone/>
            </a:pPr>
            <a:endParaRPr lang="en-GB" sz="2000" b="0" dirty="0" smtClean="0">
              <a:latin typeface="Arial" charset="0"/>
              <a:cs typeface="Arial" charset="0"/>
            </a:endParaRPr>
          </a:p>
          <a:p>
            <a:pPr marL="347663" indent="-342900" eaLnBrk="1" hangingPunct="1">
              <a:lnSpc>
                <a:spcPct val="90000"/>
              </a:lnSpc>
              <a:buFont typeface="Lucida Grande"/>
              <a:buChar char="-"/>
            </a:pPr>
            <a:r>
              <a:rPr lang="en-GB" sz="2400" dirty="0" smtClean="0">
                <a:latin typeface="Arial" charset="0"/>
                <a:cs typeface="Arial" charset="0"/>
              </a:rPr>
              <a:t>Owned and managed by the Alumni themselves</a:t>
            </a:r>
          </a:p>
        </p:txBody>
      </p:sp>
      <p:pic>
        <p:nvPicPr>
          <p:cNvPr id="47107"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p:txBody>
          <a:bodyPr/>
          <a:lstStyle/>
          <a:p>
            <a:endParaRPr lang="en-US" smtClean="0">
              <a:latin typeface="Arial" charset="0"/>
              <a:cs typeface="Arial" charset="0"/>
            </a:endParaRPr>
          </a:p>
        </p:txBody>
      </p:sp>
      <p:sp>
        <p:nvSpPr>
          <p:cNvPr id="49154" name="Rectangle 3"/>
          <p:cNvSpPr>
            <a:spLocks noGrp="1"/>
          </p:cNvSpPr>
          <p:nvPr>
            <p:ph type="body" idx="4294967295"/>
          </p:nvPr>
        </p:nvSpPr>
        <p:spPr>
          <a:xfrm>
            <a:off x="431800" y="1617663"/>
            <a:ext cx="8426450" cy="311150"/>
          </a:xfrm>
        </p:spPr>
        <p:txBody>
          <a:bodyPr/>
          <a:lstStyle/>
          <a:p>
            <a:r>
              <a:rPr lang="en-GB" dirty="0" smtClean="0">
                <a:latin typeface="Arial" charset="0"/>
                <a:cs typeface="Arial" charset="0"/>
              </a:rPr>
              <a:t>WorldSkills UK Alumni Activists</a:t>
            </a:r>
          </a:p>
          <a:p>
            <a:endParaRPr lang="en-US" dirty="0" smtClean="0">
              <a:latin typeface="Arial" charset="0"/>
              <a:cs typeface="Arial" charset="0"/>
            </a:endParaRPr>
          </a:p>
        </p:txBody>
      </p:sp>
      <p:pic>
        <p:nvPicPr>
          <p:cNvPr id="49155"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pic>
        <p:nvPicPr>
          <p:cNvPr id="49156" name="Picture 2" descr="C:\Documents and Settings\smithh\Desktop\Activists\Luke Griffiths.jpg"/>
          <p:cNvPicPr>
            <a:picLocks noChangeAspect="1" noChangeArrowheads="1"/>
          </p:cNvPicPr>
          <p:nvPr/>
        </p:nvPicPr>
        <p:blipFill>
          <a:blip r:embed="rId4">
            <a:grayscl/>
          </a:blip>
          <a:srcRect/>
          <a:stretch>
            <a:fillRect/>
          </a:stretch>
        </p:blipFill>
        <p:spPr bwMode="auto">
          <a:xfrm>
            <a:off x="2214563" y="4237038"/>
            <a:ext cx="1260475" cy="1763712"/>
          </a:xfrm>
          <a:prstGeom prst="rect">
            <a:avLst/>
          </a:prstGeom>
          <a:noFill/>
          <a:ln w="9525">
            <a:noFill/>
            <a:miter lim="800000"/>
            <a:headEnd/>
            <a:tailEnd/>
          </a:ln>
        </p:spPr>
      </p:pic>
      <p:pic>
        <p:nvPicPr>
          <p:cNvPr id="49157" name="Picture 3" descr="C:\Documents and Settings\smithh\Desktop\Activists\Richard Talman.jpg"/>
          <p:cNvPicPr>
            <a:picLocks noChangeAspect="1" noChangeArrowheads="1"/>
          </p:cNvPicPr>
          <p:nvPr/>
        </p:nvPicPr>
        <p:blipFill>
          <a:blip r:embed="rId5">
            <a:grayscl/>
          </a:blip>
          <a:srcRect/>
          <a:stretch>
            <a:fillRect/>
          </a:stretch>
        </p:blipFill>
        <p:spPr bwMode="auto">
          <a:xfrm>
            <a:off x="2214563" y="2000250"/>
            <a:ext cx="1260475" cy="1763713"/>
          </a:xfrm>
          <a:prstGeom prst="rect">
            <a:avLst/>
          </a:prstGeom>
          <a:noFill/>
          <a:ln w="9525">
            <a:noFill/>
            <a:miter lim="800000"/>
            <a:headEnd/>
            <a:tailEnd/>
          </a:ln>
        </p:spPr>
      </p:pic>
      <p:pic>
        <p:nvPicPr>
          <p:cNvPr id="49158" name="Picture 4" descr="C:\Documents and Settings\smithh\Desktop\Activists\Adam Peirson.jpg"/>
          <p:cNvPicPr>
            <a:picLocks noChangeAspect="1" noChangeArrowheads="1"/>
          </p:cNvPicPr>
          <p:nvPr/>
        </p:nvPicPr>
        <p:blipFill>
          <a:blip r:embed="rId6">
            <a:grayscl/>
          </a:blip>
          <a:srcRect/>
          <a:stretch>
            <a:fillRect/>
          </a:stretch>
        </p:blipFill>
        <p:spPr bwMode="auto">
          <a:xfrm>
            <a:off x="3954463" y="2000250"/>
            <a:ext cx="1260475" cy="1763713"/>
          </a:xfrm>
          <a:prstGeom prst="rect">
            <a:avLst/>
          </a:prstGeom>
          <a:noFill/>
          <a:ln w="9525">
            <a:noFill/>
            <a:miter lim="800000"/>
            <a:headEnd/>
            <a:tailEnd/>
          </a:ln>
        </p:spPr>
      </p:pic>
      <p:pic>
        <p:nvPicPr>
          <p:cNvPr id="49159" name="Picture 5" descr="C:\Documents and Settings\smithh\Desktop\Activists\Alex Bellini.jpg"/>
          <p:cNvPicPr>
            <a:picLocks noChangeAspect="1" noChangeArrowheads="1"/>
          </p:cNvPicPr>
          <p:nvPr/>
        </p:nvPicPr>
        <p:blipFill>
          <a:blip r:embed="rId7">
            <a:grayscl/>
          </a:blip>
          <a:srcRect/>
          <a:stretch>
            <a:fillRect/>
          </a:stretch>
        </p:blipFill>
        <p:spPr bwMode="auto">
          <a:xfrm>
            <a:off x="5643563" y="2000250"/>
            <a:ext cx="1260475" cy="1763713"/>
          </a:xfrm>
          <a:prstGeom prst="rect">
            <a:avLst/>
          </a:prstGeom>
          <a:noFill/>
          <a:ln w="9525">
            <a:noFill/>
            <a:miter lim="800000"/>
            <a:headEnd/>
            <a:tailEnd/>
          </a:ln>
        </p:spPr>
      </p:pic>
      <p:pic>
        <p:nvPicPr>
          <p:cNvPr id="49160" name="Picture 6" descr="C:\Documents and Settings\smithh\Desktop\Activists\DSC_7732.JPG"/>
          <p:cNvPicPr>
            <a:picLocks noChangeAspect="1" noChangeArrowheads="1"/>
          </p:cNvPicPr>
          <p:nvPr/>
        </p:nvPicPr>
        <p:blipFill>
          <a:blip r:embed="rId8">
            <a:grayscl/>
          </a:blip>
          <a:srcRect l="44815" t="13396" r="37653" b="49995"/>
          <a:stretch>
            <a:fillRect/>
          </a:stretch>
        </p:blipFill>
        <p:spPr bwMode="auto">
          <a:xfrm>
            <a:off x="428625" y="2000250"/>
            <a:ext cx="1260475" cy="1749425"/>
          </a:xfrm>
          <a:prstGeom prst="rect">
            <a:avLst/>
          </a:prstGeom>
          <a:noFill/>
          <a:ln w="9525">
            <a:noFill/>
            <a:miter lim="800000"/>
            <a:headEnd/>
            <a:tailEnd/>
          </a:ln>
        </p:spPr>
      </p:pic>
      <p:pic>
        <p:nvPicPr>
          <p:cNvPr id="49161" name="Picture 7" descr="C:\Documents and Settings\smithh\Desktop\Activists\Katie Watson.jpg"/>
          <p:cNvPicPr>
            <a:picLocks noChangeAspect="1" noChangeArrowheads="1"/>
          </p:cNvPicPr>
          <p:nvPr/>
        </p:nvPicPr>
        <p:blipFill>
          <a:blip r:embed="rId9">
            <a:grayscl/>
          </a:blip>
          <a:srcRect/>
          <a:stretch>
            <a:fillRect/>
          </a:stretch>
        </p:blipFill>
        <p:spPr bwMode="auto">
          <a:xfrm>
            <a:off x="428625" y="4237038"/>
            <a:ext cx="1260475" cy="1763712"/>
          </a:xfrm>
          <a:prstGeom prst="rect">
            <a:avLst/>
          </a:prstGeom>
          <a:noFill/>
          <a:ln w="9525">
            <a:noFill/>
            <a:miter lim="800000"/>
            <a:headEnd/>
            <a:tailEnd/>
          </a:ln>
        </p:spPr>
      </p:pic>
      <p:pic>
        <p:nvPicPr>
          <p:cNvPr id="49162" name="Picture 8" descr="C:\Documents and Settings\smithh\Desktop\Activists\Keith Chapman.jpg"/>
          <p:cNvPicPr>
            <a:picLocks noChangeAspect="1" noChangeArrowheads="1"/>
          </p:cNvPicPr>
          <p:nvPr/>
        </p:nvPicPr>
        <p:blipFill>
          <a:blip r:embed="rId10">
            <a:grayscl/>
          </a:blip>
          <a:srcRect/>
          <a:stretch>
            <a:fillRect/>
          </a:stretch>
        </p:blipFill>
        <p:spPr bwMode="auto">
          <a:xfrm>
            <a:off x="7358063" y="2000250"/>
            <a:ext cx="1260475" cy="1763713"/>
          </a:xfrm>
          <a:prstGeom prst="rect">
            <a:avLst/>
          </a:prstGeom>
          <a:noFill/>
          <a:ln w="9525">
            <a:noFill/>
            <a:miter lim="800000"/>
            <a:headEnd/>
            <a:tailEnd/>
          </a:ln>
        </p:spPr>
      </p:pic>
      <p:pic>
        <p:nvPicPr>
          <p:cNvPr id="49163" name="Picture 9" descr="C:\Documents and Settings\smithh\Desktop\Activists\Kirsty Hoadley 1.JPG"/>
          <p:cNvPicPr>
            <a:picLocks noChangeAspect="1" noChangeArrowheads="1"/>
          </p:cNvPicPr>
          <p:nvPr/>
        </p:nvPicPr>
        <p:blipFill>
          <a:blip r:embed="rId11">
            <a:grayscl/>
          </a:blip>
          <a:srcRect b="7561"/>
          <a:stretch>
            <a:fillRect/>
          </a:stretch>
        </p:blipFill>
        <p:spPr bwMode="auto">
          <a:xfrm>
            <a:off x="3954463" y="4237038"/>
            <a:ext cx="1260475" cy="1749425"/>
          </a:xfrm>
          <a:prstGeom prst="rect">
            <a:avLst/>
          </a:prstGeom>
          <a:noFill/>
          <a:ln w="9525">
            <a:noFill/>
            <a:miter lim="800000"/>
            <a:headEnd/>
            <a:tailEnd/>
          </a:ln>
        </p:spPr>
      </p:pic>
      <p:pic>
        <p:nvPicPr>
          <p:cNvPr id="49164" name="Picture 11" descr="G:\UKSKILLS\Pictures\WorldSkills\2011 WorldSkills London\Squad and Team UK\Team UK\Team UK Members WSL 2011\Graphic Design\Jonathan_Cleave_Graphics.jpg"/>
          <p:cNvPicPr>
            <a:picLocks noChangeAspect="1" noChangeArrowheads="1"/>
          </p:cNvPicPr>
          <p:nvPr/>
        </p:nvPicPr>
        <p:blipFill>
          <a:blip r:embed="rId12">
            <a:grayscl/>
          </a:blip>
          <a:srcRect l="17334" t="4037" r="23727" b="41489"/>
          <a:stretch>
            <a:fillRect/>
          </a:stretch>
        </p:blipFill>
        <p:spPr bwMode="auto">
          <a:xfrm>
            <a:off x="5653786" y="4237038"/>
            <a:ext cx="1260475" cy="1749425"/>
          </a:xfrm>
          <a:prstGeom prst="rect">
            <a:avLst/>
          </a:prstGeom>
          <a:noFill/>
          <a:ln w="9525">
            <a:noFill/>
            <a:miter lim="800000"/>
            <a:headEnd/>
            <a:tailEnd/>
          </a:ln>
        </p:spPr>
      </p:pic>
      <p:sp>
        <p:nvSpPr>
          <p:cNvPr id="49165" name="TextBox 14"/>
          <p:cNvSpPr txBox="1">
            <a:spLocks noChangeArrowheads="1"/>
          </p:cNvSpPr>
          <p:nvPr/>
        </p:nvSpPr>
        <p:spPr bwMode="auto">
          <a:xfrm>
            <a:off x="357188" y="3786188"/>
            <a:ext cx="1500187" cy="276225"/>
          </a:xfrm>
          <a:prstGeom prst="rect">
            <a:avLst/>
          </a:prstGeom>
          <a:noFill/>
          <a:ln w="9525">
            <a:noFill/>
            <a:miter lim="800000"/>
            <a:headEnd/>
            <a:tailEnd/>
          </a:ln>
        </p:spPr>
        <p:txBody>
          <a:bodyPr>
            <a:spAutoFit/>
          </a:bodyPr>
          <a:lstStyle/>
          <a:p>
            <a:r>
              <a:rPr lang="en-GB" sz="1200"/>
              <a:t>Jenna Bailey </a:t>
            </a:r>
          </a:p>
        </p:txBody>
      </p:sp>
      <p:sp>
        <p:nvSpPr>
          <p:cNvPr id="49166" name="TextBox 15"/>
          <p:cNvSpPr txBox="1">
            <a:spLocks noChangeArrowheads="1"/>
          </p:cNvSpPr>
          <p:nvPr/>
        </p:nvSpPr>
        <p:spPr bwMode="auto">
          <a:xfrm>
            <a:off x="2143125" y="3786188"/>
            <a:ext cx="1500188" cy="276225"/>
          </a:xfrm>
          <a:prstGeom prst="rect">
            <a:avLst/>
          </a:prstGeom>
          <a:noFill/>
          <a:ln w="9525">
            <a:noFill/>
            <a:miter lim="800000"/>
            <a:headEnd/>
            <a:tailEnd/>
          </a:ln>
        </p:spPr>
        <p:txBody>
          <a:bodyPr>
            <a:spAutoFit/>
          </a:bodyPr>
          <a:lstStyle/>
          <a:p>
            <a:r>
              <a:rPr lang="en-GB" sz="1200"/>
              <a:t>Richard Talman</a:t>
            </a:r>
          </a:p>
        </p:txBody>
      </p:sp>
      <p:sp>
        <p:nvSpPr>
          <p:cNvPr id="49167" name="TextBox 16"/>
          <p:cNvSpPr txBox="1">
            <a:spLocks noChangeArrowheads="1"/>
          </p:cNvSpPr>
          <p:nvPr/>
        </p:nvSpPr>
        <p:spPr bwMode="auto">
          <a:xfrm>
            <a:off x="3857625" y="3786188"/>
            <a:ext cx="1500188" cy="276225"/>
          </a:xfrm>
          <a:prstGeom prst="rect">
            <a:avLst/>
          </a:prstGeom>
          <a:noFill/>
          <a:ln w="9525">
            <a:noFill/>
            <a:miter lim="800000"/>
            <a:headEnd/>
            <a:tailEnd/>
          </a:ln>
        </p:spPr>
        <p:txBody>
          <a:bodyPr>
            <a:spAutoFit/>
          </a:bodyPr>
          <a:lstStyle/>
          <a:p>
            <a:r>
              <a:rPr lang="en-GB" sz="1200"/>
              <a:t>Adam Peirson</a:t>
            </a:r>
          </a:p>
        </p:txBody>
      </p:sp>
      <p:sp>
        <p:nvSpPr>
          <p:cNvPr id="49168" name="TextBox 17"/>
          <p:cNvSpPr txBox="1">
            <a:spLocks noChangeArrowheads="1"/>
          </p:cNvSpPr>
          <p:nvPr/>
        </p:nvSpPr>
        <p:spPr bwMode="auto">
          <a:xfrm>
            <a:off x="5572125" y="3786188"/>
            <a:ext cx="1500188" cy="276225"/>
          </a:xfrm>
          <a:prstGeom prst="rect">
            <a:avLst/>
          </a:prstGeom>
          <a:noFill/>
          <a:ln w="9525">
            <a:noFill/>
            <a:miter lim="800000"/>
            <a:headEnd/>
            <a:tailEnd/>
          </a:ln>
        </p:spPr>
        <p:txBody>
          <a:bodyPr>
            <a:spAutoFit/>
          </a:bodyPr>
          <a:lstStyle/>
          <a:p>
            <a:r>
              <a:rPr lang="en-GB" sz="1200"/>
              <a:t>Alex Bellini</a:t>
            </a:r>
          </a:p>
        </p:txBody>
      </p:sp>
      <p:sp>
        <p:nvSpPr>
          <p:cNvPr id="49169" name="TextBox 18"/>
          <p:cNvSpPr txBox="1">
            <a:spLocks noChangeArrowheads="1"/>
          </p:cNvSpPr>
          <p:nvPr/>
        </p:nvSpPr>
        <p:spPr bwMode="auto">
          <a:xfrm>
            <a:off x="7286625" y="3786188"/>
            <a:ext cx="1500188" cy="276225"/>
          </a:xfrm>
          <a:prstGeom prst="rect">
            <a:avLst/>
          </a:prstGeom>
          <a:noFill/>
          <a:ln w="9525">
            <a:noFill/>
            <a:miter lim="800000"/>
            <a:headEnd/>
            <a:tailEnd/>
          </a:ln>
        </p:spPr>
        <p:txBody>
          <a:bodyPr>
            <a:spAutoFit/>
          </a:bodyPr>
          <a:lstStyle/>
          <a:p>
            <a:r>
              <a:rPr lang="en-GB" sz="1200"/>
              <a:t>Keith Chapman</a:t>
            </a:r>
          </a:p>
        </p:txBody>
      </p:sp>
      <p:sp>
        <p:nvSpPr>
          <p:cNvPr id="49170" name="TextBox 19"/>
          <p:cNvSpPr txBox="1">
            <a:spLocks noChangeArrowheads="1"/>
          </p:cNvSpPr>
          <p:nvPr/>
        </p:nvSpPr>
        <p:spPr bwMode="auto">
          <a:xfrm>
            <a:off x="357188" y="6072188"/>
            <a:ext cx="1500187" cy="276225"/>
          </a:xfrm>
          <a:prstGeom prst="rect">
            <a:avLst/>
          </a:prstGeom>
          <a:noFill/>
          <a:ln w="9525">
            <a:noFill/>
            <a:miter lim="800000"/>
            <a:headEnd/>
            <a:tailEnd/>
          </a:ln>
        </p:spPr>
        <p:txBody>
          <a:bodyPr>
            <a:spAutoFit/>
          </a:bodyPr>
          <a:lstStyle/>
          <a:p>
            <a:r>
              <a:rPr lang="en-GB" sz="1200"/>
              <a:t>Katie Kyrousis </a:t>
            </a:r>
          </a:p>
        </p:txBody>
      </p:sp>
      <p:sp>
        <p:nvSpPr>
          <p:cNvPr id="49171" name="TextBox 20"/>
          <p:cNvSpPr txBox="1">
            <a:spLocks noChangeArrowheads="1"/>
          </p:cNvSpPr>
          <p:nvPr/>
        </p:nvSpPr>
        <p:spPr bwMode="auto">
          <a:xfrm>
            <a:off x="2143125" y="6072188"/>
            <a:ext cx="1500188" cy="276225"/>
          </a:xfrm>
          <a:prstGeom prst="rect">
            <a:avLst/>
          </a:prstGeom>
          <a:noFill/>
          <a:ln w="9525">
            <a:noFill/>
            <a:miter lim="800000"/>
            <a:headEnd/>
            <a:tailEnd/>
          </a:ln>
        </p:spPr>
        <p:txBody>
          <a:bodyPr>
            <a:spAutoFit/>
          </a:bodyPr>
          <a:lstStyle/>
          <a:p>
            <a:r>
              <a:rPr lang="en-GB" sz="1200"/>
              <a:t>Luke Griffiths</a:t>
            </a:r>
          </a:p>
        </p:txBody>
      </p:sp>
      <p:sp>
        <p:nvSpPr>
          <p:cNvPr id="49172" name="TextBox 21"/>
          <p:cNvSpPr txBox="1">
            <a:spLocks noChangeArrowheads="1"/>
          </p:cNvSpPr>
          <p:nvPr/>
        </p:nvSpPr>
        <p:spPr bwMode="auto">
          <a:xfrm>
            <a:off x="3857625" y="6072188"/>
            <a:ext cx="1500188" cy="276225"/>
          </a:xfrm>
          <a:prstGeom prst="rect">
            <a:avLst/>
          </a:prstGeom>
          <a:noFill/>
          <a:ln w="9525">
            <a:noFill/>
            <a:miter lim="800000"/>
            <a:headEnd/>
            <a:tailEnd/>
          </a:ln>
        </p:spPr>
        <p:txBody>
          <a:bodyPr>
            <a:spAutoFit/>
          </a:bodyPr>
          <a:lstStyle/>
          <a:p>
            <a:r>
              <a:rPr lang="en-GB" sz="1200"/>
              <a:t>Kirsty Hoadley</a:t>
            </a:r>
          </a:p>
        </p:txBody>
      </p:sp>
      <p:sp>
        <p:nvSpPr>
          <p:cNvPr id="49173" name="TextBox 22"/>
          <p:cNvSpPr txBox="1">
            <a:spLocks noChangeArrowheads="1"/>
          </p:cNvSpPr>
          <p:nvPr/>
        </p:nvSpPr>
        <p:spPr bwMode="auto">
          <a:xfrm>
            <a:off x="5572125" y="6072188"/>
            <a:ext cx="1500188" cy="276225"/>
          </a:xfrm>
          <a:prstGeom prst="rect">
            <a:avLst/>
          </a:prstGeom>
          <a:noFill/>
          <a:ln w="9525">
            <a:noFill/>
            <a:miter lim="800000"/>
            <a:headEnd/>
            <a:tailEnd/>
          </a:ln>
        </p:spPr>
        <p:txBody>
          <a:bodyPr>
            <a:spAutoFit/>
          </a:bodyPr>
          <a:lstStyle/>
          <a:p>
            <a:r>
              <a:rPr lang="en-GB" sz="1200"/>
              <a:t>Jonathan Cleave</a:t>
            </a:r>
          </a:p>
        </p:txBody>
      </p:sp>
      <p:pic>
        <p:nvPicPr>
          <p:cNvPr id="49174" name="Picture 8"/>
          <p:cNvPicPr>
            <a:picLocks noChangeAspect="1" noChangeArrowheads="1"/>
          </p:cNvPicPr>
          <p:nvPr/>
        </p:nvPicPr>
        <p:blipFill rotWithShape="1">
          <a:blip r:embed="rId13">
            <a:grayscl/>
          </a:blip>
          <a:srcRect l="19496" t="11516" r="16931"/>
          <a:stretch/>
        </p:blipFill>
        <p:spPr bwMode="auto">
          <a:xfrm>
            <a:off x="7358063" y="4222463"/>
            <a:ext cx="1267777" cy="1764000"/>
          </a:xfrm>
          <a:prstGeom prst="rect">
            <a:avLst/>
          </a:prstGeom>
          <a:noFill/>
          <a:ln w="9525">
            <a:noFill/>
            <a:miter lim="800000"/>
            <a:headEnd/>
            <a:tailEnd/>
          </a:ln>
        </p:spPr>
      </p:pic>
      <p:sp>
        <p:nvSpPr>
          <p:cNvPr id="49175" name="TextBox 22"/>
          <p:cNvSpPr txBox="1">
            <a:spLocks noChangeArrowheads="1"/>
          </p:cNvSpPr>
          <p:nvPr/>
        </p:nvSpPr>
        <p:spPr bwMode="auto">
          <a:xfrm>
            <a:off x="7308850" y="6021388"/>
            <a:ext cx="1500188" cy="457200"/>
          </a:xfrm>
          <a:prstGeom prst="rect">
            <a:avLst/>
          </a:prstGeom>
          <a:noFill/>
          <a:ln w="9525">
            <a:noFill/>
            <a:miter lim="800000"/>
            <a:headEnd/>
            <a:tailEnd/>
          </a:ln>
        </p:spPr>
        <p:txBody>
          <a:bodyPr>
            <a:spAutoFit/>
          </a:bodyPr>
          <a:lstStyle/>
          <a:p>
            <a:pPr algn="ctr"/>
            <a:r>
              <a:rPr lang="en-GB" sz="1200"/>
              <a:t>Harry Smith </a:t>
            </a:r>
          </a:p>
          <a:p>
            <a:pPr algn="ctr"/>
            <a:r>
              <a:rPr lang="en-GB" sz="1200"/>
              <a:t>Co-ordinator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p:txBody>
          <a:bodyPr/>
          <a:lstStyle/>
          <a:p>
            <a:endParaRPr lang="en-US" smtClean="0">
              <a:latin typeface="Arial" charset="0"/>
              <a:cs typeface="Arial" charset="0"/>
            </a:endParaRPr>
          </a:p>
        </p:txBody>
      </p:sp>
      <p:sp>
        <p:nvSpPr>
          <p:cNvPr id="55298" name="Rectangle 3"/>
          <p:cNvSpPr>
            <a:spLocks noGrp="1"/>
          </p:cNvSpPr>
          <p:nvPr>
            <p:ph type="body" idx="4294967295"/>
          </p:nvPr>
        </p:nvSpPr>
        <p:spPr>
          <a:xfrm>
            <a:off x="358775" y="1557338"/>
            <a:ext cx="8426450" cy="4824412"/>
          </a:xfrm>
        </p:spPr>
        <p:txBody>
          <a:bodyPr/>
          <a:lstStyle/>
          <a:p>
            <a:pPr eaLnBrk="1" hangingPunct="1">
              <a:lnSpc>
                <a:spcPct val="90000"/>
              </a:lnSpc>
            </a:pPr>
            <a:r>
              <a:rPr lang="en-GB" sz="2400" dirty="0" smtClean="0">
                <a:latin typeface="Arial" charset="0"/>
                <a:cs typeface="Arial" charset="0"/>
              </a:rPr>
              <a:t>Return on Investment for NAS and WorldSkills UK</a:t>
            </a:r>
          </a:p>
          <a:p>
            <a:pPr eaLnBrk="1" hangingPunct="1">
              <a:lnSpc>
                <a:spcPct val="90000"/>
              </a:lnSpc>
              <a:spcBef>
                <a:spcPts val="600"/>
              </a:spcBef>
            </a:pPr>
            <a:endParaRPr lang="en-GB" dirty="0" smtClean="0">
              <a:latin typeface="Arial" charset="0"/>
              <a:cs typeface="Arial" charset="0"/>
            </a:endParaRPr>
          </a:p>
          <a:p>
            <a:pPr marL="290513" indent="-285750" eaLnBrk="1" hangingPunct="1">
              <a:lnSpc>
                <a:spcPct val="90000"/>
              </a:lnSpc>
              <a:spcBef>
                <a:spcPts val="600"/>
              </a:spcBef>
              <a:buFont typeface="Lucida Grande"/>
              <a:buChar char="-"/>
            </a:pPr>
            <a:r>
              <a:rPr lang="en-GB" b="0" dirty="0" smtClean="0">
                <a:latin typeface="Arial" charset="0"/>
                <a:cs typeface="Arial" charset="0"/>
              </a:rPr>
              <a:t>Increased involvement in skills competitions at all levels (schools, colleges and employers of all sizes)</a:t>
            </a:r>
          </a:p>
          <a:p>
            <a:pPr marL="290513" indent="-285750" eaLnBrk="1" hangingPunct="1">
              <a:lnSpc>
                <a:spcPct val="90000"/>
              </a:lnSpc>
              <a:spcBef>
                <a:spcPts val="600"/>
              </a:spcBef>
              <a:buFont typeface="Lucida Grande"/>
              <a:buChar char="-"/>
            </a:pPr>
            <a:r>
              <a:rPr lang="en-GB" b="0" dirty="0" smtClean="0">
                <a:latin typeface="Arial" charset="0"/>
                <a:cs typeface="Arial" charset="0"/>
              </a:rPr>
              <a:t>Higher </a:t>
            </a:r>
            <a:r>
              <a:rPr lang="en-GB" b="0" dirty="0" smtClean="0">
                <a:latin typeface="Arial" charset="0"/>
                <a:cs typeface="Arial" charset="0"/>
              </a:rPr>
              <a:t>quality standards in national and international skills competitions and an increased pool of training experts, mentors and coaches </a:t>
            </a:r>
          </a:p>
          <a:p>
            <a:pPr marL="290513" indent="-285750" eaLnBrk="1" hangingPunct="1">
              <a:lnSpc>
                <a:spcPct val="90000"/>
              </a:lnSpc>
              <a:spcBef>
                <a:spcPts val="600"/>
              </a:spcBef>
              <a:buFont typeface="Lucida Grande"/>
              <a:buChar char="-"/>
            </a:pPr>
            <a:r>
              <a:rPr lang="en-GB" b="0" dirty="0" smtClean="0">
                <a:latin typeface="Arial" charset="0"/>
                <a:cs typeface="Arial" charset="0"/>
              </a:rPr>
              <a:t>Improved recognition and celebration of competitor success – including those who are Apprenticeships</a:t>
            </a:r>
          </a:p>
          <a:p>
            <a:pPr marL="290513" indent="-285750" eaLnBrk="1" hangingPunct="1">
              <a:lnSpc>
                <a:spcPct val="90000"/>
              </a:lnSpc>
              <a:spcBef>
                <a:spcPts val="600"/>
              </a:spcBef>
              <a:buFont typeface="Lucida Grande"/>
              <a:buChar char="-"/>
            </a:pPr>
            <a:r>
              <a:rPr lang="en-GB" b="0" dirty="0" smtClean="0">
                <a:latin typeface="Arial" charset="0"/>
                <a:cs typeface="Arial" charset="0"/>
              </a:rPr>
              <a:t>A positive </a:t>
            </a:r>
            <a:r>
              <a:rPr lang="en-GB" b="0" u="sng" dirty="0" smtClean="0">
                <a:latin typeface="Arial" charset="0"/>
                <a:cs typeface="Arial" charset="0"/>
              </a:rPr>
              <a:t>and</a:t>
            </a:r>
            <a:r>
              <a:rPr lang="en-GB" b="0" dirty="0" smtClean="0">
                <a:latin typeface="Arial" charset="0"/>
                <a:cs typeface="Arial" charset="0"/>
              </a:rPr>
              <a:t> measurable impact on the quality of Apprenticeships and on the wider skills system </a:t>
            </a:r>
          </a:p>
          <a:p>
            <a:pPr marL="290513" indent="-285750" eaLnBrk="1" hangingPunct="1">
              <a:lnSpc>
                <a:spcPct val="90000"/>
              </a:lnSpc>
              <a:spcBef>
                <a:spcPts val="600"/>
              </a:spcBef>
              <a:buFont typeface="Lucida Grande"/>
              <a:buChar char="-"/>
            </a:pPr>
            <a:r>
              <a:rPr lang="en-GB" b="0" dirty="0" smtClean="0">
                <a:latin typeface="Arial" charset="0"/>
                <a:cs typeface="Arial" charset="0"/>
              </a:rPr>
              <a:t>A </a:t>
            </a:r>
            <a:r>
              <a:rPr lang="en-GB" b="0" dirty="0" smtClean="0">
                <a:latin typeface="Arial" charset="0"/>
                <a:cs typeface="Arial" charset="0"/>
              </a:rPr>
              <a:t>strong legacy of improved awareness and recognition of Further Education, skills and Apprenticeships across the UK</a:t>
            </a:r>
          </a:p>
          <a:p>
            <a:pPr marL="290513" indent="-285750" eaLnBrk="1" hangingPunct="1">
              <a:lnSpc>
                <a:spcPct val="90000"/>
              </a:lnSpc>
              <a:spcBef>
                <a:spcPts val="600"/>
              </a:spcBef>
              <a:buFont typeface="Lucida Grande"/>
              <a:buChar char="-"/>
            </a:pPr>
            <a:r>
              <a:rPr lang="en-GB" b="0" dirty="0" smtClean="0">
                <a:latin typeface="Arial" charset="0"/>
                <a:cs typeface="Arial" charset="0"/>
              </a:rPr>
              <a:t>Solid performance by Team UK at WorldSkills Leipzig 2013</a:t>
            </a:r>
          </a:p>
          <a:p>
            <a:pPr eaLnBrk="1" hangingPunct="1">
              <a:lnSpc>
                <a:spcPct val="90000"/>
              </a:lnSpc>
              <a:spcBef>
                <a:spcPts val="1800"/>
              </a:spcBef>
            </a:pPr>
            <a:r>
              <a:rPr lang="en-GB" sz="2400" dirty="0" smtClean="0">
                <a:latin typeface="Arial" charset="0"/>
                <a:cs typeface="Arial" charset="0"/>
              </a:rPr>
              <a:t>= increased skills = increased GDP</a:t>
            </a:r>
            <a:endParaRPr lang="en-US" sz="2400" dirty="0" smtClean="0">
              <a:latin typeface="Arial" charset="0"/>
              <a:cs typeface="Arial" charset="0"/>
            </a:endParaRPr>
          </a:p>
        </p:txBody>
      </p:sp>
      <p:pic>
        <p:nvPicPr>
          <p:cNvPr id="55299" name="Picture 2" descr="C:\Users\cfrancis\AppData\Local\Microsoft\Windows\Temporary Internet Files\Low\Content.IE5\GV0FIE3U\wsuk_header[1].jpg"/>
          <p:cNvPicPr>
            <a:picLocks noChangeAspect="1" noChangeArrowheads="1"/>
          </p:cNvPicPr>
          <p:nvPr/>
        </p:nvPicPr>
        <p:blipFill>
          <a:blip r:embed="rId3"/>
          <a:srcRect/>
          <a:stretch>
            <a:fillRect/>
          </a:stretch>
        </p:blipFill>
        <p:spPr bwMode="auto">
          <a:xfrm>
            <a:off x="0" y="-34925"/>
            <a:ext cx="9144000"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p:txBody>
          <a:bodyPr/>
          <a:lstStyle/>
          <a:p>
            <a:endParaRPr lang="en-US" smtClean="0">
              <a:latin typeface="Arial" charset="0"/>
              <a:cs typeface="Arial" charset="0"/>
            </a:endParaRPr>
          </a:p>
        </p:txBody>
      </p:sp>
      <p:sp>
        <p:nvSpPr>
          <p:cNvPr id="59394" name="Rectangle 3"/>
          <p:cNvSpPr>
            <a:spLocks noGrp="1"/>
          </p:cNvSpPr>
          <p:nvPr>
            <p:ph type="body" idx="4294967295"/>
          </p:nvPr>
        </p:nvSpPr>
        <p:spPr>
          <a:xfrm>
            <a:off x="395288" y="4581128"/>
            <a:ext cx="4213225" cy="2078435"/>
          </a:xfrm>
        </p:spPr>
        <p:txBody>
          <a:bodyPr/>
          <a:lstStyle/>
          <a:p>
            <a:pPr algn="ctr">
              <a:lnSpc>
                <a:spcPct val="90000"/>
              </a:lnSpc>
              <a:spcBef>
                <a:spcPts val="600"/>
              </a:spcBef>
            </a:pPr>
            <a:r>
              <a:rPr lang="en-GB" dirty="0" smtClean="0">
                <a:latin typeface="Arial" charset="0"/>
                <a:cs typeface="Arial" charset="0"/>
              </a:rPr>
              <a:t>Harry Smith</a:t>
            </a:r>
            <a:br>
              <a:rPr lang="en-GB" dirty="0" smtClean="0">
                <a:latin typeface="Arial" charset="0"/>
                <a:cs typeface="Arial" charset="0"/>
              </a:rPr>
            </a:br>
            <a:r>
              <a:rPr lang="en-GB" b="0" dirty="0" smtClean="0">
                <a:latin typeface="Arial" charset="0"/>
                <a:cs typeface="Arial" charset="0"/>
              </a:rPr>
              <a:t>WorldSkills UK Alumni Coordinator</a:t>
            </a:r>
            <a:endParaRPr lang="en-GB" dirty="0" smtClean="0">
              <a:latin typeface="Arial" charset="0"/>
              <a:cs typeface="Arial" charset="0"/>
            </a:endParaRPr>
          </a:p>
          <a:p>
            <a:pPr algn="ctr">
              <a:lnSpc>
                <a:spcPct val="90000"/>
              </a:lnSpc>
              <a:spcBef>
                <a:spcPts val="600"/>
              </a:spcBef>
            </a:pPr>
            <a:r>
              <a:rPr lang="en-GB" b="0" dirty="0" smtClean="0">
                <a:latin typeface="Arial" charset="0"/>
                <a:cs typeface="Arial" charset="0"/>
              </a:rPr>
              <a:t>National Apprenticeship Service</a:t>
            </a:r>
          </a:p>
          <a:p>
            <a:pPr algn="ctr">
              <a:lnSpc>
                <a:spcPct val="90000"/>
              </a:lnSpc>
              <a:spcBef>
                <a:spcPts val="600"/>
              </a:spcBef>
            </a:pPr>
            <a:r>
              <a:rPr lang="en-GB" dirty="0" smtClean="0">
                <a:latin typeface="Arial" charset="0"/>
                <a:cs typeface="Arial" charset="0"/>
              </a:rPr>
              <a:t>harry.smith@apprenticeships.gov.uk</a:t>
            </a:r>
          </a:p>
          <a:p>
            <a:pPr algn="ctr">
              <a:lnSpc>
                <a:spcPct val="90000"/>
              </a:lnSpc>
              <a:spcBef>
                <a:spcPts val="600"/>
              </a:spcBef>
            </a:pPr>
            <a:endParaRPr lang="en-GB" dirty="0" smtClean="0">
              <a:latin typeface="Arial" charset="0"/>
              <a:cs typeface="Arial" charset="0"/>
            </a:endParaRPr>
          </a:p>
          <a:p>
            <a:pPr algn="ctr">
              <a:lnSpc>
                <a:spcPct val="90000"/>
              </a:lnSpc>
              <a:spcBef>
                <a:spcPts val="600"/>
              </a:spcBef>
            </a:pPr>
            <a:endParaRPr lang="en-US" dirty="0" smtClean="0">
              <a:latin typeface="Arial" charset="0"/>
              <a:cs typeface="Arial" charset="0"/>
            </a:endParaRPr>
          </a:p>
        </p:txBody>
      </p:sp>
      <p:sp>
        <p:nvSpPr>
          <p:cNvPr id="59395" name="Rectangle 4"/>
          <p:cNvSpPr>
            <a:spLocks/>
          </p:cNvSpPr>
          <p:nvPr/>
        </p:nvSpPr>
        <p:spPr bwMode="auto">
          <a:xfrm>
            <a:off x="4859338" y="4581128"/>
            <a:ext cx="4068762" cy="1933972"/>
          </a:xfrm>
          <a:prstGeom prst="rect">
            <a:avLst/>
          </a:prstGeom>
          <a:noFill/>
          <a:ln w="9525">
            <a:noFill/>
            <a:miter lim="800000"/>
            <a:headEnd/>
            <a:tailEnd/>
          </a:ln>
        </p:spPr>
        <p:txBody>
          <a:bodyPr lIns="0" tIns="0" rIns="0" bIns="0"/>
          <a:lstStyle/>
          <a:p>
            <a:pPr marL="4763" algn="ctr" eaLnBrk="0" hangingPunct="0">
              <a:spcAft>
                <a:spcPts val="600"/>
              </a:spcAft>
              <a:buFont typeface="Arial" charset="0"/>
              <a:buNone/>
            </a:pPr>
            <a:r>
              <a:rPr lang="en-GB" b="1" dirty="0" err="1" smtClean="0"/>
              <a:t>Jaine</a:t>
            </a:r>
            <a:r>
              <a:rPr lang="en-GB" b="1" dirty="0" smtClean="0"/>
              <a:t> Bolton</a:t>
            </a:r>
            <a:br>
              <a:rPr lang="en-GB" b="1" dirty="0" smtClean="0"/>
            </a:br>
            <a:r>
              <a:rPr lang="en-GB" dirty="0" smtClean="0"/>
              <a:t>UK’s </a:t>
            </a:r>
            <a:r>
              <a:rPr lang="en-GB" dirty="0"/>
              <a:t>Official Delegate to WorldSkills and WorldSkills </a:t>
            </a:r>
            <a:r>
              <a:rPr lang="en-GB" dirty="0" smtClean="0"/>
              <a:t>Europe</a:t>
            </a:r>
            <a:endParaRPr lang="en-GB" b="1" dirty="0"/>
          </a:p>
          <a:p>
            <a:pPr marL="4763" algn="ctr" eaLnBrk="0" hangingPunct="0">
              <a:spcAft>
                <a:spcPts val="600"/>
              </a:spcAft>
              <a:buFont typeface="Arial" charset="0"/>
              <a:buNone/>
            </a:pPr>
            <a:r>
              <a:rPr lang="en-GB" dirty="0"/>
              <a:t>National Apprenticeship </a:t>
            </a:r>
            <a:r>
              <a:rPr lang="en-GB" dirty="0" smtClean="0"/>
              <a:t>Service</a:t>
            </a:r>
          </a:p>
          <a:p>
            <a:pPr marL="4763" algn="ctr" eaLnBrk="0" hangingPunct="0">
              <a:spcAft>
                <a:spcPts val="600"/>
              </a:spcAft>
              <a:buFont typeface="Arial" charset="0"/>
              <a:buNone/>
            </a:pPr>
            <a:r>
              <a:rPr lang="en-GB" dirty="0" smtClean="0"/>
              <a:t>Jaine.bolton@apprenticeships.gov.uk </a:t>
            </a:r>
          </a:p>
        </p:txBody>
      </p:sp>
      <p:pic>
        <p:nvPicPr>
          <p:cNvPr id="59396" name="Picture 2" descr="C:\Users\cfrancis\AppData\Local\Microsoft\Windows\Temporary Internet Files\Low\Content.IE5\GV0FIE3U\wsuk_header[1].jpg"/>
          <p:cNvPicPr>
            <a:picLocks noChangeAspect="1" noChangeArrowheads="1"/>
          </p:cNvPicPr>
          <p:nvPr/>
        </p:nvPicPr>
        <p:blipFill>
          <a:blip r:embed="rId3"/>
          <a:srcRect/>
          <a:stretch>
            <a:fillRect/>
          </a:stretch>
        </p:blipFill>
        <p:spPr bwMode="auto">
          <a:xfrm>
            <a:off x="0" y="-34925"/>
            <a:ext cx="9144000" cy="1492250"/>
          </a:xfrm>
          <a:prstGeom prst="rect">
            <a:avLst/>
          </a:prstGeom>
          <a:noFill/>
          <a:ln w="9525">
            <a:noFill/>
            <a:miter lim="800000"/>
            <a:headEnd/>
            <a:tailEnd/>
          </a:ln>
        </p:spPr>
      </p:pic>
      <p:pic>
        <p:nvPicPr>
          <p:cNvPr id="59397" name="Picture 8"/>
          <p:cNvPicPr>
            <a:picLocks noChangeAspect="1" noChangeArrowheads="1"/>
          </p:cNvPicPr>
          <p:nvPr/>
        </p:nvPicPr>
        <p:blipFill>
          <a:blip r:embed="rId4">
            <a:grayscl/>
          </a:blip>
          <a:srcRect/>
          <a:stretch>
            <a:fillRect/>
          </a:stretch>
        </p:blipFill>
        <p:spPr bwMode="auto">
          <a:xfrm>
            <a:off x="5898762" y="1989120"/>
            <a:ext cx="1913598" cy="2520000"/>
          </a:xfrm>
          <a:prstGeom prst="rect">
            <a:avLst/>
          </a:prstGeom>
          <a:noFill/>
          <a:ln w="9525">
            <a:noFill/>
            <a:miter lim="800000"/>
            <a:headEnd/>
            <a:tailEnd/>
          </a:ln>
        </p:spPr>
      </p:pic>
      <p:pic>
        <p:nvPicPr>
          <p:cNvPr id="59398" name="Picture 8"/>
          <p:cNvPicPr>
            <a:picLocks noChangeAspect="1" noChangeArrowheads="1"/>
          </p:cNvPicPr>
          <p:nvPr/>
        </p:nvPicPr>
        <p:blipFill>
          <a:blip r:embed="rId5">
            <a:grayscl/>
          </a:blip>
          <a:srcRect l="12820" r="10255"/>
          <a:stretch>
            <a:fillRect/>
          </a:stretch>
        </p:blipFill>
        <p:spPr bwMode="auto">
          <a:xfrm>
            <a:off x="1553418" y="1989120"/>
            <a:ext cx="1938462" cy="2520000"/>
          </a:xfrm>
          <a:prstGeom prst="rect">
            <a:avLst/>
          </a:prstGeom>
          <a:noFill/>
          <a:ln w="9525">
            <a:noFill/>
            <a:miter lim="800000"/>
            <a:headEnd/>
            <a:tailEnd/>
          </a:ln>
        </p:spPr>
      </p:pic>
      <p:sp>
        <p:nvSpPr>
          <p:cNvPr id="59400" name="Text Box 8"/>
          <p:cNvSpPr txBox="1">
            <a:spLocks noChangeArrowheads="1"/>
          </p:cNvSpPr>
          <p:nvPr/>
        </p:nvSpPr>
        <p:spPr bwMode="auto">
          <a:xfrm>
            <a:off x="179512" y="1455167"/>
            <a:ext cx="5184576" cy="461665"/>
          </a:xfrm>
          <a:prstGeom prst="rect">
            <a:avLst/>
          </a:prstGeom>
          <a:noFill/>
          <a:ln w="9525">
            <a:solidFill>
              <a:srgbClr val="FFFFFF"/>
            </a:solidFill>
            <a:miter lim="800000"/>
            <a:headEnd/>
            <a:tailEnd/>
          </a:ln>
          <a:effectLst/>
        </p:spPr>
        <p:txBody>
          <a:bodyPr wrap="square">
            <a:spAutoFit/>
          </a:bodyPr>
          <a:lstStyle/>
          <a:p>
            <a:pPr>
              <a:spcBef>
                <a:spcPct val="50000"/>
              </a:spcBef>
            </a:pPr>
            <a:r>
              <a:rPr lang="en-GB" sz="2400" b="1" dirty="0"/>
              <a:t>Contact us for more information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idx="4294967295"/>
          </p:nvPr>
        </p:nvSpPr>
        <p:spPr/>
        <p:txBody>
          <a:bodyPr/>
          <a:lstStyle/>
          <a:p>
            <a:pPr eaLnBrk="1" hangingPunct="1"/>
            <a:endParaRPr lang="en-GB" dirty="0" smtClean="0">
              <a:latin typeface="Arial" charset="0"/>
              <a:cs typeface="Arial" charset="0"/>
            </a:endParaRPr>
          </a:p>
        </p:txBody>
      </p:sp>
      <p:sp>
        <p:nvSpPr>
          <p:cNvPr id="16386" name="Content Placeholder 5"/>
          <p:cNvSpPr>
            <a:spLocks noGrp="1"/>
          </p:cNvSpPr>
          <p:nvPr>
            <p:ph idx="4294967295"/>
          </p:nvPr>
        </p:nvSpPr>
        <p:spPr>
          <a:xfrm>
            <a:off x="357188" y="1557338"/>
            <a:ext cx="8426450" cy="4525962"/>
          </a:xfrm>
        </p:spPr>
        <p:txBody>
          <a:bodyPr/>
          <a:lstStyle/>
          <a:p>
            <a:pPr marL="0" eaLnBrk="1" hangingPunct="1">
              <a:spcBef>
                <a:spcPts val="1800"/>
              </a:spcBef>
            </a:pPr>
            <a:r>
              <a:rPr lang="en-GB" sz="2400" dirty="0" smtClean="0">
                <a:latin typeface="Arial" charset="0"/>
                <a:cs typeface="Arial" charset="0"/>
              </a:rPr>
              <a:t>A new home for WorldSkills UK…</a:t>
            </a:r>
          </a:p>
          <a:p>
            <a:pPr marL="0" eaLnBrk="1" hangingPunct="1">
              <a:lnSpc>
                <a:spcPts val="2800"/>
              </a:lnSpc>
              <a:spcBef>
                <a:spcPts val="1800"/>
              </a:spcBef>
            </a:pPr>
            <a:r>
              <a:rPr lang="en-GB" b="0" dirty="0" smtClean="0">
                <a:latin typeface="Arial" charset="0"/>
                <a:cs typeface="Arial" charset="0"/>
              </a:rPr>
              <a:t>In December 2010 the work of WorldSkills UK became part of the remit of the National Apprenticeship Service.</a:t>
            </a:r>
          </a:p>
          <a:p>
            <a:pPr marL="0" eaLnBrk="1" hangingPunct="1">
              <a:lnSpc>
                <a:spcPts val="2800"/>
              </a:lnSpc>
              <a:spcBef>
                <a:spcPts val="1800"/>
              </a:spcBef>
            </a:pPr>
            <a:r>
              <a:rPr lang="en-GB" b="0" dirty="0" smtClean="0">
                <a:latin typeface="Arial" charset="0"/>
                <a:cs typeface="Arial" charset="0"/>
              </a:rPr>
              <a:t>The National Apprenticeship Service is an ‘arms-length’ government department which is jointly owned by the Department for Education (schools and vocational education up to the age of 18) and the Department for Business Innovation and Skills (business support and vocational education and training from the age of 19)</a:t>
            </a:r>
          </a:p>
          <a:p>
            <a:pPr marL="0" eaLnBrk="1" hangingPunct="1">
              <a:spcBef>
                <a:spcPts val="1800"/>
              </a:spcBef>
            </a:pPr>
            <a:r>
              <a:rPr lang="en-GB" sz="2400" dirty="0" smtClean="0">
                <a:latin typeface="Arial" charset="0"/>
                <a:cs typeface="Arial" charset="0"/>
              </a:rPr>
              <a:t>Why the National Apprenticeship Service?</a:t>
            </a:r>
          </a:p>
          <a:p>
            <a:pPr marL="0" eaLnBrk="1" hangingPunct="1">
              <a:spcBef>
                <a:spcPts val="1800"/>
              </a:spcBef>
            </a:pPr>
            <a:r>
              <a:rPr lang="en-GB" b="0" dirty="0" smtClean="0">
                <a:latin typeface="Arial" charset="0"/>
                <a:cs typeface="Arial" charset="0"/>
              </a:rPr>
              <a:t>WorldSkills UK Competitions reward real talent and drive up levels of expertise in further education, skills and Apprenticeships</a:t>
            </a:r>
            <a:r>
              <a:rPr lang="en-GB" sz="2400" b="0" dirty="0" smtClean="0">
                <a:latin typeface="Arial" charset="0"/>
                <a:cs typeface="Arial" charset="0"/>
              </a:rPr>
              <a:t>.</a:t>
            </a:r>
            <a:endParaRPr lang="en-GB" sz="2400" dirty="0" smtClean="0">
              <a:latin typeface="Arial" charset="0"/>
              <a:cs typeface="Arial" charset="0"/>
            </a:endParaRPr>
          </a:p>
          <a:p>
            <a:pPr marL="0" eaLnBrk="1" hangingPunct="1">
              <a:spcBef>
                <a:spcPts val="1800"/>
              </a:spcBef>
            </a:pPr>
            <a:endParaRPr lang="en-GB" sz="2400" dirty="0" smtClean="0">
              <a:latin typeface="Arial" charset="0"/>
              <a:cs typeface="Arial" charset="0"/>
            </a:endParaRPr>
          </a:p>
        </p:txBody>
      </p:sp>
      <p:pic>
        <p:nvPicPr>
          <p:cNvPr id="16387" name="Picture 2" descr="C:\Users\cfrancis\AppData\Local\Microsoft\Windows\Temporary Internet Files\Low\Content.IE5\GV0FIE3U\wsuk_header[1].jpg"/>
          <p:cNvPicPr>
            <a:picLocks noChangeAspect="1" noChangeArrowheads="1"/>
          </p:cNvPicPr>
          <p:nvPr/>
        </p:nvPicPr>
        <p:blipFill>
          <a:blip r:embed="rId3"/>
          <a:srcRect/>
          <a:stretch>
            <a:fillRect/>
          </a:stretch>
        </p:blipFill>
        <p:spPr bwMode="auto">
          <a:xfrm>
            <a:off x="0" y="-34925"/>
            <a:ext cx="9144000"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p:txBody>
          <a:bodyPr/>
          <a:lstStyle/>
          <a:p>
            <a:endParaRPr lang="en-US" smtClean="0">
              <a:latin typeface="Arial" charset="0"/>
              <a:cs typeface="Arial" charset="0"/>
            </a:endParaRPr>
          </a:p>
        </p:txBody>
      </p:sp>
      <p:pic>
        <p:nvPicPr>
          <p:cNvPr id="51202"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
        <p:nvSpPr>
          <p:cNvPr id="51203" name="Rectangle 6"/>
          <p:cNvSpPr>
            <a:spLocks noGrp="1"/>
          </p:cNvSpPr>
          <p:nvPr>
            <p:ph type="body" idx="4294967295"/>
          </p:nvPr>
        </p:nvSpPr>
        <p:spPr/>
        <p:txBody>
          <a:bodyPr/>
          <a:lstStyle/>
          <a:p>
            <a:pPr algn="ctr"/>
            <a:r>
              <a:rPr lang="en-GB" b="0" smtClean="0">
                <a:latin typeface="Arial" charset="0"/>
                <a:cs typeface="Arial" charset="0"/>
              </a:rPr>
              <a:t>“Since meeting up with the WorldSkills, UK Alumni, I have realised there is much more to experience after the Competition has finished. But the next step is to start getting more people involved and start branching out to old team mates so that WorldSkills doesn't just have to be a 2 week event it can last a life time. I feel that the Alumni is going forward in the right direction.”</a:t>
            </a:r>
          </a:p>
          <a:p>
            <a:pPr algn="ctr"/>
            <a:r>
              <a:rPr lang="en-GB" smtClean="0">
                <a:latin typeface="Arial" charset="0"/>
                <a:cs typeface="Arial" charset="0"/>
              </a:rPr>
              <a:t>Alex Bellini, Cabinet Making, Team UK 2005</a:t>
            </a:r>
          </a:p>
          <a:p>
            <a:endParaRPr lang="en-GB" smtClean="0">
              <a:latin typeface="Arial" charset="0"/>
              <a:cs typeface="Arial" charset="0"/>
            </a:endParaRPr>
          </a:p>
          <a:p>
            <a:pPr algn="ctr" eaLnBrk="1" hangingPunct="1"/>
            <a:r>
              <a:rPr lang="en-GB" b="0" smtClean="0">
                <a:latin typeface="Arial" charset="0"/>
                <a:cs typeface="Arial" charset="0"/>
              </a:rPr>
              <a:t>“For me the WorldSkills, UK Alumni offers real tangible benefits to its members as well as being a great way to stay informed about the work of skills competitions and the progress of future teams. It would be great to see more of my former team mates involved so that they can make the most of the ongoing benefits and opportunities that I receive as an active member”</a:t>
            </a:r>
          </a:p>
          <a:p>
            <a:pPr algn="ctr" eaLnBrk="1" hangingPunct="1"/>
            <a:r>
              <a:rPr lang="en-GB" smtClean="0">
                <a:latin typeface="Arial" charset="0"/>
                <a:cs typeface="Arial" charset="0"/>
              </a:rPr>
              <a:t>Jenna Bailey, Beauty Therapy, Team UK 1999</a:t>
            </a:r>
          </a:p>
          <a:p>
            <a:endParaRPr lang="en-GB"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p:txBody>
          <a:bodyPr/>
          <a:lstStyle/>
          <a:p>
            <a:endParaRPr lang="en-US" smtClean="0">
              <a:latin typeface="Arial" charset="0"/>
              <a:cs typeface="Arial" charset="0"/>
            </a:endParaRPr>
          </a:p>
        </p:txBody>
      </p:sp>
      <p:sp>
        <p:nvSpPr>
          <p:cNvPr id="53250" name="Rectangle 3"/>
          <p:cNvSpPr>
            <a:spLocks noGrp="1"/>
          </p:cNvSpPr>
          <p:nvPr>
            <p:ph type="body" idx="4294967295"/>
          </p:nvPr>
        </p:nvSpPr>
        <p:spPr/>
        <p:txBody>
          <a:bodyPr/>
          <a:lstStyle/>
          <a:p>
            <a:pPr algn="ctr"/>
            <a:r>
              <a:rPr lang="en-GB" b="0" dirty="0" smtClean="0">
                <a:latin typeface="Arial" charset="0"/>
                <a:cs typeface="Arial" charset="0"/>
              </a:rPr>
              <a:t>“My WorldSkills experience was so amazing that I was determined after it was over to stay involved in any way I could. Being part of the WorldSkills, UK Alumni has allowed me to do this - not only have I been able to stay in touch with my past team mates and meet other past competitors but it has also given me the opportunity to inspire and train the next generation of competitors. When I was training, being put into contact with Gary </a:t>
            </a:r>
            <a:r>
              <a:rPr lang="en-GB" b="0" dirty="0" err="1" smtClean="0">
                <a:latin typeface="Arial" charset="0"/>
                <a:cs typeface="Arial" charset="0"/>
              </a:rPr>
              <a:t>Tuddenham</a:t>
            </a:r>
            <a:r>
              <a:rPr lang="en-GB" b="0" dirty="0" smtClean="0">
                <a:latin typeface="Arial" charset="0"/>
                <a:cs typeface="Arial" charset="0"/>
              </a:rPr>
              <a:t>, cabinet maker from 2007, was invaluable and </a:t>
            </a:r>
            <a:r>
              <a:rPr lang="en-GB" b="0" dirty="0" smtClean="0">
                <a:latin typeface="Arial" charset="0"/>
                <a:cs typeface="Arial" charset="0"/>
              </a:rPr>
              <a:t/>
            </a:r>
            <a:br>
              <a:rPr lang="en-GB" b="0" dirty="0" smtClean="0">
                <a:latin typeface="Arial" charset="0"/>
                <a:cs typeface="Arial" charset="0"/>
              </a:rPr>
            </a:br>
            <a:r>
              <a:rPr lang="en-GB" b="0" dirty="0" smtClean="0">
                <a:latin typeface="Arial" charset="0"/>
                <a:cs typeface="Arial" charset="0"/>
              </a:rPr>
              <a:t>I </a:t>
            </a:r>
            <a:r>
              <a:rPr lang="en-GB" b="0" dirty="0" smtClean="0">
                <a:latin typeface="Arial" charset="0"/>
                <a:cs typeface="Arial" charset="0"/>
              </a:rPr>
              <a:t>hope that sharing my experience with others inspires them to go on to </a:t>
            </a:r>
            <a:r>
              <a:rPr lang="en-GB" b="0" dirty="0" smtClean="0">
                <a:latin typeface="Arial" charset="0"/>
                <a:cs typeface="Arial" charset="0"/>
              </a:rPr>
              <a:t/>
            </a:r>
            <a:br>
              <a:rPr lang="en-GB" b="0" dirty="0" smtClean="0">
                <a:latin typeface="Arial" charset="0"/>
                <a:cs typeface="Arial" charset="0"/>
              </a:rPr>
            </a:br>
            <a:r>
              <a:rPr lang="en-GB" b="0" dirty="0" smtClean="0">
                <a:latin typeface="Arial" charset="0"/>
                <a:cs typeface="Arial" charset="0"/>
              </a:rPr>
              <a:t>achieve </a:t>
            </a:r>
            <a:r>
              <a:rPr lang="en-GB" b="0" dirty="0" smtClean="0">
                <a:latin typeface="Arial" charset="0"/>
                <a:cs typeface="Arial" charset="0"/>
              </a:rPr>
              <a:t>great things.”</a:t>
            </a:r>
          </a:p>
          <a:p>
            <a:pPr algn="ctr"/>
            <a:r>
              <a:rPr lang="en-GB" dirty="0" smtClean="0">
                <a:latin typeface="Arial" charset="0"/>
                <a:cs typeface="Arial" charset="0"/>
              </a:rPr>
              <a:t>Luke Griffiths, Cabinet Making, Team UK 2009</a:t>
            </a:r>
          </a:p>
          <a:p>
            <a:pPr algn="ctr"/>
            <a:endParaRPr lang="en-GB" dirty="0" smtClean="0">
              <a:latin typeface="Arial" charset="0"/>
              <a:cs typeface="Arial" charset="0"/>
            </a:endParaRPr>
          </a:p>
          <a:p>
            <a:pPr algn="ctr" eaLnBrk="1" hangingPunct="1"/>
            <a:r>
              <a:rPr lang="en-GB" b="0" dirty="0" smtClean="0">
                <a:latin typeface="Arial" charset="0"/>
                <a:cs typeface="Arial" charset="0"/>
              </a:rPr>
              <a:t>“Being part of the WorldSkills, UK Alumni has many benefits like keeping you connected with old team mates and providing chances to meet competitors from other competitions with different experiences. Staying involved means you can pass on the positive experiences you had to new competitors and presents a wide range of possibilities for the future.”</a:t>
            </a:r>
          </a:p>
          <a:p>
            <a:pPr algn="ctr" eaLnBrk="1" hangingPunct="1"/>
            <a:r>
              <a:rPr lang="en-GB" dirty="0" smtClean="0">
                <a:latin typeface="Arial" charset="0"/>
                <a:cs typeface="Arial" charset="0"/>
              </a:rPr>
              <a:t>Katie Watson, Restaurant Service, Team UK </a:t>
            </a:r>
          </a:p>
          <a:p>
            <a:pPr algn="ctr"/>
            <a:endParaRPr lang="en-GB" dirty="0" smtClean="0">
              <a:latin typeface="Arial" charset="0"/>
              <a:cs typeface="Arial" charset="0"/>
            </a:endParaRPr>
          </a:p>
          <a:p>
            <a:pPr algn="ctr"/>
            <a:endParaRPr lang="en-US" dirty="0" smtClean="0">
              <a:latin typeface="Arial" charset="0"/>
              <a:cs typeface="Arial" charset="0"/>
            </a:endParaRPr>
          </a:p>
        </p:txBody>
      </p:sp>
      <p:pic>
        <p:nvPicPr>
          <p:cNvPr id="53251"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endParaRPr lang="en-US" dirty="0" smtClean="0">
              <a:latin typeface="Arial" charset="0"/>
              <a:cs typeface="Arial" charset="0"/>
            </a:endParaRPr>
          </a:p>
        </p:txBody>
      </p:sp>
      <p:sp>
        <p:nvSpPr>
          <p:cNvPr id="18434" name="Rectangle 3"/>
          <p:cNvSpPr>
            <a:spLocks noGrp="1"/>
          </p:cNvSpPr>
          <p:nvPr>
            <p:ph type="body" idx="4294967295"/>
          </p:nvPr>
        </p:nvSpPr>
        <p:spPr>
          <a:xfrm>
            <a:off x="358775" y="1557338"/>
            <a:ext cx="8426450" cy="4824412"/>
          </a:xfrm>
        </p:spPr>
        <p:txBody>
          <a:bodyPr/>
          <a:lstStyle/>
          <a:p>
            <a:pPr eaLnBrk="1" hangingPunct="1"/>
            <a:r>
              <a:rPr lang="en-GB" sz="2400" dirty="0" smtClean="0">
                <a:latin typeface="Arial" charset="0"/>
                <a:cs typeface="Arial" charset="0"/>
              </a:rPr>
              <a:t>An overview of Apprenticeships in England…</a:t>
            </a:r>
            <a:endParaRPr lang="en-GB" sz="1400" dirty="0" smtClean="0">
              <a:latin typeface="Arial" charset="0"/>
              <a:cs typeface="Arial" charset="0"/>
            </a:endParaRPr>
          </a:p>
          <a:p>
            <a:pPr marL="347663" indent="-342900" eaLnBrk="1" hangingPunct="1">
              <a:spcBef>
                <a:spcPts val="1800"/>
              </a:spcBef>
              <a:buFont typeface="Lucida Grande"/>
              <a:buChar char="-"/>
            </a:pPr>
            <a:r>
              <a:rPr lang="en-GB" sz="2000" b="0" dirty="0" smtClean="0">
                <a:latin typeface="Arial" charset="0"/>
                <a:cs typeface="Arial" charset="0"/>
              </a:rPr>
              <a:t> Long history of Apprenticeships in England</a:t>
            </a:r>
          </a:p>
          <a:p>
            <a:pPr marL="347663" indent="-342900" eaLnBrk="1" hangingPunct="1">
              <a:spcBef>
                <a:spcPts val="1200"/>
              </a:spcBef>
              <a:buFont typeface="Lucida Grande"/>
              <a:buChar char="-"/>
            </a:pPr>
            <a:r>
              <a:rPr lang="en-GB" sz="2000" b="0" dirty="0" smtClean="0">
                <a:latin typeface="Arial" charset="0"/>
                <a:cs typeface="Arial" charset="0"/>
              </a:rPr>
              <a:t> Successive government support for reinvigorating the programme</a:t>
            </a:r>
          </a:p>
          <a:p>
            <a:pPr marL="347663" indent="-342900" eaLnBrk="1" hangingPunct="1">
              <a:spcBef>
                <a:spcPts val="1200"/>
              </a:spcBef>
              <a:buFont typeface="Lucida Grande"/>
              <a:buChar char="-"/>
            </a:pPr>
            <a:r>
              <a:rPr lang="en-GB" sz="2000" b="0" dirty="0" smtClean="0">
                <a:latin typeface="Arial" charset="0"/>
                <a:cs typeface="Arial" charset="0"/>
              </a:rPr>
              <a:t> Major government investment - £1.5bn in 2012</a:t>
            </a:r>
          </a:p>
          <a:p>
            <a:pPr marL="347663" indent="-342900" eaLnBrk="1" hangingPunct="1">
              <a:spcBef>
                <a:spcPts val="1200"/>
              </a:spcBef>
              <a:buFont typeface="Lucida Grande"/>
              <a:buChar char="-"/>
            </a:pPr>
            <a:r>
              <a:rPr lang="en-GB" sz="2000" b="0" dirty="0" smtClean="0">
                <a:latin typeface="Arial" charset="0"/>
                <a:cs typeface="Arial" charset="0"/>
              </a:rPr>
              <a:t> An expanding programme, over 450,000 starts in 2010/11</a:t>
            </a:r>
          </a:p>
          <a:p>
            <a:pPr marL="347663" indent="-342900" eaLnBrk="1" hangingPunct="1">
              <a:spcBef>
                <a:spcPts val="1200"/>
              </a:spcBef>
              <a:buFont typeface="Lucida Grande"/>
              <a:buChar char="-"/>
            </a:pPr>
            <a:r>
              <a:rPr lang="en-GB" sz="2000" b="0" dirty="0" smtClean="0">
                <a:latin typeface="Arial" charset="0"/>
                <a:cs typeface="Arial" charset="0"/>
              </a:rPr>
              <a:t> Modern, online application, matching employer and apprentice </a:t>
            </a:r>
          </a:p>
          <a:p>
            <a:pPr marL="347663" indent="-342900" eaLnBrk="1" hangingPunct="1">
              <a:spcBef>
                <a:spcPts val="1200"/>
              </a:spcBef>
              <a:buFont typeface="Lucida Grande"/>
              <a:buChar char="-"/>
            </a:pPr>
            <a:r>
              <a:rPr lang="en-GB" sz="2000" b="0" dirty="0" smtClean="0">
                <a:latin typeface="Arial" charset="0"/>
                <a:cs typeface="Arial" charset="0"/>
              </a:rPr>
              <a:t> A programme for all ages and at all academic levels </a:t>
            </a:r>
          </a:p>
          <a:p>
            <a:pPr marL="347663" indent="-342900" eaLnBrk="1" hangingPunct="1">
              <a:spcBef>
                <a:spcPts val="1200"/>
              </a:spcBef>
              <a:buFont typeface="Lucida Grande"/>
              <a:buChar char="-"/>
            </a:pPr>
            <a:r>
              <a:rPr lang="en-GB" sz="2000" b="0" dirty="0" smtClean="0">
                <a:latin typeface="Arial" charset="0"/>
                <a:cs typeface="Arial" charset="0"/>
              </a:rPr>
              <a:t> Over 25 new Higher Level Apprenticeships (levels 4 to 7) in development</a:t>
            </a:r>
          </a:p>
          <a:p>
            <a:pPr marL="347663" indent="-342900" eaLnBrk="1" hangingPunct="1">
              <a:spcBef>
                <a:spcPts val="1200"/>
              </a:spcBef>
              <a:buFont typeface="Lucida Grande"/>
              <a:buChar char="-"/>
            </a:pPr>
            <a:r>
              <a:rPr lang="en-GB" sz="2000" b="0" dirty="0" smtClean="0">
                <a:latin typeface="Arial" charset="0"/>
                <a:cs typeface="Arial" charset="0"/>
              </a:rPr>
              <a:t> We have come a long way but must do more in order to become </a:t>
            </a:r>
            <a:br>
              <a:rPr lang="en-GB" sz="2000" b="0" dirty="0" smtClean="0">
                <a:latin typeface="Arial" charset="0"/>
                <a:cs typeface="Arial" charset="0"/>
              </a:rPr>
            </a:br>
            <a:r>
              <a:rPr lang="en-GB" sz="2000" b="0" dirty="0" smtClean="0">
                <a:latin typeface="Arial" charset="0"/>
                <a:cs typeface="Arial" charset="0"/>
              </a:rPr>
              <a:t>   ‘world class</a:t>
            </a:r>
            <a:r>
              <a:rPr lang="en-GB" sz="2000" dirty="0" smtClean="0">
                <a:latin typeface="Arial" charset="0"/>
                <a:cs typeface="Arial" charset="0"/>
              </a:rPr>
              <a:t>’</a:t>
            </a:r>
            <a:endParaRPr lang="en-GB" sz="2000" b="0" dirty="0" smtClean="0">
              <a:latin typeface="Arial" charset="0"/>
              <a:cs typeface="Arial" charset="0"/>
            </a:endParaRPr>
          </a:p>
          <a:p>
            <a:pPr>
              <a:buFont typeface="Wingdings" pitchFamily="2" charset="2"/>
              <a:buChar char="§"/>
            </a:pPr>
            <a:endParaRPr lang="en-US" sz="2000" dirty="0" smtClean="0">
              <a:latin typeface="Arial" charset="0"/>
              <a:cs typeface="Arial" charset="0"/>
            </a:endParaRPr>
          </a:p>
        </p:txBody>
      </p:sp>
      <p:pic>
        <p:nvPicPr>
          <p:cNvPr id="18435" name="Picture 2" descr="C:\Users\cfrancis\AppData\Local\Microsoft\Windows\Temporary Internet Files\Low\Content.IE5\GV0FIE3U\wsuk_header[1].jpg"/>
          <p:cNvPicPr>
            <a:picLocks noChangeAspect="1" noChangeArrowheads="1"/>
          </p:cNvPicPr>
          <p:nvPr/>
        </p:nvPicPr>
        <p:blipFill>
          <a:blip r:embed="rId3"/>
          <a:srcRect/>
          <a:stretch>
            <a:fillRect/>
          </a:stretch>
        </p:blipFill>
        <p:spPr bwMode="auto">
          <a:xfrm>
            <a:off x="0" y="-34925"/>
            <a:ext cx="9144000"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idx="4294967295"/>
          </p:nvPr>
        </p:nvSpPr>
        <p:spPr/>
        <p:txBody>
          <a:bodyPr/>
          <a:lstStyle/>
          <a:p>
            <a:pPr eaLnBrk="1" hangingPunct="1"/>
            <a:endParaRPr lang="en-GB" dirty="0" smtClean="0">
              <a:latin typeface="Arial" charset="0"/>
              <a:cs typeface="Arial" charset="0"/>
            </a:endParaRPr>
          </a:p>
        </p:txBody>
      </p:sp>
      <p:pic>
        <p:nvPicPr>
          <p:cNvPr id="20482" name="Picture 2" descr="C:\Users\cfrancis\AppData\Local\Microsoft\Windows\Temporary Internet Files\Low\Content.IE5\GV0FIE3U\wsuk_header[1].jpg"/>
          <p:cNvPicPr>
            <a:picLocks noChangeAspect="1" noChangeArrowheads="1"/>
          </p:cNvPicPr>
          <p:nvPr/>
        </p:nvPicPr>
        <p:blipFill>
          <a:blip r:embed="rId3"/>
          <a:srcRect/>
          <a:stretch>
            <a:fillRect/>
          </a:stretch>
        </p:blipFill>
        <p:spPr bwMode="auto">
          <a:xfrm>
            <a:off x="0" y="-34925"/>
            <a:ext cx="9144000" cy="1492250"/>
          </a:xfrm>
          <a:prstGeom prst="rect">
            <a:avLst/>
          </a:prstGeom>
          <a:noFill/>
          <a:ln w="9525">
            <a:noFill/>
            <a:miter lim="800000"/>
            <a:headEnd/>
            <a:tailEnd/>
          </a:ln>
        </p:spPr>
      </p:pic>
      <p:pic>
        <p:nvPicPr>
          <p:cNvPr id="20483" name="Picture 2" descr="C:\Documents and Settings\smithh\Desktop\journey1.jpg"/>
          <p:cNvPicPr>
            <a:picLocks noChangeAspect="1" noChangeArrowheads="1"/>
          </p:cNvPicPr>
          <p:nvPr/>
        </p:nvPicPr>
        <p:blipFill>
          <a:blip r:embed="rId4"/>
          <a:srcRect t="4863" r="18700" b="6390"/>
          <a:stretch>
            <a:fillRect/>
          </a:stretch>
        </p:blipFill>
        <p:spPr bwMode="auto">
          <a:xfrm>
            <a:off x="755650" y="1484313"/>
            <a:ext cx="7704138" cy="4897437"/>
          </a:xfrm>
          <a:prstGeom prst="rect">
            <a:avLst/>
          </a:prstGeom>
          <a:noFill/>
          <a:ln w="9525">
            <a:noFill/>
            <a:miter lim="800000"/>
            <a:headEnd/>
            <a:tailEnd/>
          </a:ln>
        </p:spPr>
      </p:pic>
      <p:sp>
        <p:nvSpPr>
          <p:cNvPr id="20484" name="Content Placeholder 5"/>
          <p:cNvSpPr>
            <a:spLocks noGrp="1"/>
          </p:cNvSpPr>
          <p:nvPr>
            <p:ph idx="4294967295"/>
          </p:nvPr>
        </p:nvSpPr>
        <p:spPr/>
        <p:txBody>
          <a:bodyPr/>
          <a:lstStyle/>
          <a:p>
            <a:pPr eaLnBrk="1" hangingPunct="1"/>
            <a:r>
              <a:rPr lang="en-GB" sz="2400" dirty="0" smtClean="0">
                <a:latin typeface="Arial" charset="0"/>
                <a:cs typeface="Arial" charset="0"/>
              </a:rPr>
              <a:t>The four main elements </a:t>
            </a:r>
          </a:p>
          <a:p>
            <a:pPr eaLnBrk="1" hangingPunct="1"/>
            <a:r>
              <a:rPr lang="en-GB" sz="2400" dirty="0" smtClean="0">
                <a:latin typeface="Arial" charset="0"/>
                <a:cs typeface="Arial" charset="0"/>
              </a:rPr>
              <a:t>of WorldSkills UK…</a:t>
            </a:r>
            <a:endParaRPr lang="en-GB" sz="2400" b="0" dirty="0" smtClean="0">
              <a:latin typeface="Arial" charset="0"/>
              <a:cs typeface="Arial" charset="0"/>
            </a:endParaRPr>
          </a:p>
          <a:p>
            <a:pPr eaLnBrk="1" hangingPunct="1">
              <a:lnSpc>
                <a:spcPct val="150000"/>
              </a:lnSpc>
              <a:spcBef>
                <a:spcPts val="1800"/>
              </a:spcBef>
            </a:pPr>
            <a:endParaRPr lang="en-GB" b="0" dirty="0" smtClean="0">
              <a:latin typeface="Arial" charset="0"/>
              <a:cs typeface="Arial" charset="0"/>
            </a:endParaRPr>
          </a:p>
        </p:txBody>
      </p:sp>
      <p:sp>
        <p:nvSpPr>
          <p:cNvPr id="20485" name="Text Box 6"/>
          <p:cNvSpPr txBox="1">
            <a:spLocks noChangeArrowheads="1"/>
          </p:cNvSpPr>
          <p:nvPr/>
        </p:nvSpPr>
        <p:spPr bwMode="auto">
          <a:xfrm>
            <a:off x="5076056" y="4575319"/>
            <a:ext cx="2088604" cy="1661993"/>
          </a:xfrm>
          <a:prstGeom prst="rect">
            <a:avLst/>
          </a:prstGeom>
          <a:noFill/>
          <a:ln w="9525">
            <a:solidFill>
              <a:schemeClr val="tx1"/>
            </a:solidFill>
            <a:miter lim="800000"/>
            <a:headEnd/>
            <a:tailEnd/>
          </a:ln>
        </p:spPr>
        <p:txBody>
          <a:bodyPr wrap="square">
            <a:spAutoFit/>
          </a:bodyPr>
          <a:lstStyle/>
          <a:p>
            <a:pPr algn="ctr">
              <a:spcBef>
                <a:spcPct val="50000"/>
              </a:spcBef>
            </a:pPr>
            <a:endParaRPr lang="en-GB" dirty="0" smtClean="0"/>
          </a:p>
          <a:p>
            <a:pPr algn="ctr">
              <a:spcBef>
                <a:spcPct val="50000"/>
              </a:spcBef>
            </a:pPr>
            <a:endParaRPr lang="en-GB" sz="1400" dirty="0"/>
          </a:p>
          <a:p>
            <a:pPr algn="ctr">
              <a:spcBef>
                <a:spcPct val="50000"/>
              </a:spcBef>
            </a:pPr>
            <a:endParaRPr lang="en-GB" sz="1400" dirty="0" smtClean="0"/>
          </a:p>
          <a:p>
            <a:pPr algn="ctr">
              <a:spcBef>
                <a:spcPct val="50000"/>
              </a:spcBef>
            </a:pPr>
            <a:endParaRPr lang="en-GB" sz="1400" dirty="0"/>
          </a:p>
          <a:p>
            <a:pPr>
              <a:spcBef>
                <a:spcPct val="50000"/>
              </a:spcBef>
            </a:pPr>
            <a:r>
              <a:rPr lang="en-GB" sz="1400" dirty="0" smtClean="0"/>
              <a:t>15 - 17 November 2012</a:t>
            </a:r>
            <a:endParaRPr lang="en-US" sz="1400" dirty="0"/>
          </a:p>
        </p:txBody>
      </p:sp>
      <p:sp>
        <p:nvSpPr>
          <p:cNvPr id="20486" name="Line 7"/>
          <p:cNvSpPr>
            <a:spLocks noChangeShapeType="1"/>
          </p:cNvSpPr>
          <p:nvPr/>
        </p:nvSpPr>
        <p:spPr bwMode="auto">
          <a:xfrm flipH="1" flipV="1">
            <a:off x="4716016" y="4365104"/>
            <a:ext cx="360040" cy="216024"/>
          </a:xfrm>
          <a:prstGeom prst="line">
            <a:avLst/>
          </a:prstGeom>
          <a:noFill/>
          <a:ln w="9525">
            <a:solidFill>
              <a:schemeClr val="tx1"/>
            </a:solidFill>
            <a:round/>
            <a:headEnd/>
            <a:tailEnd type="triangle" w="med" len="med"/>
          </a:ln>
        </p:spPr>
        <p:txBody>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444" y="4756643"/>
            <a:ext cx="1656184" cy="11155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endParaRPr lang="en-GB" dirty="0" smtClean="0">
              <a:latin typeface="Arial" charset="0"/>
              <a:cs typeface="Arial" charset="0"/>
            </a:endParaRPr>
          </a:p>
        </p:txBody>
      </p:sp>
      <p:sp>
        <p:nvSpPr>
          <p:cNvPr id="22530" name="Content Placeholder 2"/>
          <p:cNvSpPr>
            <a:spLocks noGrp="1"/>
          </p:cNvSpPr>
          <p:nvPr>
            <p:ph idx="4294967295"/>
          </p:nvPr>
        </p:nvSpPr>
        <p:spPr/>
        <p:txBody>
          <a:bodyPr/>
          <a:lstStyle/>
          <a:p>
            <a:pPr eaLnBrk="1" hangingPunct="1"/>
            <a:endParaRPr lang="en-GB" smtClean="0">
              <a:latin typeface="Arial" charset="0"/>
              <a:cs typeface="Arial" charset="0"/>
            </a:endParaRPr>
          </a:p>
        </p:txBody>
      </p:sp>
      <p:pic>
        <p:nvPicPr>
          <p:cNvPr id="22531" name="Picture 3" descr="C:\Documents and Settings\harrysmi\My Documents\My Dropbox\Slide.jpg"/>
          <p:cNvPicPr>
            <a:picLocks noChangeAspect="1" noChangeArrowheads="1"/>
          </p:cNvPicPr>
          <p:nvPr/>
        </p:nvPicPr>
        <p:blipFill>
          <a:blip r:embed="rId3"/>
          <a:srcRect/>
          <a:stretch>
            <a:fillRect/>
          </a:stretch>
        </p:blipFill>
        <p:spPr bwMode="auto">
          <a:xfrm>
            <a:off x="0" y="0"/>
            <a:ext cx="9144000" cy="6853238"/>
          </a:xfrm>
          <a:prstGeom prst="rect">
            <a:avLst/>
          </a:prstGeom>
          <a:noFill/>
          <a:ln w="9525">
            <a:noFill/>
            <a:miter lim="800000"/>
            <a:headEnd/>
            <a:tailEnd/>
          </a:ln>
        </p:spPr>
      </p:pic>
      <p:sp>
        <p:nvSpPr>
          <p:cNvPr id="22532" name="Text Box 5"/>
          <p:cNvSpPr txBox="1">
            <a:spLocks noChangeArrowheads="1"/>
          </p:cNvSpPr>
          <p:nvPr/>
        </p:nvSpPr>
        <p:spPr bwMode="auto">
          <a:xfrm>
            <a:off x="251520" y="2204864"/>
            <a:ext cx="7417122" cy="579438"/>
          </a:xfrm>
          <a:prstGeom prst="rect">
            <a:avLst/>
          </a:prstGeom>
          <a:noFill/>
          <a:ln w="9525">
            <a:noFill/>
            <a:miter lim="800000"/>
            <a:headEnd/>
            <a:tailEnd/>
          </a:ln>
        </p:spPr>
        <p:txBody>
          <a:bodyPr wrap="square">
            <a:spAutoFit/>
          </a:bodyPr>
          <a:lstStyle/>
          <a:p>
            <a:pPr>
              <a:spcBef>
                <a:spcPct val="50000"/>
              </a:spcBef>
            </a:pPr>
            <a:r>
              <a:rPr lang="en-GB" sz="3200" b="1" dirty="0" smtClean="0">
                <a:solidFill>
                  <a:schemeClr val="bg1"/>
                </a:solidFill>
              </a:rPr>
              <a:t>The story of our Alumni…</a:t>
            </a:r>
            <a:endParaRPr lang="en-US" sz="32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
        <p:nvSpPr>
          <p:cNvPr id="24578" name="Rectangle 3"/>
          <p:cNvSpPr txBox="1">
            <a:spLocks noChangeArrowheads="1"/>
          </p:cNvSpPr>
          <p:nvPr/>
        </p:nvSpPr>
        <p:spPr bwMode="auto">
          <a:xfrm>
            <a:off x="323850" y="1628775"/>
            <a:ext cx="5472113" cy="4608513"/>
          </a:xfrm>
          <a:prstGeom prst="rect">
            <a:avLst/>
          </a:prstGeom>
          <a:noFill/>
          <a:ln w="9525">
            <a:noFill/>
            <a:miter lim="800000"/>
            <a:headEnd/>
            <a:tailEnd/>
          </a:ln>
        </p:spPr>
        <p:txBody>
          <a:bodyPr lIns="0" tIns="0" rIns="0" bIns="0"/>
          <a:lstStyle/>
          <a:p>
            <a:pPr>
              <a:buFont typeface="Arial" charset="0"/>
              <a:buNone/>
            </a:pPr>
            <a:r>
              <a:rPr lang="en-GB" sz="2400" b="1" dirty="0"/>
              <a:t>Alumni History…</a:t>
            </a:r>
          </a:p>
          <a:p>
            <a:pPr>
              <a:buFont typeface="Arial" charset="0"/>
              <a:buNone/>
            </a:pPr>
            <a:endParaRPr lang="en-GB" dirty="0"/>
          </a:p>
          <a:p>
            <a:pPr>
              <a:buFont typeface="Arial" charset="0"/>
              <a:buNone/>
            </a:pPr>
            <a:r>
              <a:rPr lang="en-GB" b="1" dirty="0"/>
              <a:t>1953 - 2007</a:t>
            </a:r>
          </a:p>
          <a:p>
            <a:pPr>
              <a:buFont typeface="Arial" charset="0"/>
              <a:buNone/>
            </a:pPr>
            <a:r>
              <a:rPr lang="en-GB" dirty="0"/>
              <a:t>Past competitors had no means of staying engaged</a:t>
            </a:r>
          </a:p>
          <a:p>
            <a:pPr>
              <a:buFont typeface="Arial" charset="0"/>
              <a:buNone/>
            </a:pPr>
            <a:endParaRPr lang="en-GB" b="1" dirty="0">
              <a:solidFill>
                <a:schemeClr val="accent1"/>
              </a:solidFill>
            </a:endParaRPr>
          </a:p>
          <a:p>
            <a:pPr>
              <a:buFont typeface="Arial" charset="0"/>
              <a:buNone/>
            </a:pPr>
            <a:r>
              <a:rPr lang="en-GB" b="1" dirty="0"/>
              <a:t>WorldSkills, UK Alumni launched in 2007</a:t>
            </a:r>
          </a:p>
          <a:p>
            <a:pPr>
              <a:buFont typeface="Arial" charset="0"/>
              <a:buNone/>
            </a:pPr>
            <a:r>
              <a:rPr lang="en-GB" dirty="0"/>
              <a:t>Although past competitors now had a way of staying engaged with us the Alumni never really got off the ground.</a:t>
            </a:r>
          </a:p>
          <a:p>
            <a:pPr>
              <a:buFont typeface="Arial" charset="0"/>
              <a:buNone/>
            </a:pPr>
            <a:endParaRPr lang="en-GB" dirty="0"/>
          </a:p>
          <a:p>
            <a:pPr>
              <a:buFont typeface="Arial" charset="0"/>
              <a:buNone/>
            </a:pPr>
            <a:r>
              <a:rPr lang="en-GB" b="1" dirty="0"/>
              <a:t>Re-energised in 2009</a:t>
            </a:r>
          </a:p>
          <a:p>
            <a:pPr>
              <a:buFont typeface="Arial" charset="0"/>
              <a:buNone/>
            </a:pPr>
            <a:r>
              <a:rPr lang="en-GB" dirty="0"/>
              <a:t>A strategy to re-energise the network was developed </a:t>
            </a:r>
            <a:br>
              <a:rPr lang="en-GB" dirty="0"/>
            </a:br>
            <a:r>
              <a:rPr lang="en-GB" dirty="0"/>
              <a:t>and implemented. We appointed a dedicated Alumni </a:t>
            </a:r>
          </a:p>
          <a:p>
            <a:pPr>
              <a:buFont typeface="Arial" charset="0"/>
              <a:buNone/>
            </a:pPr>
            <a:r>
              <a:rPr lang="en-GB" dirty="0"/>
              <a:t>Co-ordinator and secured much needed sponsorship </a:t>
            </a:r>
          </a:p>
          <a:p>
            <a:pPr>
              <a:buFont typeface="Arial" charset="0"/>
              <a:buNone/>
            </a:pPr>
            <a:r>
              <a:rPr lang="en-GB" dirty="0"/>
              <a:t>from The Edge Foundation.</a:t>
            </a:r>
          </a:p>
          <a:p>
            <a:pPr>
              <a:buFont typeface="Arial" charset="0"/>
              <a:buNone/>
            </a:pPr>
            <a:endParaRPr lang="en-GB" dirty="0"/>
          </a:p>
        </p:txBody>
      </p:sp>
      <p:pic>
        <p:nvPicPr>
          <p:cNvPr id="24579" name="Picture 9" descr="Title image"/>
          <p:cNvPicPr>
            <a:picLocks noChangeAspect="1" noChangeArrowheads="1"/>
          </p:cNvPicPr>
          <p:nvPr/>
        </p:nvPicPr>
        <p:blipFill>
          <a:blip r:embed="rId4">
            <a:grayscl/>
          </a:blip>
          <a:srcRect/>
          <a:stretch>
            <a:fillRect/>
          </a:stretch>
        </p:blipFill>
        <p:spPr bwMode="auto">
          <a:xfrm>
            <a:off x="5786438" y="1733550"/>
            <a:ext cx="2987675" cy="4481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
        <p:nvSpPr>
          <p:cNvPr id="26626" name="Rectangle 3"/>
          <p:cNvSpPr txBox="1">
            <a:spLocks noChangeArrowheads="1"/>
          </p:cNvSpPr>
          <p:nvPr/>
        </p:nvSpPr>
        <p:spPr bwMode="auto">
          <a:xfrm>
            <a:off x="381000" y="1561976"/>
            <a:ext cx="5919192" cy="4747344"/>
          </a:xfrm>
          <a:prstGeom prst="rect">
            <a:avLst/>
          </a:prstGeom>
          <a:noFill/>
          <a:ln w="9525">
            <a:noFill/>
            <a:miter lim="800000"/>
            <a:headEnd/>
            <a:tailEnd/>
          </a:ln>
        </p:spPr>
        <p:txBody>
          <a:bodyPr lIns="0" tIns="0" rIns="0" bIns="0"/>
          <a:lstStyle/>
          <a:p>
            <a:pPr>
              <a:buFont typeface="Arial" charset="0"/>
              <a:buNone/>
            </a:pPr>
            <a:r>
              <a:rPr lang="en-GB" sz="2400" b="1" dirty="0" smtClean="0"/>
              <a:t>London </a:t>
            </a:r>
            <a:r>
              <a:rPr lang="en-GB" sz="2400" b="1" dirty="0"/>
              <a:t>2011</a:t>
            </a:r>
          </a:p>
          <a:p>
            <a:pPr>
              <a:spcBef>
                <a:spcPts val="1200"/>
              </a:spcBef>
            </a:pPr>
            <a:r>
              <a:rPr lang="en-GB" b="1" dirty="0" smtClean="0"/>
              <a:t>Administration </a:t>
            </a:r>
            <a:r>
              <a:rPr lang="en-GB" b="1" dirty="0"/>
              <a:t>of WorldSkills UK Alumni is </a:t>
            </a:r>
            <a:r>
              <a:rPr lang="en-GB" b="1" dirty="0" smtClean="0"/>
              <a:t/>
            </a:r>
            <a:br>
              <a:rPr lang="en-GB" b="1" dirty="0" smtClean="0"/>
            </a:br>
            <a:r>
              <a:rPr lang="en-GB" b="1" dirty="0" smtClean="0"/>
              <a:t>vastly </a:t>
            </a:r>
            <a:r>
              <a:rPr lang="en-GB" b="1" dirty="0"/>
              <a:t>improved</a:t>
            </a:r>
          </a:p>
          <a:p>
            <a:pPr marL="285750" indent="-285750">
              <a:buFont typeface="Lucida Grande"/>
              <a:buChar char="-"/>
            </a:pPr>
            <a:r>
              <a:rPr lang="en-GB" dirty="0"/>
              <a:t>Improved database administration</a:t>
            </a:r>
          </a:p>
          <a:p>
            <a:pPr marL="285750" indent="-285750">
              <a:buFont typeface="Lucida Grande"/>
              <a:buChar char="-"/>
            </a:pPr>
            <a:r>
              <a:rPr lang="en-GB" dirty="0"/>
              <a:t>Appointment of a skilled Alumni Co-ordinator</a:t>
            </a:r>
          </a:p>
          <a:p>
            <a:pPr marL="285750" indent="-285750">
              <a:buFont typeface="Lucida Grande"/>
              <a:buChar char="-"/>
            </a:pPr>
            <a:r>
              <a:rPr lang="en-GB" dirty="0"/>
              <a:t>Improved communications with alumni </a:t>
            </a:r>
            <a:r>
              <a:rPr lang="en-GB" dirty="0" smtClean="0"/>
              <a:t>members</a:t>
            </a:r>
            <a:endParaRPr lang="en-GB" dirty="0"/>
          </a:p>
          <a:p>
            <a:pPr>
              <a:spcBef>
                <a:spcPts val="1200"/>
              </a:spcBef>
              <a:buFont typeface="Arial" charset="0"/>
              <a:buNone/>
            </a:pPr>
            <a:r>
              <a:rPr lang="en-GB" b="1" dirty="0"/>
              <a:t>313 members actively </a:t>
            </a:r>
            <a:r>
              <a:rPr lang="en-GB" b="1" dirty="0" smtClean="0"/>
              <a:t>engaged</a:t>
            </a:r>
            <a:endParaRPr lang="en-GB" dirty="0"/>
          </a:p>
          <a:p>
            <a:pPr>
              <a:spcBef>
                <a:spcPts val="1200"/>
              </a:spcBef>
            </a:pPr>
            <a:r>
              <a:rPr lang="en-GB" b="1" dirty="0"/>
              <a:t>Improved Programme</a:t>
            </a:r>
          </a:p>
          <a:p>
            <a:pPr marL="285750" indent="-285750">
              <a:buFont typeface="Lucida Grande"/>
              <a:buChar char="-"/>
            </a:pPr>
            <a:r>
              <a:rPr lang="en-GB" dirty="0"/>
              <a:t> Competition performance and support</a:t>
            </a:r>
          </a:p>
          <a:p>
            <a:pPr marL="285750" indent="-285750">
              <a:buFont typeface="Lucida Grande"/>
              <a:buChar char="-"/>
            </a:pPr>
            <a:r>
              <a:rPr lang="en-GB" dirty="0"/>
              <a:t> Competitor mentor scheme</a:t>
            </a:r>
          </a:p>
          <a:p>
            <a:pPr marL="285750" indent="-285750">
              <a:buFont typeface="Lucida Grande"/>
              <a:buChar char="-"/>
            </a:pPr>
            <a:r>
              <a:rPr lang="en-GB" dirty="0"/>
              <a:t> WorldSkills London 2011 involvement</a:t>
            </a:r>
          </a:p>
          <a:p>
            <a:pPr marL="285750" indent="-285750">
              <a:buFont typeface="Lucida Grande"/>
              <a:buChar char="-"/>
            </a:pPr>
            <a:r>
              <a:rPr lang="en-GB" dirty="0"/>
              <a:t> Engagement with education and </a:t>
            </a:r>
            <a:r>
              <a:rPr lang="en-GB" dirty="0" smtClean="0"/>
              <a:t>industry</a:t>
            </a:r>
          </a:p>
          <a:p>
            <a:pPr>
              <a:spcBef>
                <a:spcPts val="1200"/>
              </a:spcBef>
            </a:pPr>
            <a:r>
              <a:rPr lang="en-GB" b="1" dirty="0"/>
              <a:t>Improved Offer</a:t>
            </a:r>
          </a:p>
          <a:p>
            <a:pPr marL="285750" indent="-285750">
              <a:buFont typeface="Lucida Grande"/>
              <a:buChar char="-"/>
            </a:pPr>
            <a:r>
              <a:rPr lang="en-GB" dirty="0"/>
              <a:t> Regular communications</a:t>
            </a:r>
          </a:p>
          <a:p>
            <a:pPr marL="285750" indent="-285750">
              <a:buFont typeface="Lucida Grande"/>
              <a:buChar char="-"/>
            </a:pPr>
            <a:r>
              <a:rPr lang="en-GB" dirty="0"/>
              <a:t> Online </a:t>
            </a:r>
            <a:r>
              <a:rPr lang="en-GB" dirty="0" smtClean="0"/>
              <a:t>community, Events and </a:t>
            </a:r>
            <a:r>
              <a:rPr lang="en-GB" dirty="0"/>
              <a:t>Awards</a:t>
            </a:r>
            <a:endParaRPr lang="en-US" dirty="0"/>
          </a:p>
          <a:p>
            <a:pPr marL="285750" indent="-285750">
              <a:buFont typeface="Lucida Grande"/>
              <a:buChar char="-"/>
            </a:pPr>
            <a:endParaRPr lang="en-GB" dirty="0"/>
          </a:p>
          <a:p>
            <a:endParaRPr lang="en-GB" dirty="0"/>
          </a:p>
          <a:p>
            <a:pPr>
              <a:buFont typeface="Arial" charset="0"/>
              <a:buNone/>
            </a:pPr>
            <a:endParaRPr lang="en-GB" dirty="0"/>
          </a:p>
        </p:txBody>
      </p:sp>
      <p:pic>
        <p:nvPicPr>
          <p:cNvPr id="1026" name="Picture 2"/>
          <p:cNvPicPr>
            <a:picLocks noChangeAspect="1" noChangeArrowheads="1"/>
          </p:cNvPicPr>
          <p:nvPr/>
        </p:nvPicPr>
        <p:blipFill>
          <a:blip r:embed="rId4"/>
          <a:srcRect/>
          <a:stretch>
            <a:fillRect/>
          </a:stretch>
        </p:blipFill>
        <p:spPr bwMode="auto">
          <a:xfrm>
            <a:off x="5724128" y="1628800"/>
            <a:ext cx="3024336" cy="3830544"/>
          </a:xfrm>
          <a:prstGeom prst="rect">
            <a:avLst/>
          </a:prstGeom>
          <a:ln>
            <a:noFill/>
          </a:ln>
          <a:effectLst>
            <a:outerShdw blurRad="292100" dist="139700" dir="2700000" algn="tl" rotWithShape="0">
              <a:srgbClr val="333333">
                <a:alpha val="65000"/>
              </a:srgbClr>
            </a:outerShdw>
          </a:effectLst>
        </p:spPr>
      </p:pic>
      <p:sp>
        <p:nvSpPr>
          <p:cNvPr id="26628" name="Text Box 5"/>
          <p:cNvSpPr txBox="1">
            <a:spLocks noChangeArrowheads="1"/>
          </p:cNvSpPr>
          <p:nvPr/>
        </p:nvSpPr>
        <p:spPr bwMode="auto">
          <a:xfrm>
            <a:off x="5795963" y="5229225"/>
            <a:ext cx="2808287" cy="366713"/>
          </a:xfrm>
          <a:prstGeom prst="rect">
            <a:avLst/>
          </a:prstGeom>
          <a:noFill/>
          <a:ln w="9525">
            <a:noFill/>
            <a:miter lim="800000"/>
            <a:headEnd/>
            <a:tailEnd/>
          </a:ln>
        </p:spPr>
        <p:txBody>
          <a:bodyPr>
            <a:spAutoFit/>
          </a:bodyPr>
          <a:lstStyle/>
          <a:p>
            <a:pPr>
              <a:spcBef>
                <a:spcPct val="50000"/>
              </a:spcBef>
            </a:pPr>
            <a:endParaRPr lang="en-US"/>
          </a:p>
        </p:txBody>
      </p:sp>
      <p:sp>
        <p:nvSpPr>
          <p:cNvPr id="26629" name="Text Box 6"/>
          <p:cNvSpPr txBox="1">
            <a:spLocks noChangeArrowheads="1"/>
          </p:cNvSpPr>
          <p:nvPr/>
        </p:nvSpPr>
        <p:spPr bwMode="auto">
          <a:xfrm>
            <a:off x="5351063" y="4437112"/>
            <a:ext cx="3469409" cy="369332"/>
          </a:xfrm>
          <a:prstGeom prst="rect">
            <a:avLst/>
          </a:prstGeom>
          <a:noFill/>
          <a:ln w="9525">
            <a:noFill/>
            <a:miter lim="800000"/>
            <a:headEnd/>
            <a:tailEnd/>
          </a:ln>
        </p:spPr>
        <p:txBody>
          <a:bodyPr>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
        <p:nvSpPr>
          <p:cNvPr id="28674" name="Rectangle 21"/>
          <p:cNvSpPr txBox="1">
            <a:spLocks noChangeArrowheads="1"/>
          </p:cNvSpPr>
          <p:nvPr/>
        </p:nvSpPr>
        <p:spPr bwMode="auto">
          <a:xfrm>
            <a:off x="298450" y="1771650"/>
            <a:ext cx="4273550" cy="3843338"/>
          </a:xfrm>
          <a:prstGeom prst="rect">
            <a:avLst/>
          </a:prstGeom>
          <a:noFill/>
          <a:ln w="9525">
            <a:noFill/>
            <a:miter lim="800000"/>
            <a:headEnd/>
            <a:tailEnd/>
          </a:ln>
        </p:spPr>
        <p:txBody>
          <a:bodyPr lIns="0" tIns="0" rIns="0" bIns="0"/>
          <a:lstStyle/>
          <a:p>
            <a:pPr marL="3175" lvl="1">
              <a:spcBef>
                <a:spcPts val="1200"/>
              </a:spcBef>
            </a:pPr>
            <a:r>
              <a:rPr lang="en-GB" sz="2400" b="1" dirty="0"/>
              <a:t>Alumni highlights at WorldSkills London…</a:t>
            </a:r>
            <a:endParaRPr lang="en-GB" sz="2400" dirty="0"/>
          </a:p>
          <a:p>
            <a:pPr marL="3175" lvl="1">
              <a:spcBef>
                <a:spcPts val="1200"/>
              </a:spcBef>
            </a:pPr>
            <a:r>
              <a:rPr lang="en-GB" dirty="0"/>
              <a:t>Alumni presence at </a:t>
            </a:r>
            <a:r>
              <a:rPr lang="en-GB" b="1" dirty="0"/>
              <a:t>36</a:t>
            </a:r>
            <a:r>
              <a:rPr lang="en-GB" dirty="0"/>
              <a:t> events reaching </a:t>
            </a:r>
            <a:r>
              <a:rPr lang="en-GB" b="1" dirty="0"/>
              <a:t>over 100,000 </a:t>
            </a:r>
            <a:r>
              <a:rPr lang="en-GB" dirty="0"/>
              <a:t>people</a:t>
            </a:r>
          </a:p>
          <a:p>
            <a:pPr marL="3175" lvl="1">
              <a:spcBef>
                <a:spcPts val="1200"/>
              </a:spcBef>
            </a:pPr>
            <a:r>
              <a:rPr lang="en-GB" b="1" dirty="0"/>
              <a:t>375</a:t>
            </a:r>
            <a:r>
              <a:rPr lang="en-GB" dirty="0"/>
              <a:t> days contributed to the development of Team UK 2011</a:t>
            </a:r>
          </a:p>
          <a:p>
            <a:pPr marL="3175" lvl="1">
              <a:spcBef>
                <a:spcPts val="1200"/>
              </a:spcBef>
            </a:pPr>
            <a:r>
              <a:rPr lang="en-GB" dirty="0"/>
              <a:t>Alumni stories helped secure high profile coverage on national TV (BBC), radio </a:t>
            </a:r>
            <a:br>
              <a:rPr lang="en-GB" dirty="0"/>
            </a:br>
            <a:r>
              <a:rPr lang="en-GB" dirty="0"/>
              <a:t>and print </a:t>
            </a:r>
            <a:r>
              <a:rPr lang="en-GB" b="1" dirty="0"/>
              <a:t>reaching 15 million and </a:t>
            </a:r>
            <a:br>
              <a:rPr lang="en-GB" b="1" dirty="0"/>
            </a:br>
            <a:r>
              <a:rPr lang="en-GB" b="1" dirty="0"/>
              <a:t>worth £350K.</a:t>
            </a:r>
          </a:p>
          <a:p>
            <a:pPr marL="3175" lvl="1">
              <a:spcBef>
                <a:spcPts val="1200"/>
              </a:spcBef>
            </a:pPr>
            <a:r>
              <a:rPr lang="en-GB" dirty="0"/>
              <a:t>Volunteered £100K worth of time at WorldSkills London 2011</a:t>
            </a:r>
          </a:p>
        </p:txBody>
      </p:sp>
      <p:pic>
        <p:nvPicPr>
          <p:cNvPr id="28675" name="Picture 24" descr="NTA Half image"/>
          <p:cNvPicPr>
            <a:picLocks noGrp="1" noChangeAspect="1" noChangeArrowheads="1"/>
          </p:cNvPicPr>
          <p:nvPr>
            <p:ph sz="half" idx="4294967295"/>
          </p:nvPr>
        </p:nvPicPr>
        <p:blipFill>
          <a:blip r:embed="rId4"/>
          <a:srcRect l="12865" r="21800"/>
          <a:stretch>
            <a:fillRect/>
          </a:stretch>
        </p:blipFill>
        <p:spPr>
          <a:xfrm>
            <a:off x="4714875" y="1692275"/>
            <a:ext cx="4071938" cy="4148138"/>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endParaRPr lang="en-GB" dirty="0" smtClean="0">
              <a:latin typeface="Arial" charset="0"/>
              <a:cs typeface="Arial" charset="0"/>
            </a:endParaRPr>
          </a:p>
        </p:txBody>
      </p:sp>
      <p:sp>
        <p:nvSpPr>
          <p:cNvPr id="30722" name="Rectangle 3"/>
          <p:cNvSpPr>
            <a:spLocks noGrp="1"/>
          </p:cNvSpPr>
          <p:nvPr>
            <p:ph type="body" idx="4294967295"/>
          </p:nvPr>
        </p:nvSpPr>
        <p:spPr>
          <a:xfrm>
            <a:off x="539750" y="1700213"/>
            <a:ext cx="8318500" cy="4525962"/>
          </a:xfrm>
        </p:spPr>
        <p:txBody>
          <a:bodyPr/>
          <a:lstStyle/>
          <a:p>
            <a:pPr eaLnBrk="1" hangingPunct="1"/>
            <a:r>
              <a:rPr lang="en-GB" sz="2400" dirty="0" smtClean="0">
                <a:latin typeface="Arial" charset="0"/>
                <a:cs typeface="Arial" charset="0"/>
              </a:rPr>
              <a:t>Original Alumni Plan for 2012  </a:t>
            </a:r>
            <a:br>
              <a:rPr lang="en-GB" sz="2400" dirty="0" smtClean="0">
                <a:latin typeface="Arial" charset="0"/>
                <a:cs typeface="Arial" charset="0"/>
              </a:rPr>
            </a:br>
            <a:r>
              <a:rPr lang="en-GB" sz="2400" dirty="0" smtClean="0">
                <a:latin typeface="Arial" charset="0"/>
                <a:cs typeface="Arial" charset="0"/>
              </a:rPr>
              <a:t>(developed before WorldSkills London 2011)</a:t>
            </a:r>
          </a:p>
          <a:p>
            <a:pPr marL="347663" indent="-342900" eaLnBrk="1" hangingPunct="1">
              <a:spcBef>
                <a:spcPts val="1200"/>
              </a:spcBef>
              <a:buFont typeface="Lucida Grande"/>
              <a:buChar char="-"/>
            </a:pPr>
            <a:r>
              <a:rPr lang="en-GB" sz="2000" b="0" dirty="0" smtClean="0">
                <a:latin typeface="Arial" charset="0"/>
                <a:cs typeface="Arial" charset="0"/>
              </a:rPr>
              <a:t>Alumni recruitment campaign to increase engagement using </a:t>
            </a:r>
            <a:br>
              <a:rPr lang="en-GB" sz="2000" b="0" dirty="0" smtClean="0">
                <a:latin typeface="Arial" charset="0"/>
                <a:cs typeface="Arial" charset="0"/>
              </a:rPr>
            </a:br>
            <a:r>
              <a:rPr lang="en-GB" sz="2000" b="0" dirty="0" smtClean="0">
                <a:latin typeface="Arial" charset="0"/>
                <a:cs typeface="Arial" charset="0"/>
              </a:rPr>
              <a:t>WSL2011 event</a:t>
            </a:r>
          </a:p>
          <a:p>
            <a:pPr marL="347663" indent="-342900" eaLnBrk="1" hangingPunct="1">
              <a:buFont typeface="Lucida Grande"/>
              <a:buChar char="-"/>
            </a:pPr>
            <a:r>
              <a:rPr lang="en-GB" sz="2000" b="0" dirty="0" smtClean="0">
                <a:latin typeface="Arial" charset="0"/>
                <a:cs typeface="Arial" charset="0"/>
              </a:rPr>
              <a:t>WorldSkills, UK Alumni ‘Thank You’ campaign for highly </a:t>
            </a:r>
            <a:br>
              <a:rPr lang="en-GB" sz="2000" b="0" dirty="0" smtClean="0">
                <a:latin typeface="Arial" charset="0"/>
                <a:cs typeface="Arial" charset="0"/>
              </a:rPr>
            </a:br>
            <a:r>
              <a:rPr lang="en-GB" sz="2000" b="0" dirty="0" smtClean="0">
                <a:latin typeface="Arial" charset="0"/>
                <a:cs typeface="Arial" charset="0"/>
              </a:rPr>
              <a:t>engaged members</a:t>
            </a:r>
          </a:p>
          <a:p>
            <a:pPr marL="347663" indent="-342900" eaLnBrk="1" hangingPunct="1">
              <a:buFont typeface="Lucida Grande"/>
              <a:buChar char="-"/>
            </a:pPr>
            <a:r>
              <a:rPr lang="en-GB" sz="2000" b="0" dirty="0" smtClean="0">
                <a:latin typeface="Arial" charset="0"/>
                <a:cs typeface="Arial" charset="0"/>
              </a:rPr>
              <a:t>A suite of regular communications using social media, websites </a:t>
            </a:r>
            <a:br>
              <a:rPr lang="en-GB" sz="2000" b="0" dirty="0" smtClean="0">
                <a:latin typeface="Arial" charset="0"/>
                <a:cs typeface="Arial" charset="0"/>
              </a:rPr>
            </a:br>
            <a:r>
              <a:rPr lang="en-GB" sz="2000" b="0" dirty="0" smtClean="0">
                <a:latin typeface="Arial" charset="0"/>
                <a:cs typeface="Arial" charset="0"/>
              </a:rPr>
              <a:t>and quarterly print based and online newsletters</a:t>
            </a:r>
          </a:p>
          <a:p>
            <a:pPr marL="347663" indent="-342900" eaLnBrk="1" hangingPunct="1">
              <a:buFont typeface="Lucida Grande"/>
              <a:buChar char="-"/>
            </a:pPr>
            <a:r>
              <a:rPr lang="en-GB" sz="2000" b="0" dirty="0" smtClean="0">
                <a:latin typeface="Arial" charset="0"/>
                <a:cs typeface="Arial" charset="0"/>
              </a:rPr>
              <a:t>2012 Alumni Awards</a:t>
            </a:r>
          </a:p>
          <a:p>
            <a:pPr marL="347663" indent="-342900" eaLnBrk="1" hangingPunct="1">
              <a:buFont typeface="Lucida Grande"/>
              <a:buChar char="-"/>
            </a:pPr>
            <a:r>
              <a:rPr lang="en-GB" sz="2000" b="0" dirty="0" smtClean="0">
                <a:latin typeface="Arial" charset="0"/>
                <a:cs typeface="Arial" charset="0"/>
              </a:rPr>
              <a:t>2012 Alumni Event</a:t>
            </a:r>
          </a:p>
          <a:p>
            <a:pPr marL="347663" indent="-342900" eaLnBrk="1" hangingPunct="1">
              <a:buFont typeface="Lucida Grande"/>
              <a:buChar char="-"/>
            </a:pPr>
            <a:r>
              <a:rPr lang="en-GB" sz="2000" b="0" dirty="0" smtClean="0">
                <a:latin typeface="Arial" charset="0"/>
                <a:cs typeface="Arial" charset="0"/>
              </a:rPr>
              <a:t>Continue to increase the collection of case studies and update periodically</a:t>
            </a:r>
          </a:p>
          <a:p>
            <a:pPr marL="347663" indent="-342900" eaLnBrk="1" hangingPunct="1">
              <a:buFont typeface="Lucida Grande"/>
              <a:buChar char="-"/>
            </a:pPr>
            <a:r>
              <a:rPr lang="en-GB" sz="2000" b="0" dirty="0" err="1" smtClean="0">
                <a:latin typeface="Arial" charset="0"/>
                <a:cs typeface="Arial" charset="0"/>
              </a:rPr>
              <a:t>Ongoing</a:t>
            </a:r>
            <a:r>
              <a:rPr lang="en-GB" sz="2000" b="0" dirty="0" smtClean="0">
                <a:latin typeface="Arial" charset="0"/>
                <a:cs typeface="Arial" charset="0"/>
              </a:rPr>
              <a:t> support for competition performance and preparation</a:t>
            </a:r>
          </a:p>
          <a:p>
            <a:pPr eaLnBrk="1" hangingPunct="1"/>
            <a:endParaRPr lang="en-GB" sz="2000" dirty="0" smtClean="0">
              <a:latin typeface="Arial" charset="0"/>
              <a:cs typeface="Arial" charset="0"/>
            </a:endParaRPr>
          </a:p>
        </p:txBody>
      </p:sp>
      <p:pic>
        <p:nvPicPr>
          <p:cNvPr id="30723" name="Picture 3" descr="presentation template header alumni.pdf"/>
          <p:cNvPicPr>
            <a:picLocks noChangeAspect="1"/>
          </p:cNvPicPr>
          <p:nvPr/>
        </p:nvPicPr>
        <p:blipFill>
          <a:blip r:embed="rId3"/>
          <a:srcRect/>
          <a:stretch>
            <a:fillRect/>
          </a:stretch>
        </p:blipFill>
        <p:spPr bwMode="auto">
          <a:xfrm>
            <a:off x="0" y="0"/>
            <a:ext cx="9144000" cy="1466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NAS">
      <a:dk1>
        <a:sysClr val="windowText" lastClr="000000"/>
      </a:dk1>
      <a:lt1>
        <a:sysClr val="window" lastClr="FFFFFF"/>
      </a:lt1>
      <a:dk2>
        <a:srgbClr val="FABB00"/>
      </a:dk2>
      <a:lt2>
        <a:srgbClr val="FFFFFF"/>
      </a:lt2>
      <a:accent1>
        <a:srgbClr val="FABB00"/>
      </a:accent1>
      <a:accent2>
        <a:srgbClr val="E53517"/>
      </a:accent2>
      <a:accent3>
        <a:srgbClr val="EE7F00"/>
      </a:accent3>
      <a:accent4>
        <a:srgbClr val="919191"/>
      </a:accent4>
      <a:accent5>
        <a:srgbClr val="000000"/>
      </a:accent5>
      <a:accent6>
        <a:srgbClr val="44223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1130</Words>
  <Application>Microsoft Macintosh PowerPoint</Application>
  <PresentationFormat>On-screen Show (4:3)</PresentationFormat>
  <Paragraphs>205</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Purpose</dc:creator>
  <cp:lastModifiedBy>Harry Smith</cp:lastModifiedBy>
  <cp:revision>118</cp:revision>
  <dcterms:created xsi:type="dcterms:W3CDTF">2012-01-25T11:50:12Z</dcterms:created>
  <dcterms:modified xsi:type="dcterms:W3CDTF">2012-05-15T13:33:31Z</dcterms:modified>
</cp:coreProperties>
</file>