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  <p:sldMasterId id="2147483675" r:id="rId3"/>
  </p:sldMasterIdLst>
  <p:notesMasterIdLst>
    <p:notesMasterId r:id="rId22"/>
  </p:notesMasterIdLst>
  <p:handoutMasterIdLst>
    <p:handoutMasterId r:id="rId23"/>
  </p:handoutMasterIdLst>
  <p:sldIdLst>
    <p:sldId id="525" r:id="rId4"/>
    <p:sldId id="584" r:id="rId5"/>
    <p:sldId id="564" r:id="rId6"/>
    <p:sldId id="575" r:id="rId7"/>
    <p:sldId id="566" r:id="rId8"/>
    <p:sldId id="562" r:id="rId9"/>
    <p:sldId id="577" r:id="rId10"/>
    <p:sldId id="563" r:id="rId11"/>
    <p:sldId id="576" r:id="rId12"/>
    <p:sldId id="571" r:id="rId13"/>
    <p:sldId id="572" r:id="rId14"/>
    <p:sldId id="578" r:id="rId15"/>
    <p:sldId id="573" r:id="rId16"/>
    <p:sldId id="581" r:id="rId17"/>
    <p:sldId id="582" r:id="rId18"/>
    <p:sldId id="574" r:id="rId19"/>
    <p:sldId id="583" r:id="rId20"/>
    <p:sldId id="585" r:id="rId21"/>
  </p:sldIdLst>
  <p:sldSz cx="9144000" cy="5143500" type="screen16x9"/>
  <p:notesSz cx="6784975" cy="985678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Helvetica" pitchFamily="1" charset="0"/>
        <a:ea typeface="+mn-ea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Helvetica" pitchFamily="1" charset="0"/>
        <a:ea typeface="+mn-ea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Helvetica" pitchFamily="1" charset="0"/>
        <a:ea typeface="+mn-ea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Helvetica" pitchFamily="1" charset="0"/>
        <a:ea typeface="+mn-ea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Helvetica" pitchFamily="1" charset="0"/>
        <a:ea typeface="+mn-ea"/>
        <a:cs typeface="+mn-cs"/>
      </a:defRPr>
    </a:lvl5pPr>
    <a:lvl6pPr marL="1714500" algn="l" defTabSz="685800" rtl="0" eaLnBrk="1" latinLnBrk="0" hangingPunct="1">
      <a:defRPr sz="2100" b="1" kern="1200">
        <a:solidFill>
          <a:schemeClr val="tx1"/>
        </a:solidFill>
        <a:latin typeface="Helvetica" pitchFamily="1" charset="0"/>
        <a:ea typeface="+mn-ea"/>
        <a:cs typeface="+mn-cs"/>
      </a:defRPr>
    </a:lvl6pPr>
    <a:lvl7pPr marL="2057400" algn="l" defTabSz="685800" rtl="0" eaLnBrk="1" latinLnBrk="0" hangingPunct="1">
      <a:defRPr sz="2100" b="1" kern="1200">
        <a:solidFill>
          <a:schemeClr val="tx1"/>
        </a:solidFill>
        <a:latin typeface="Helvetica" pitchFamily="1" charset="0"/>
        <a:ea typeface="+mn-ea"/>
        <a:cs typeface="+mn-cs"/>
      </a:defRPr>
    </a:lvl7pPr>
    <a:lvl8pPr marL="2400300" algn="l" defTabSz="685800" rtl="0" eaLnBrk="1" latinLnBrk="0" hangingPunct="1">
      <a:defRPr sz="2100" b="1" kern="1200">
        <a:solidFill>
          <a:schemeClr val="tx1"/>
        </a:solidFill>
        <a:latin typeface="Helvetica" pitchFamily="1" charset="0"/>
        <a:ea typeface="+mn-ea"/>
        <a:cs typeface="+mn-cs"/>
      </a:defRPr>
    </a:lvl8pPr>
    <a:lvl9pPr marL="2743200" algn="l" defTabSz="685800" rtl="0" eaLnBrk="1" latinLnBrk="0" hangingPunct="1">
      <a:defRPr sz="2100" b="1" kern="1200">
        <a:solidFill>
          <a:schemeClr val="tx1"/>
        </a:solidFill>
        <a:latin typeface="Helvetica" pitchFamily="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292929"/>
    <a:srgbClr val="1E0A09"/>
    <a:srgbClr val="180C00"/>
    <a:srgbClr val="4D4D4D"/>
    <a:srgbClr val="003399"/>
    <a:srgbClr val="318CB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 horzBarState="maximized">
    <p:restoredLeft sz="15542" autoAdjust="0"/>
    <p:restoredTop sz="88640" autoAdjust="0"/>
  </p:normalViewPr>
  <p:slideViewPr>
    <p:cSldViewPr snapToGrid="0">
      <p:cViewPr>
        <p:scale>
          <a:sx n="100" d="100"/>
          <a:sy n="100" d="100"/>
        </p:scale>
        <p:origin x="-1860" y="-1236"/>
      </p:cViewPr>
      <p:guideLst>
        <p:guide orient="horz" pos="1533"/>
        <p:guide orient="horz" pos="2786"/>
        <p:guide orient="horz" pos="3075"/>
        <p:guide pos="2862"/>
        <p:guide pos="528"/>
        <p:guide pos="5614"/>
        <p:guide pos="5759"/>
        <p:guide pos="251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2184" y="-210"/>
      </p:cViewPr>
      <p:guideLst>
        <p:guide orient="horz" pos="3104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83" tIns="45491" rIns="90983" bIns="45491" numCol="1" anchor="t" anchorCtr="0" compatLnSpc="1">
            <a:prstTxWarp prst="textNoShape">
              <a:avLst/>
            </a:prstTxWarp>
          </a:bodyPr>
          <a:lstStyle>
            <a:lvl1pPr defTabSz="909638">
              <a:defRPr sz="1200" b="0">
                <a:latin typeface="Times" pitchFamily="18" charset="0"/>
              </a:defRPr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416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83" tIns="45491" rIns="90983" bIns="45491" numCol="1" anchor="t" anchorCtr="0" compatLnSpc="1">
            <a:prstTxWarp prst="textNoShape">
              <a:avLst/>
            </a:prstTxWarp>
          </a:bodyPr>
          <a:lstStyle>
            <a:lvl1pPr algn="r" defTabSz="909638">
              <a:defRPr sz="1200" b="0">
                <a:latin typeface="Times" pitchFamily="18" charset="0"/>
              </a:defRPr>
            </a:lvl1pPr>
          </a:lstStyle>
          <a:p>
            <a:endParaRPr lang="de-D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416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83" tIns="45491" rIns="90983" bIns="45491" numCol="1" anchor="b" anchorCtr="0" compatLnSpc="1">
            <a:prstTxWarp prst="textNoShape">
              <a:avLst/>
            </a:prstTxWarp>
          </a:bodyPr>
          <a:lstStyle>
            <a:lvl1pPr defTabSz="909638">
              <a:defRPr sz="1200" b="0">
                <a:latin typeface="Times" pitchFamily="18" charset="0"/>
              </a:defRPr>
            </a:lvl1pPr>
          </a:lstStyle>
          <a:p>
            <a:endParaRPr lang="de-DE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361488"/>
            <a:ext cx="29416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83" tIns="45491" rIns="90983" bIns="45491" numCol="1" anchor="b" anchorCtr="0" compatLnSpc="1">
            <a:prstTxWarp prst="textNoShape">
              <a:avLst/>
            </a:prstTxWarp>
          </a:bodyPr>
          <a:lstStyle>
            <a:lvl1pPr algn="r" defTabSz="909638">
              <a:defRPr sz="1200" b="0">
                <a:latin typeface="Times" pitchFamily="18" charset="0"/>
              </a:defRPr>
            </a:lvl1pPr>
          </a:lstStyle>
          <a:p>
            <a:fld id="{C089F492-DE5E-49D4-A328-CDFD1FA5801E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9575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83" tIns="45491" rIns="90983" bIns="45491" numCol="1" anchor="t" anchorCtr="0" compatLnSpc="1">
            <a:prstTxWarp prst="textNoShape">
              <a:avLst/>
            </a:prstTxWarp>
          </a:bodyPr>
          <a:lstStyle>
            <a:lvl1pPr defTabSz="909638">
              <a:defRPr sz="1200" b="0">
                <a:latin typeface="Times" pitchFamily="18" charset="0"/>
              </a:defRPr>
            </a:lvl1pPr>
          </a:lstStyle>
          <a:p>
            <a:endParaRPr lang="de-DE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416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83" tIns="45491" rIns="90983" bIns="45491" numCol="1" anchor="t" anchorCtr="0" compatLnSpc="1">
            <a:prstTxWarp prst="textNoShape">
              <a:avLst/>
            </a:prstTxWarp>
          </a:bodyPr>
          <a:lstStyle>
            <a:lvl1pPr algn="r" defTabSz="909638">
              <a:defRPr sz="1200" b="0">
                <a:latin typeface="Times" pitchFamily="18" charset="0"/>
              </a:defRPr>
            </a:lvl1pPr>
          </a:lstStyle>
          <a:p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683125"/>
            <a:ext cx="5429250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83" tIns="45491" rIns="90983" bIns="454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416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83" tIns="45491" rIns="90983" bIns="45491" numCol="1" anchor="b" anchorCtr="0" compatLnSpc="1">
            <a:prstTxWarp prst="textNoShape">
              <a:avLst/>
            </a:prstTxWarp>
          </a:bodyPr>
          <a:lstStyle>
            <a:lvl1pPr defTabSz="909638">
              <a:defRPr sz="1200" b="0">
                <a:latin typeface="Times" pitchFamily="18" charset="0"/>
              </a:defRPr>
            </a:lvl1pPr>
          </a:lstStyle>
          <a:p>
            <a:endParaRPr lang="de-DE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361488"/>
            <a:ext cx="29416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83" tIns="45491" rIns="90983" bIns="45491" numCol="1" anchor="b" anchorCtr="0" compatLnSpc="1">
            <a:prstTxWarp prst="textNoShape">
              <a:avLst/>
            </a:prstTxWarp>
          </a:bodyPr>
          <a:lstStyle>
            <a:lvl1pPr algn="r" defTabSz="909638">
              <a:defRPr sz="1200" b="0">
                <a:latin typeface="Times" pitchFamily="18" charset="0"/>
              </a:defRPr>
            </a:lvl1pPr>
          </a:lstStyle>
          <a:p>
            <a:fld id="{2BD43B55-2E62-407E-B984-B72A99DDE8A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577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99A8A2-9827-4BBA-AC63-2585AEAA9EE7}" type="slidenum">
              <a:rPr lang="de-DE"/>
              <a:pPr/>
              <a:t>1</a:t>
            </a:fld>
            <a:endParaRPr lang="de-DE"/>
          </a:p>
        </p:txBody>
      </p:sp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1063" y="4668838"/>
            <a:ext cx="5187950" cy="4435475"/>
          </a:xfrm>
        </p:spPr>
        <p:txBody>
          <a:bodyPr/>
          <a:lstStyle/>
          <a:p>
            <a:endParaRPr lang="en-GB" sz="10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4DC269-42C2-4099-9CA9-9A66926EF681}" type="slidenum">
              <a:rPr lang="de-DE"/>
              <a:pPr/>
              <a:t>11</a:t>
            </a:fld>
            <a:endParaRPr lang="de-DE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FE8B0-8C94-4D4D-8B18-EB95433F8CEF}" type="slidenum">
              <a:rPr lang="de-DE"/>
              <a:pPr/>
              <a:t>12</a:t>
            </a:fld>
            <a:endParaRPr lang="de-DE"/>
          </a:p>
        </p:txBody>
      </p:sp>
      <p:sp>
        <p:nvSpPr>
          <p:cNvPr id="69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8B328D-39EB-4C64-812F-4B62F10CDAEE}" type="slidenum">
              <a:rPr lang="de-DE"/>
              <a:pPr/>
              <a:t>13</a:t>
            </a:fld>
            <a:endParaRPr lang="de-DE"/>
          </a:p>
        </p:txBody>
      </p:sp>
      <p:sp>
        <p:nvSpPr>
          <p:cNvPr id="68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F98F9-07D9-4E57-9F68-2101D9BC6295}" type="slidenum">
              <a:rPr lang="de-DE"/>
              <a:pPr/>
              <a:t>14</a:t>
            </a:fld>
            <a:endParaRPr lang="de-DE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F5DDC-7EF2-44B0-BB84-E62975D5038D}" type="slidenum">
              <a:rPr lang="de-DE"/>
              <a:pPr/>
              <a:t>15</a:t>
            </a:fld>
            <a:endParaRPr lang="de-DE"/>
          </a:p>
        </p:txBody>
      </p:sp>
      <p:sp>
        <p:nvSpPr>
          <p:cNvPr id="69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88C4BF-2C05-45E5-B5DE-95000461618E}" type="slidenum">
              <a:rPr lang="de-DE"/>
              <a:pPr/>
              <a:t>16</a:t>
            </a:fld>
            <a:endParaRPr lang="de-DE"/>
          </a:p>
        </p:txBody>
      </p:sp>
      <p:sp>
        <p:nvSpPr>
          <p:cNvPr id="68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F675F8-CAAA-4443-B9D7-D1268886C402}" type="slidenum">
              <a:rPr lang="de-DE"/>
              <a:pPr/>
              <a:t>17</a:t>
            </a:fld>
            <a:endParaRPr lang="de-DE"/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110E5B-3E6F-4129-976C-42062B679734}" type="slidenum">
              <a:rPr lang="de-DE"/>
              <a:pPr/>
              <a:t>2</a:t>
            </a:fld>
            <a:endParaRPr lang="de-DE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A53F7-7349-48CA-8ADB-F855A1AFC50B}" type="slidenum">
              <a:rPr lang="de-DE"/>
              <a:pPr/>
              <a:t>3</a:t>
            </a:fld>
            <a:endParaRPr lang="de-DE"/>
          </a:p>
        </p:txBody>
      </p:sp>
      <p:sp>
        <p:nvSpPr>
          <p:cNvPr id="65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E974F8-15A0-4C5A-A244-7D81611FB6C3}" type="slidenum">
              <a:rPr lang="de-DE"/>
              <a:pPr/>
              <a:t>5</a:t>
            </a:fld>
            <a:endParaRPr lang="de-DE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020DAF-DAD7-4843-95B2-CDB1A5873B52}" type="slidenum">
              <a:rPr lang="de-DE"/>
              <a:pPr/>
              <a:t>6</a:t>
            </a:fld>
            <a:endParaRPr lang="de-DE"/>
          </a:p>
        </p:txBody>
      </p:sp>
      <p:sp>
        <p:nvSpPr>
          <p:cNvPr id="64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4410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14BCD9-15D9-41BC-B6DB-C51D00963809}" type="slidenum">
              <a:rPr lang="de-DE"/>
              <a:pPr/>
              <a:t>7</a:t>
            </a:fld>
            <a:endParaRPr lang="de-DE"/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0F21F-CB7C-41FE-9959-D2CCECF0E69E}" type="slidenum">
              <a:rPr lang="de-DE"/>
              <a:pPr/>
              <a:t>8</a:t>
            </a:fld>
            <a:endParaRPr lang="de-DE"/>
          </a:p>
        </p:txBody>
      </p:sp>
      <p:sp>
        <p:nvSpPr>
          <p:cNvPr id="65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5126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378A28-9162-46CE-94CA-F03F173C713C}" type="slidenum">
              <a:rPr lang="de-DE"/>
              <a:pPr/>
              <a:t>9</a:t>
            </a:fld>
            <a:endParaRPr lang="de-DE"/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12D09-0147-4418-8571-7A074771D94E}" type="slidenum">
              <a:rPr lang="de-DE"/>
              <a:pPr/>
              <a:t>10</a:t>
            </a:fld>
            <a:endParaRPr lang="de-DE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69075" cy="3695700"/>
          </a:xfrm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image" Target="../media/image9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05980"/>
            <a:ext cx="60198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  <a:prstGeom prst="rect">
            <a:avLst/>
          </a:prstGeom>
        </p:spPr>
        <p:txBody>
          <a:bodyPr lIns="68580" tIns="34290" rIns="68580" bIns="34290"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313" cy="871538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313" cy="351829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05980"/>
            <a:ext cx="60198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ndon_illustration_ppt_header_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54850" y="1"/>
            <a:ext cx="2089150" cy="937439"/>
          </a:xfrm>
          <a:prstGeom prst="rect">
            <a:avLst/>
          </a:prstGeom>
        </p:spPr>
      </p:pic>
      <p:pic>
        <p:nvPicPr>
          <p:cNvPr id="11" name="Picture 10" descr="hand-with-blue-ting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8" y="2609057"/>
            <a:ext cx="2603500" cy="2533650"/>
          </a:xfrm>
          <a:prstGeom prst="rect">
            <a:avLst/>
          </a:prstGeom>
        </p:spPr>
      </p:pic>
      <p:sp>
        <p:nvSpPr>
          <p:cNvPr id="4" name="Rectangle 15"/>
          <p:cNvSpPr>
            <a:spLocks noChangeAspect="1" noChangeArrowheads="1"/>
          </p:cNvSpPr>
          <p:nvPr userDrawn="1"/>
        </p:nvSpPr>
        <p:spPr bwMode="auto">
          <a:xfrm>
            <a:off x="101590" y="4885135"/>
            <a:ext cx="2028825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r>
              <a:rPr kumimoji="1" lang="en-US" sz="800" b="0" dirty="0" smtClean="0">
                <a:solidFill>
                  <a:srgbClr val="A6A6A6"/>
                </a:solidFill>
                <a:latin typeface="Arial" charset="0"/>
                <a:ea typeface="ＭＳ Ｐゴシック" pitchFamily="34" charset="-128"/>
                <a:cs typeface="Arial" pitchFamily="34" charset="0"/>
              </a:rPr>
              <a:t>WorldSkills Premiere Experience 2011</a:t>
            </a:r>
          </a:p>
          <a:p>
            <a:r>
              <a:rPr kumimoji="1" lang="en-US" sz="800" b="0" dirty="0" err="1" smtClean="0">
                <a:solidFill>
                  <a:srgbClr val="A6A6A6"/>
                </a:solidFill>
                <a:latin typeface="Arial" charset="0"/>
                <a:ea typeface="ＭＳ Ｐゴシック" pitchFamily="34" charset="-128"/>
                <a:cs typeface="Arial" pitchFamily="34" charset="0"/>
              </a:rPr>
              <a:t>www.worldskillspremiere.com</a:t>
            </a:r>
            <a:endParaRPr lang="de-DE" sz="800" b="0" dirty="0">
              <a:solidFill>
                <a:srgbClr val="A6A6A6"/>
              </a:solidFill>
              <a:latin typeface="Arial" charset="0"/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8" name="Picture 40" descr="WSI_logo_docsmall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630367" y="50799"/>
            <a:ext cx="633412" cy="406004"/>
          </a:xfrm>
          <a:prstGeom prst="rect">
            <a:avLst/>
          </a:prstGeom>
          <a:noFill/>
        </p:spPr>
      </p:pic>
      <p:pic>
        <p:nvPicPr>
          <p:cNvPr id="9" name="Picture 8" descr="Logo_WSC2011_r200_50h_RGB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451600" y="50799"/>
            <a:ext cx="630677" cy="40500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rot="10800000">
            <a:off x="-9525" y="504826"/>
            <a:ext cx="8299450" cy="2381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2589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ondon_illustration_ppt_header.jpg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0301" y="0"/>
            <a:ext cx="4783699" cy="4814168"/>
          </a:xfrm>
          <a:prstGeom prst="rect">
            <a:avLst/>
          </a:prstGeom>
        </p:spPr>
      </p:pic>
      <p:pic>
        <p:nvPicPr>
          <p:cNvPr id="6" name="Picture 5" descr="hand-with-blue-tinge.jpg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8" y="1927860"/>
            <a:ext cx="3130762" cy="3215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5246" y="3267075"/>
            <a:ext cx="6233054" cy="1370762"/>
          </a:xfrm>
        </p:spPr>
        <p:txBody>
          <a:bodyPr anchor="t" anchorCtr="0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0" y="1564026"/>
            <a:ext cx="6180667" cy="1125140"/>
          </a:xfrm>
        </p:spPr>
        <p:txBody>
          <a:bodyPr anchor="b" anchorCtr="0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rot="10800000" flipV="1">
            <a:off x="16936" y="3478530"/>
            <a:ext cx="6688664" cy="3176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Logo_WSI_r200_50h_RGB.jpg"/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614" y="241306"/>
            <a:ext cx="1050761" cy="900684"/>
          </a:xfrm>
          <a:prstGeom prst="rect">
            <a:avLst/>
          </a:prstGeom>
        </p:spPr>
      </p:pic>
      <p:pic>
        <p:nvPicPr>
          <p:cNvPr id="10" name="Picture 9" descr="Logo_WSC2011_r200_50h_RGB.jpg"/>
          <p:cNvPicPr>
            <a:picLocks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31938" y="243014"/>
            <a:ext cx="1051128" cy="893872"/>
          </a:xfrm>
          <a:prstGeom prst="rect">
            <a:avLst/>
          </a:prstGeom>
        </p:spPr>
      </p:pic>
      <p:pic>
        <p:nvPicPr>
          <p:cNvPr id="15" name="Picture 14" descr="WSPE-Hand.png"/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423660" y="-1"/>
            <a:ext cx="2720340" cy="299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140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ndon_illustration_ppt_header_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54850" y="1"/>
            <a:ext cx="2089150" cy="937439"/>
          </a:xfrm>
          <a:prstGeom prst="rect">
            <a:avLst/>
          </a:prstGeom>
        </p:spPr>
      </p:pic>
      <p:pic>
        <p:nvPicPr>
          <p:cNvPr id="9" name="Picture 8" descr="hand-with-blue-ting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8" y="2609057"/>
            <a:ext cx="2603500" cy="2533650"/>
          </a:xfrm>
          <a:prstGeom prst="rect">
            <a:avLst/>
          </a:prstGeom>
        </p:spPr>
      </p:pic>
      <p:sp>
        <p:nvSpPr>
          <p:cNvPr id="2" name="Rectangle 15"/>
          <p:cNvSpPr>
            <a:spLocks noChangeAspect="1" noChangeArrowheads="1"/>
          </p:cNvSpPr>
          <p:nvPr userDrawn="1"/>
        </p:nvSpPr>
        <p:spPr bwMode="auto">
          <a:xfrm>
            <a:off x="101590" y="4885135"/>
            <a:ext cx="2028825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r>
              <a:rPr kumimoji="1" lang="en-US" sz="800" b="0" dirty="0" smtClean="0">
                <a:solidFill>
                  <a:srgbClr val="A6A6A6"/>
                </a:solidFill>
                <a:latin typeface="Arial" charset="0"/>
                <a:ea typeface="ＭＳ Ｐゴシック" pitchFamily="34" charset="-128"/>
                <a:cs typeface="Arial" pitchFamily="34" charset="0"/>
              </a:rPr>
              <a:t>WorldSkills Premiere Experience 2011</a:t>
            </a:r>
          </a:p>
          <a:p>
            <a:r>
              <a:rPr kumimoji="1" lang="en-US" sz="800" b="0" dirty="0" err="1" smtClean="0">
                <a:solidFill>
                  <a:srgbClr val="A6A6A6"/>
                </a:solidFill>
                <a:latin typeface="Arial" charset="0"/>
                <a:ea typeface="ＭＳ Ｐゴシック" pitchFamily="34" charset="-128"/>
                <a:cs typeface="Arial" pitchFamily="34" charset="0"/>
              </a:rPr>
              <a:t>www.worldskillspremiere.com</a:t>
            </a:r>
            <a:endParaRPr lang="de-DE" sz="800" b="0" dirty="0">
              <a:solidFill>
                <a:srgbClr val="A6A6A6"/>
              </a:solidFill>
              <a:latin typeface="Arial" charset="0"/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6" name="Picture 40" descr="WSI_logo_docsmall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630367" y="50799"/>
            <a:ext cx="633412" cy="406004"/>
          </a:xfrm>
          <a:prstGeom prst="rect">
            <a:avLst/>
          </a:prstGeom>
          <a:noFill/>
        </p:spPr>
      </p:pic>
      <p:pic>
        <p:nvPicPr>
          <p:cNvPr id="7" name="Picture 6" descr="Logo_WSC2011_r200_50h_RGB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451600" y="50799"/>
            <a:ext cx="630677" cy="405000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rot="10800000">
            <a:off x="0" y="504826"/>
            <a:ext cx="8299450" cy="2381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66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  <a:prstGeom prst="rect">
            <a:avLst/>
          </a:prstGeom>
        </p:spPr>
        <p:txBody>
          <a:bodyPr lIns="68580" tIns="34290" rIns="68580" bIns="34290"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313" cy="871538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313" cy="351829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2770" name="Picture 2" descr="PPT-EduTraining_Innen"/>
          <p:cNvPicPr>
            <a:picLocks noChangeAspect="1" noChangeArrowheads="1"/>
          </p:cNvPicPr>
          <p:nvPr userDrawn="1"/>
        </p:nvPicPr>
        <p:blipFill rotWithShape="1">
          <a:blip r:embed="rId14" cstate="print"/>
          <a:srcRect b="24964"/>
          <a:stretch/>
        </p:blipFill>
        <p:spPr bwMode="auto">
          <a:xfrm>
            <a:off x="-3175" y="-1"/>
            <a:ext cx="9144000" cy="514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2771" name="Rectangle 3"/>
          <p:cNvSpPr>
            <a:spLocks noChangeArrowheads="1"/>
          </p:cNvSpPr>
          <p:nvPr userDrawn="1"/>
        </p:nvSpPr>
        <p:spPr bwMode="auto">
          <a:xfrm>
            <a:off x="8648701" y="4845844"/>
            <a:ext cx="372988" cy="30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>
            <a:spAutoFit/>
          </a:bodyPr>
          <a:lstStyle/>
          <a:p>
            <a:fld id="{15F6A3AF-3E5A-4D77-8463-25E1E9DE281C}" type="slidenum">
              <a:rPr lang="en-GB" sz="1500" b="0"/>
              <a:pPr/>
              <a:t>‹#›</a:t>
            </a:fld>
            <a:endParaRPr lang="en-GB" sz="1500" b="0"/>
          </a:p>
        </p:txBody>
      </p:sp>
      <p:pic>
        <p:nvPicPr>
          <p:cNvPr id="4" name="Picture 2" descr="PPT-EduTraining_Innen"/>
          <p:cNvPicPr>
            <a:picLocks noChangeAspect="1" noChangeArrowheads="1"/>
          </p:cNvPicPr>
          <p:nvPr userDrawn="1"/>
        </p:nvPicPr>
        <p:blipFill rotWithShape="1">
          <a:blip r:embed="rId14" cstate="print"/>
          <a:srcRect t="57223"/>
          <a:stretch/>
        </p:blipFill>
        <p:spPr bwMode="auto">
          <a:xfrm>
            <a:off x="-3175" y="2212257"/>
            <a:ext cx="9144000" cy="293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7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3794" name="Picture 2" descr="PPT-EduTraining_Titel"/>
          <p:cNvPicPr>
            <a:picLocks noChangeArrowheads="1"/>
          </p:cNvPicPr>
          <p:nvPr userDrawn="1"/>
        </p:nvPicPr>
        <p:blipFill rotWithShape="1">
          <a:blip r:embed="rId13" cstate="print"/>
          <a:srcRect b="24982"/>
          <a:stretch/>
        </p:blipFill>
        <p:spPr bwMode="auto">
          <a:xfrm>
            <a:off x="-3175" y="-1192"/>
            <a:ext cx="9145588" cy="514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PPT-EduTraining_Titel"/>
          <p:cNvPicPr>
            <a:picLocks noChangeAspect="1" noChangeArrowheads="1"/>
          </p:cNvPicPr>
          <p:nvPr userDrawn="1"/>
        </p:nvPicPr>
        <p:blipFill rotWithShape="1">
          <a:blip r:embed="rId13" cstate="print"/>
          <a:srcRect t="15391" b="7220"/>
          <a:stretch/>
        </p:blipFill>
        <p:spPr bwMode="auto">
          <a:xfrm>
            <a:off x="-3175" y="1162051"/>
            <a:ext cx="9145588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ndon_illustration_bg_02.pn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7109952" cy="1428300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068" y="457201"/>
            <a:ext cx="6747933" cy="38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897732"/>
            <a:ext cx="8928100" cy="405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endParaRPr lang="en-US" dirty="0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3919538" y="2168129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endParaRPr lang="en-US" sz="2400" b="0">
              <a:solidFill>
                <a:srgbClr val="000000"/>
              </a:solidFill>
              <a:latin typeface="Arial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53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190500" indent="-190500" algn="l" rtl="0" eaLnBrk="1" fontAlgn="base" hangingPunct="1">
        <a:spcBef>
          <a:spcPct val="20000"/>
        </a:spcBef>
        <a:spcAft>
          <a:spcPct val="0"/>
        </a:spcAft>
        <a:buFont typeface="Symbol" charset="2"/>
        <a:buChar char="·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90550" indent="-228600" algn="l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952500" indent="-171450" algn="l" rtl="0" eaLnBrk="1" fontAlgn="base" hangingPunct="1">
        <a:spcBef>
          <a:spcPct val="20000"/>
        </a:spcBef>
        <a:spcAft>
          <a:spcPct val="0"/>
        </a:spcAft>
        <a:buFont typeface="Symbol" charset="2"/>
        <a:buChar char="·"/>
        <a:defRPr>
          <a:solidFill>
            <a:schemeClr val="tx1"/>
          </a:solidFill>
          <a:latin typeface="+mn-lt"/>
          <a:ea typeface="ＭＳ Ｐゴシック" charset="-128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>
          <a:solidFill>
            <a:schemeClr val="tx1"/>
          </a:solidFill>
          <a:latin typeface="+mn-lt"/>
          <a:ea typeface="ＭＳ Ｐゴシック" charset="-128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public_opinion/archives/eb_special_379_360_en.htm#369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PT-EduTraining_Titel"/>
          <p:cNvPicPr>
            <a:picLocks noChangeArrowheads="1"/>
          </p:cNvPicPr>
          <p:nvPr/>
        </p:nvPicPr>
        <p:blipFill rotWithShape="1">
          <a:blip r:embed="rId3" cstate="print"/>
          <a:srcRect b="24982"/>
          <a:stretch/>
        </p:blipFill>
        <p:spPr bwMode="auto">
          <a:xfrm>
            <a:off x="-3175" y="-1192"/>
            <a:ext cx="9145588" cy="514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PT-EduTraining_Titel"/>
          <p:cNvPicPr>
            <a:picLocks noChangeAspect="1" noChangeArrowheads="1"/>
          </p:cNvPicPr>
          <p:nvPr/>
        </p:nvPicPr>
        <p:blipFill rotWithShape="1">
          <a:blip r:embed="rId3" cstate="print"/>
          <a:srcRect t="15391" b="7220"/>
          <a:stretch/>
        </p:blipFill>
        <p:spPr bwMode="auto">
          <a:xfrm>
            <a:off x="-3175" y="1162051"/>
            <a:ext cx="9145588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0674" name="Text Box 2"/>
          <p:cNvSpPr txBox="1">
            <a:spLocks noChangeArrowheads="1"/>
          </p:cNvSpPr>
          <p:nvPr/>
        </p:nvSpPr>
        <p:spPr bwMode="auto">
          <a:xfrm>
            <a:off x="268288" y="2463404"/>
            <a:ext cx="852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342900" indent="-342900" algn="ctr"/>
            <a:r>
              <a:rPr lang="en-GB" sz="3000">
                <a:solidFill>
                  <a:schemeClr val="bg1"/>
                </a:solidFill>
                <a:latin typeface="Tahoma" pitchFamily="34" charset="0"/>
              </a:rPr>
              <a:t>Part I</a:t>
            </a:r>
          </a:p>
        </p:txBody>
      </p:sp>
      <p:sp>
        <p:nvSpPr>
          <p:cNvPr id="540676" name="Rectangle 4"/>
          <p:cNvSpPr>
            <a:spLocks noChangeArrowheads="1"/>
          </p:cNvSpPr>
          <p:nvPr/>
        </p:nvSpPr>
        <p:spPr bwMode="auto">
          <a:xfrm>
            <a:off x="-130625" y="1298973"/>
            <a:ext cx="9144000" cy="203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 algn="r"/>
            <a:endParaRPr lang="en-GB" sz="2400" dirty="0">
              <a:solidFill>
                <a:schemeClr val="bg1"/>
              </a:solidFill>
            </a:endParaRPr>
          </a:p>
          <a:p>
            <a:pPr algn="r"/>
            <a:r>
              <a:rPr lang="en-GB" dirty="0">
                <a:solidFill>
                  <a:schemeClr val="bg1"/>
                </a:solidFill>
              </a:rPr>
              <a:t>What are they thinking? </a:t>
            </a:r>
          </a:p>
          <a:p>
            <a:pPr algn="r"/>
            <a:r>
              <a:rPr lang="en-GB" dirty="0">
                <a:solidFill>
                  <a:schemeClr val="bg1"/>
                </a:solidFill>
              </a:rPr>
              <a:t>Images and perceptions of European citizens about  Vocational Education and Training</a:t>
            </a:r>
            <a:r>
              <a:rPr lang="en-GB" sz="2400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GB" sz="2400" dirty="0">
                <a:solidFill>
                  <a:schemeClr val="bg1"/>
                </a:solidFill>
                <a:latin typeface="Arial" pitchFamily="34" charset="0"/>
              </a:rPr>
            </a:br>
            <a:endParaRPr lang="en-GB" sz="2400" dirty="0">
              <a:solidFill>
                <a:schemeClr val="bg1"/>
              </a:solidFill>
              <a:latin typeface="Arial" pitchFamily="34" charset="0"/>
            </a:endParaRPr>
          </a:p>
          <a:p>
            <a:pPr algn="r"/>
            <a:r>
              <a:rPr lang="en-GB" sz="1800" dirty="0">
                <a:solidFill>
                  <a:schemeClr val="bg1"/>
                </a:solidFill>
              </a:rPr>
              <a:t>Results of </a:t>
            </a:r>
            <a:r>
              <a:rPr lang="en-GB" sz="1800" dirty="0" err="1">
                <a:solidFill>
                  <a:schemeClr val="bg1"/>
                </a:solidFill>
              </a:rPr>
              <a:t>Eurobarometer</a:t>
            </a:r>
            <a:r>
              <a:rPr lang="en-GB" sz="1800" dirty="0">
                <a:solidFill>
                  <a:schemeClr val="bg1"/>
                </a:solidFill>
              </a:rPr>
              <a:t> Survey</a:t>
            </a:r>
            <a:endParaRPr lang="en-GB" sz="1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0678" name="Text Box 6"/>
          <p:cNvSpPr txBox="1">
            <a:spLocks noChangeArrowheads="1"/>
          </p:cNvSpPr>
          <p:nvPr/>
        </p:nvSpPr>
        <p:spPr bwMode="auto">
          <a:xfrm>
            <a:off x="921661" y="3665934"/>
            <a:ext cx="8084457" cy="128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GB" sz="2300" dirty="0" err="1">
                <a:solidFill>
                  <a:srgbClr val="003399"/>
                </a:solidFill>
              </a:rPr>
              <a:t>João</a:t>
            </a:r>
            <a:r>
              <a:rPr lang="en-GB" sz="2300" dirty="0">
                <a:solidFill>
                  <a:srgbClr val="003399"/>
                </a:solidFill>
              </a:rPr>
              <a:t> Delgado</a:t>
            </a:r>
          </a:p>
          <a:p>
            <a:pPr algn="r"/>
            <a:r>
              <a:rPr lang="en-GB" sz="500" dirty="0">
                <a:solidFill>
                  <a:srgbClr val="003399"/>
                </a:solidFill>
              </a:rPr>
              <a:t> </a:t>
            </a:r>
          </a:p>
          <a:p>
            <a:pPr algn="r"/>
            <a:r>
              <a:rPr lang="en-GB" sz="1700" dirty="0">
                <a:solidFill>
                  <a:srgbClr val="003399"/>
                </a:solidFill>
              </a:rPr>
              <a:t>Head of Unit </a:t>
            </a:r>
          </a:p>
          <a:p>
            <a:pPr algn="r"/>
            <a:r>
              <a:rPr lang="en-GB" sz="1700" dirty="0">
                <a:solidFill>
                  <a:srgbClr val="003399"/>
                </a:solidFill>
              </a:rPr>
              <a:t>Vocational education and training; Leonardo </a:t>
            </a:r>
            <a:r>
              <a:rPr lang="en-GB" sz="1700" dirty="0" err="1">
                <a:solidFill>
                  <a:srgbClr val="003399"/>
                </a:solidFill>
              </a:rPr>
              <a:t>da</a:t>
            </a:r>
            <a:r>
              <a:rPr lang="en-GB" sz="1700" dirty="0">
                <a:solidFill>
                  <a:srgbClr val="003399"/>
                </a:solidFill>
              </a:rPr>
              <a:t> Vinci</a:t>
            </a:r>
          </a:p>
          <a:p>
            <a:pPr algn="r"/>
            <a:r>
              <a:rPr lang="en-GB" sz="1700" dirty="0">
                <a:solidFill>
                  <a:srgbClr val="003399"/>
                </a:solidFill>
              </a:rPr>
              <a:t>European Commission, DG Education and Culture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9401" y="335757"/>
            <a:ext cx="611505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Positive economic and social effects</a:t>
            </a:r>
          </a:p>
        </p:txBody>
      </p:sp>
      <p:sp>
        <p:nvSpPr>
          <p:cNvPr id="674819" name="Text Box 3"/>
          <p:cNvSpPr txBox="1">
            <a:spLocks noChangeArrowheads="1"/>
          </p:cNvSpPr>
          <p:nvPr/>
        </p:nvSpPr>
        <p:spPr bwMode="auto">
          <a:xfrm>
            <a:off x="278950" y="1210695"/>
            <a:ext cx="8161111" cy="288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>
              <a:buFont typeface="Wingdings" pitchFamily="2" charset="2"/>
              <a:buChar char="ü"/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buClr>
                <a:srgbClr val="003399"/>
              </a:buClr>
              <a:buFont typeface="Wingdings" pitchFamily="2" charset="2"/>
              <a:buChar char="ü"/>
            </a:pP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83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%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 of Europeans believe that vocational education and training delivers a p</a:t>
            </a:r>
            <a:r>
              <a:rPr lang="en-GB" dirty="0">
                <a:solidFill>
                  <a:schemeClr val="accent2"/>
                </a:solidFill>
                <a:latin typeface="Arial" pitchFamily="34" charset="0"/>
              </a:rPr>
              <a:t>ositive 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contribution to the economy </a:t>
            </a:r>
            <a:r>
              <a:rPr lang="en-GB" dirty="0">
                <a:solidFill>
                  <a:srgbClr val="FF6600"/>
                </a:solidFill>
              </a:rPr>
              <a:t>(79% in the UK) </a:t>
            </a:r>
            <a:endParaRPr lang="en-GB" dirty="0">
              <a:solidFill>
                <a:srgbClr val="FF6600"/>
              </a:solidFill>
              <a:latin typeface="Arial" pitchFamily="34" charset="0"/>
            </a:endParaRPr>
          </a:p>
          <a:p>
            <a:pPr>
              <a:buClr>
                <a:srgbClr val="003399"/>
              </a:buClr>
              <a:buFont typeface="Wingdings" pitchFamily="2" charset="2"/>
              <a:buChar char="ü"/>
            </a:pPr>
            <a:endParaRPr lang="en-GB" sz="300" dirty="0">
              <a:solidFill>
                <a:srgbClr val="FF6600"/>
              </a:solidFill>
              <a:latin typeface="Arial" pitchFamily="34" charset="0"/>
            </a:endParaRPr>
          </a:p>
          <a:p>
            <a:pPr>
              <a:buClr>
                <a:srgbClr val="003399"/>
              </a:buClr>
              <a:buFont typeface="Wingdings" pitchFamily="2" charset="2"/>
              <a:buChar char="ü"/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buClr>
                <a:srgbClr val="003399"/>
              </a:buClr>
              <a:buFont typeface="Wingdings" pitchFamily="2" charset="2"/>
              <a:buChar char="ü"/>
            </a:pP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76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%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 believe that it </a:t>
            </a:r>
            <a:r>
              <a:rPr lang="en-GB" dirty="0">
                <a:solidFill>
                  <a:schemeClr val="accent2"/>
                </a:solidFill>
              </a:rPr>
              <a:t>plays a role in </a:t>
            </a:r>
            <a:r>
              <a:rPr lang="en-GB" dirty="0">
                <a:solidFill>
                  <a:srgbClr val="FF6600"/>
                </a:solidFill>
              </a:rPr>
              <a:t>reducing unemployment (75% in the UK) </a:t>
            </a:r>
          </a:p>
          <a:p>
            <a:pPr>
              <a:buClr>
                <a:srgbClr val="003399"/>
              </a:buClr>
              <a:buFont typeface="Wingdings" pitchFamily="2" charset="2"/>
              <a:buChar char="ü"/>
            </a:pPr>
            <a:endParaRPr lang="en-GB" sz="300" dirty="0">
              <a:solidFill>
                <a:srgbClr val="FF6600"/>
              </a:solidFill>
              <a:latin typeface="Arial" pitchFamily="34" charset="0"/>
            </a:endParaRPr>
          </a:p>
          <a:p>
            <a:pPr>
              <a:buClr>
                <a:srgbClr val="003399"/>
              </a:buClr>
              <a:buFont typeface="Wingdings" pitchFamily="2" charset="2"/>
              <a:buChar char="ü"/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buClr>
                <a:srgbClr val="003399"/>
              </a:buClr>
              <a:buFont typeface="Wingdings" pitchFamily="2" charset="2"/>
              <a:buChar char="ü"/>
            </a:pP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80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%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 </a:t>
            </a:r>
            <a:r>
              <a:rPr lang="en-GB" dirty="0">
                <a:solidFill>
                  <a:schemeClr val="accent2"/>
                </a:solidFill>
                <a:latin typeface="Arial" pitchFamily="34" charset="0"/>
              </a:rPr>
              <a:t>believe that it </a:t>
            </a:r>
            <a:r>
              <a:rPr lang="en-GB" dirty="0">
                <a:solidFill>
                  <a:schemeClr val="accent2"/>
                </a:solidFill>
              </a:rPr>
              <a:t>contributes to the </a:t>
            </a:r>
            <a:r>
              <a:rPr lang="en-GB" dirty="0">
                <a:solidFill>
                  <a:srgbClr val="FF6600"/>
                </a:solidFill>
              </a:rPr>
              <a:t>quality of services (75% in the UK) </a:t>
            </a:r>
          </a:p>
          <a:p>
            <a:pPr>
              <a:buFont typeface="Wingdings" pitchFamily="2" charset="2"/>
              <a:buChar char="ü"/>
            </a:pPr>
            <a:endParaRPr lang="en-GB" dirty="0">
              <a:solidFill>
                <a:srgbClr val="FF66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3481" y="343240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Young people’s choices</a:t>
            </a:r>
          </a:p>
        </p:txBody>
      </p:sp>
      <p:sp>
        <p:nvSpPr>
          <p:cNvPr id="676867" name="Text Box 3"/>
          <p:cNvSpPr txBox="1">
            <a:spLocks noChangeArrowheads="1"/>
          </p:cNvSpPr>
          <p:nvPr/>
        </p:nvSpPr>
        <p:spPr bwMode="auto">
          <a:xfrm>
            <a:off x="307068" y="1166468"/>
            <a:ext cx="8215313" cy="1838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Most young people aged 15-24 would recommend general education over vocational education and </a:t>
            </a:r>
            <a:r>
              <a:rPr lang="en-GB" sz="2000" dirty="0" smtClean="0">
                <a:solidFill>
                  <a:srgbClr val="003399"/>
                </a:solidFill>
                <a:latin typeface="Arial" pitchFamily="34" charset="0"/>
              </a:rPr>
              <a:t>training</a:t>
            </a:r>
            <a:endParaRPr lang="en-GB" sz="2000" dirty="0">
              <a:solidFill>
                <a:srgbClr val="003399"/>
              </a:solidFill>
              <a:latin typeface="Arial" pitchFamily="34" charset="0"/>
            </a:endParaRPr>
          </a:p>
          <a:p>
            <a:endParaRPr lang="en-GB" sz="300" dirty="0">
              <a:solidFill>
                <a:srgbClr val="FF6600"/>
              </a:solidFill>
              <a:latin typeface="Arial" pitchFamily="34" charset="0"/>
            </a:endParaRPr>
          </a:p>
          <a:p>
            <a:pPr>
              <a:buFontTx/>
              <a:buChar char="•"/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 </a:t>
            </a:r>
            <a:r>
              <a:rPr lang="en-GB" sz="2000" dirty="0">
                <a:solidFill>
                  <a:srgbClr val="FF6600"/>
                </a:solidFill>
              </a:rPr>
              <a:t>41%</a:t>
            </a:r>
            <a:r>
              <a:rPr lang="en-GB" sz="2000" dirty="0">
                <a:solidFill>
                  <a:schemeClr val="accent2"/>
                </a:solidFill>
              </a:rPr>
              <a:t> recommend </a:t>
            </a:r>
            <a:r>
              <a:rPr lang="en-GB" sz="2000" dirty="0">
                <a:solidFill>
                  <a:srgbClr val="FF6600"/>
                </a:solidFill>
              </a:rPr>
              <a:t>general secondary/tertiary </a:t>
            </a:r>
            <a:r>
              <a:rPr lang="en-GB" sz="2000" dirty="0" smtClean="0">
                <a:solidFill>
                  <a:srgbClr val="FF6600"/>
                </a:solidFill>
              </a:rPr>
              <a:t>education</a:t>
            </a:r>
            <a:endParaRPr lang="en-GB" sz="2000" dirty="0">
              <a:solidFill>
                <a:srgbClr val="FF66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en-GB" sz="300" dirty="0">
              <a:solidFill>
                <a:srgbClr val="FF6600"/>
              </a:solidFill>
              <a:latin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 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27%</a:t>
            </a:r>
            <a:r>
              <a:rPr lang="en-GB" sz="2000" dirty="0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en-GB" sz="2000" dirty="0">
                <a:solidFill>
                  <a:schemeClr val="accent2"/>
                </a:solidFill>
              </a:rPr>
              <a:t>would recommend </a:t>
            </a:r>
            <a:r>
              <a:rPr lang="en-GB" sz="2000" dirty="0">
                <a:solidFill>
                  <a:srgbClr val="FF6600"/>
                </a:solidFill>
              </a:rPr>
              <a:t>vocational education and training</a:t>
            </a:r>
          </a:p>
          <a:p>
            <a:pPr>
              <a:buFontTx/>
              <a:buChar char="•"/>
            </a:pPr>
            <a:endParaRPr lang="en-GB" sz="2000" dirty="0">
              <a:solidFill>
                <a:srgbClr val="FF66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 bwMode="auto">
          <a:xfrm>
            <a:off x="-569520" y="2940768"/>
            <a:ext cx="10113572" cy="1574435"/>
          </a:xfrm>
          <a:custGeom>
            <a:avLst/>
            <a:gdLst>
              <a:gd name="connsiteX0" fmla="*/ 0 w 8620125"/>
              <a:gd name="connsiteY0" fmla="*/ 742950 h 1485900"/>
              <a:gd name="connsiteX1" fmla="*/ 4310063 w 8620125"/>
              <a:gd name="connsiteY1" fmla="*/ 0 h 1485900"/>
              <a:gd name="connsiteX2" fmla="*/ 8620126 w 8620125"/>
              <a:gd name="connsiteY2" fmla="*/ 742950 h 1485900"/>
              <a:gd name="connsiteX3" fmla="*/ 4310063 w 8620125"/>
              <a:gd name="connsiteY3" fmla="*/ 1485900 h 1485900"/>
              <a:gd name="connsiteX4" fmla="*/ 0 w 8620125"/>
              <a:gd name="connsiteY4" fmla="*/ 742950 h 1485900"/>
              <a:gd name="connsiteX0" fmla="*/ 672872 w 9292998"/>
              <a:gd name="connsiteY0" fmla="*/ 742950 h 1485900"/>
              <a:gd name="connsiteX1" fmla="*/ 4982935 w 9292998"/>
              <a:gd name="connsiteY1" fmla="*/ 0 h 1485900"/>
              <a:gd name="connsiteX2" fmla="*/ 9292998 w 9292998"/>
              <a:gd name="connsiteY2" fmla="*/ 742950 h 1485900"/>
              <a:gd name="connsiteX3" fmla="*/ 4982935 w 9292998"/>
              <a:gd name="connsiteY3" fmla="*/ 1485900 h 1485900"/>
              <a:gd name="connsiteX4" fmla="*/ 672872 w 9292998"/>
              <a:gd name="connsiteY4" fmla="*/ 742950 h 1485900"/>
              <a:gd name="connsiteX0" fmla="*/ 524705 w 10173531"/>
              <a:gd name="connsiteY0" fmla="*/ 1526457 h 1577940"/>
              <a:gd name="connsiteX1" fmla="*/ 5863468 w 10173531"/>
              <a:gd name="connsiteY1" fmla="*/ 21507 h 1577940"/>
              <a:gd name="connsiteX2" fmla="*/ 10173531 w 10173531"/>
              <a:gd name="connsiteY2" fmla="*/ 764457 h 1577940"/>
              <a:gd name="connsiteX3" fmla="*/ 5863468 w 10173531"/>
              <a:gd name="connsiteY3" fmla="*/ 1507407 h 1577940"/>
              <a:gd name="connsiteX4" fmla="*/ 524705 w 10173531"/>
              <a:gd name="connsiteY4" fmla="*/ 1526457 h 1577940"/>
              <a:gd name="connsiteX0" fmla="*/ 6702 w 9655528"/>
              <a:gd name="connsiteY0" fmla="*/ 1526457 h 1655393"/>
              <a:gd name="connsiteX1" fmla="*/ 5345465 w 9655528"/>
              <a:gd name="connsiteY1" fmla="*/ 21507 h 1655393"/>
              <a:gd name="connsiteX2" fmla="*/ 9655528 w 9655528"/>
              <a:gd name="connsiteY2" fmla="*/ 764457 h 1655393"/>
              <a:gd name="connsiteX3" fmla="*/ 6488465 w 9655528"/>
              <a:gd name="connsiteY3" fmla="*/ 1488357 h 1655393"/>
              <a:gd name="connsiteX4" fmla="*/ 6702 w 9655528"/>
              <a:gd name="connsiteY4" fmla="*/ 1526457 h 1655393"/>
              <a:gd name="connsiteX0" fmla="*/ 792081 w 10440907"/>
              <a:gd name="connsiteY0" fmla="*/ 1526457 h 1678780"/>
              <a:gd name="connsiteX1" fmla="*/ 6130844 w 10440907"/>
              <a:gd name="connsiteY1" fmla="*/ 21507 h 1678780"/>
              <a:gd name="connsiteX2" fmla="*/ 10440907 w 10440907"/>
              <a:gd name="connsiteY2" fmla="*/ 764457 h 1678780"/>
              <a:gd name="connsiteX3" fmla="*/ 7273844 w 10440907"/>
              <a:gd name="connsiteY3" fmla="*/ 1488357 h 1678780"/>
              <a:gd name="connsiteX4" fmla="*/ 792081 w 10440907"/>
              <a:gd name="connsiteY4" fmla="*/ 1526457 h 1678780"/>
              <a:gd name="connsiteX0" fmla="*/ 464746 w 10113572"/>
              <a:gd name="connsiteY0" fmla="*/ 1526457 h 1574435"/>
              <a:gd name="connsiteX1" fmla="*/ 5803509 w 10113572"/>
              <a:gd name="connsiteY1" fmla="*/ 21507 h 1574435"/>
              <a:gd name="connsiteX2" fmla="*/ 10113572 w 10113572"/>
              <a:gd name="connsiteY2" fmla="*/ 764457 h 1574435"/>
              <a:gd name="connsiteX3" fmla="*/ 6946509 w 10113572"/>
              <a:gd name="connsiteY3" fmla="*/ 1488357 h 1574435"/>
              <a:gd name="connsiteX4" fmla="*/ 464746 w 10113572"/>
              <a:gd name="connsiteY4" fmla="*/ 1526457 h 15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13572" h="1574435">
                <a:moveTo>
                  <a:pt x="464746" y="1526457"/>
                </a:moveTo>
                <a:cubicBezTo>
                  <a:pt x="-1678379" y="1882057"/>
                  <a:pt x="4195371" y="148507"/>
                  <a:pt x="5803509" y="21507"/>
                </a:cubicBezTo>
                <a:cubicBezTo>
                  <a:pt x="7411647" y="-105493"/>
                  <a:pt x="10113572" y="354137"/>
                  <a:pt x="10113572" y="764457"/>
                </a:cubicBezTo>
                <a:cubicBezTo>
                  <a:pt x="10113572" y="1174777"/>
                  <a:pt x="8554647" y="1361357"/>
                  <a:pt x="6946509" y="1488357"/>
                </a:cubicBezTo>
                <a:cubicBezTo>
                  <a:pt x="5338371" y="1615357"/>
                  <a:pt x="2607871" y="1170857"/>
                  <a:pt x="464746" y="1526457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1" charset="0"/>
            </a:endParaRPr>
          </a:p>
        </p:txBody>
      </p:sp>
      <p:pic>
        <p:nvPicPr>
          <p:cNvPr id="691204" name="Picture 2"/>
          <p:cNvPicPr>
            <a:picLocks noChangeAspect="1"/>
          </p:cNvPicPr>
          <p:nvPr/>
        </p:nvPicPr>
        <p:blipFill>
          <a:blip r:embed="rId3" cstate="print"/>
          <a:srcRect t="13879" b="19987"/>
          <a:stretch>
            <a:fillRect/>
          </a:stretch>
        </p:blipFill>
        <p:spPr bwMode="auto">
          <a:xfrm>
            <a:off x="1563453" y="1042214"/>
            <a:ext cx="5589822" cy="313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5" name="Rectangle 5"/>
          <p:cNvSpPr>
            <a:spLocks noChangeArrowheads="1"/>
          </p:cNvSpPr>
          <p:nvPr/>
        </p:nvSpPr>
        <p:spPr bwMode="auto">
          <a:xfrm>
            <a:off x="6646863" y="2685974"/>
            <a:ext cx="1524000" cy="50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580" tIns="34290" rIns="68580" bIns="34290"/>
          <a:lstStyle/>
          <a:p>
            <a:pPr eaLnBrk="1" hangingPunct="1"/>
            <a:r>
              <a:rPr lang="en-GB" sz="2400">
                <a:latin typeface="Arial" pitchFamily="34" charset="0"/>
              </a:rPr>
              <a:t>EU 27</a:t>
            </a:r>
          </a:p>
        </p:txBody>
      </p:sp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8367" y="247648"/>
            <a:ext cx="6262008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300" b="1" dirty="0">
                <a:solidFill>
                  <a:schemeClr val="tx1"/>
                </a:solidFill>
              </a:rPr>
              <a:t>Sources of information influencing educational choice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9658" y="269750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Challenges for the future (1):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Career guidance</a:t>
            </a:r>
          </a:p>
        </p:txBody>
      </p:sp>
      <p:sp>
        <p:nvSpPr>
          <p:cNvPr id="680963" name="Text Box 3"/>
          <p:cNvSpPr txBox="1">
            <a:spLocks noChangeArrowheads="1"/>
          </p:cNvSpPr>
          <p:nvPr/>
        </p:nvSpPr>
        <p:spPr bwMode="auto">
          <a:xfrm>
            <a:off x="667210" y="1365806"/>
            <a:ext cx="8215313" cy="2150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spcBef>
                <a:spcPts val="375"/>
              </a:spcBef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spcBef>
                <a:spcPts val="375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dirty="0" smtClean="0">
                <a:solidFill>
                  <a:schemeClr val="accent2"/>
                </a:solidFill>
              </a:rPr>
              <a:t>More </a:t>
            </a:r>
            <a:r>
              <a:rPr lang="en-GB" dirty="0">
                <a:solidFill>
                  <a:schemeClr val="accent2"/>
                </a:solidFill>
              </a:rPr>
              <a:t>emphasis on </a:t>
            </a:r>
            <a:r>
              <a:rPr lang="en-GB" dirty="0">
                <a:solidFill>
                  <a:srgbClr val="003399"/>
                </a:solidFill>
              </a:rPr>
              <a:t>career guidance</a:t>
            </a:r>
            <a:r>
              <a:rPr lang="en-GB" dirty="0">
                <a:solidFill>
                  <a:srgbClr val="FF6600"/>
                </a:solidFill>
              </a:rPr>
              <a:t> – almost half </a:t>
            </a:r>
            <a:r>
              <a:rPr lang="en-GB" dirty="0">
                <a:solidFill>
                  <a:srgbClr val="003399"/>
                </a:solidFill>
              </a:rPr>
              <a:t>of respondents aged 25-34 and 35-44</a:t>
            </a:r>
            <a:r>
              <a:rPr lang="en-GB" dirty="0">
                <a:solidFill>
                  <a:srgbClr val="FF6600"/>
                </a:solidFill>
              </a:rPr>
              <a:t> </a:t>
            </a:r>
            <a:r>
              <a:rPr lang="en-GB" dirty="0">
                <a:solidFill>
                  <a:srgbClr val="003399"/>
                </a:solidFill>
              </a:rPr>
              <a:t>think that young people</a:t>
            </a:r>
            <a:r>
              <a:rPr lang="en-GB" dirty="0">
                <a:solidFill>
                  <a:srgbClr val="FF6600"/>
                </a:solidFill>
              </a:rPr>
              <a:t> do not receive enough career </a:t>
            </a:r>
            <a:r>
              <a:rPr lang="en-GB" dirty="0" smtClean="0">
                <a:solidFill>
                  <a:srgbClr val="FF6600"/>
                </a:solidFill>
              </a:rPr>
              <a:t>guidance</a:t>
            </a:r>
            <a:endParaRPr lang="en-GB" dirty="0">
              <a:solidFill>
                <a:schemeClr val="accent2"/>
              </a:solidFill>
            </a:endParaRPr>
          </a:p>
          <a:p>
            <a:pPr marL="336947" indent="-336947">
              <a:spcBef>
                <a:spcPts val="375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dirty="0" smtClean="0">
                <a:solidFill>
                  <a:schemeClr val="accent2"/>
                </a:solidFill>
              </a:rPr>
              <a:t>Career </a:t>
            </a:r>
            <a:r>
              <a:rPr lang="en-GB" dirty="0">
                <a:solidFill>
                  <a:schemeClr val="accent2"/>
                </a:solidFill>
              </a:rPr>
              <a:t>guidance services should make use of internet and social media, </a:t>
            </a:r>
            <a:r>
              <a:rPr lang="en-GB" dirty="0">
                <a:solidFill>
                  <a:srgbClr val="FF6600"/>
                </a:solidFill>
              </a:rPr>
              <a:t>the second most important source of information</a:t>
            </a:r>
            <a:r>
              <a:rPr lang="en-GB" dirty="0">
                <a:solidFill>
                  <a:schemeClr val="accent2"/>
                </a:solidFill>
              </a:rPr>
              <a:t>, used by </a:t>
            </a:r>
            <a:r>
              <a:rPr lang="en-GB" dirty="0">
                <a:solidFill>
                  <a:srgbClr val="FF6600"/>
                </a:solidFill>
              </a:rPr>
              <a:t>43% of 15-24 year </a:t>
            </a:r>
            <a:r>
              <a:rPr lang="en-GB" dirty="0" smtClean="0">
                <a:solidFill>
                  <a:srgbClr val="FF6600"/>
                </a:solidFill>
              </a:rPr>
              <a:t>olds</a:t>
            </a:r>
            <a:endParaRPr lang="en-GB" sz="6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8495" y="279287"/>
            <a:ext cx="7597134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Challenges for the future (2):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Broader skills base</a:t>
            </a:r>
          </a:p>
        </p:txBody>
      </p:sp>
      <p:sp>
        <p:nvSpPr>
          <p:cNvPr id="696323" name="Text Box 3"/>
          <p:cNvSpPr txBox="1">
            <a:spLocks noChangeArrowheads="1"/>
          </p:cNvSpPr>
          <p:nvPr/>
        </p:nvSpPr>
        <p:spPr bwMode="auto">
          <a:xfrm>
            <a:off x="819150" y="1314786"/>
            <a:ext cx="7780112" cy="235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marL="266700" indent="-266700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34%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 of Europeans 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(24% in the UK)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 think that in vocational schools students do not learn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 communication and teamwork skills</a:t>
            </a:r>
            <a:endParaRPr lang="en-GB" sz="2000" dirty="0">
              <a:solidFill>
                <a:srgbClr val="003399"/>
              </a:solidFill>
              <a:latin typeface="Arial" pitchFamily="34" charset="0"/>
            </a:endParaRPr>
          </a:p>
          <a:p>
            <a:pPr marL="266700" indent="-266700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43% 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think that vocational education and training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 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does not prepare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 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people to set up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 their own business (32% in the UK)</a:t>
            </a:r>
            <a:endParaRPr lang="en-GB" sz="2000" dirty="0">
              <a:solidFill>
                <a:srgbClr val="003399"/>
              </a:solidFill>
              <a:latin typeface="Arial" pitchFamily="34" charset="0"/>
            </a:endParaRPr>
          </a:p>
          <a:p>
            <a:pPr marL="266700" indent="-266700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30% 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agree, that it does not encourage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 environmentally friendly attitudes (21% in the UK)</a:t>
            </a:r>
            <a:endParaRPr lang="en-GB" sz="20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805" y="283367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Challenges for the future (3):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Mobility</a:t>
            </a:r>
          </a:p>
        </p:txBody>
      </p:sp>
      <p:sp>
        <p:nvSpPr>
          <p:cNvPr id="698371" name="Text Box 3"/>
          <p:cNvSpPr txBox="1">
            <a:spLocks noChangeArrowheads="1"/>
          </p:cNvSpPr>
          <p:nvPr/>
        </p:nvSpPr>
        <p:spPr bwMode="auto">
          <a:xfrm>
            <a:off x="666980" y="1372623"/>
            <a:ext cx="7791220" cy="222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ts val="525"/>
              </a:spcBef>
            </a:pPr>
            <a:endParaRPr lang="en-GB" sz="600" dirty="0">
              <a:solidFill>
                <a:srgbClr val="FF6600"/>
              </a:solidFill>
            </a:endParaRPr>
          </a:p>
          <a:p>
            <a:pPr marL="336947" indent="-336947">
              <a:spcBef>
                <a:spcPts val="525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Only 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43%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 of respondents agree, that students in vocational schools 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have opportunities to study abroad (35% in the UK</a:t>
            </a: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)</a:t>
            </a:r>
            <a:endParaRPr lang="en-GB" dirty="0">
              <a:solidFill>
                <a:srgbClr val="FF6600"/>
              </a:solidFill>
              <a:latin typeface="Arial" pitchFamily="34" charset="0"/>
            </a:endParaRPr>
          </a:p>
          <a:p>
            <a:pPr marL="336947" indent="-336947">
              <a:spcBef>
                <a:spcPts val="525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32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% 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of Europeans think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 that it is difficult 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to practice vocational professions in another Member </a:t>
            </a:r>
            <a:r>
              <a:rPr lang="en-GB" dirty="0" smtClean="0">
                <a:solidFill>
                  <a:srgbClr val="003399"/>
                </a:solidFill>
                <a:latin typeface="Arial" pitchFamily="34" charset="0"/>
              </a:rPr>
              <a:t>State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/>
            </a:r>
            <a:br>
              <a:rPr lang="en-GB" dirty="0">
                <a:solidFill>
                  <a:srgbClr val="FF6600"/>
                </a:solidFill>
                <a:latin typeface="Arial" pitchFamily="34" charset="0"/>
              </a:rPr>
            </a:b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(35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% in the UK)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7939" y="403113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Conclusions</a:t>
            </a:r>
          </a:p>
        </p:txBody>
      </p:sp>
      <p:sp>
        <p:nvSpPr>
          <p:cNvPr id="683011" name="Text Box 3"/>
          <p:cNvSpPr txBox="1">
            <a:spLocks noChangeArrowheads="1"/>
          </p:cNvSpPr>
          <p:nvPr/>
        </p:nvSpPr>
        <p:spPr bwMode="auto">
          <a:xfrm>
            <a:off x="635453" y="1500800"/>
            <a:ext cx="8215313" cy="156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spcBef>
                <a:spcPts val="600"/>
              </a:spcBef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spcBef>
                <a:spcPts val="600"/>
              </a:spcBef>
              <a:buFont typeface="Wingdings" pitchFamily="2" charset="2"/>
              <a:buChar char="ü"/>
            </a:pPr>
            <a:r>
              <a:rPr lang="en-GB" dirty="0" smtClean="0">
                <a:solidFill>
                  <a:srgbClr val="003399"/>
                </a:solidFill>
                <a:latin typeface="Arial" pitchFamily="34" charset="0"/>
              </a:rPr>
              <a:t>Vocational 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education and training offers 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strong career prospects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 but fails to attract sufficiently many young </a:t>
            </a:r>
            <a:r>
              <a:rPr lang="en-GB" dirty="0" smtClean="0">
                <a:solidFill>
                  <a:srgbClr val="003399"/>
                </a:solidFill>
                <a:latin typeface="Arial" pitchFamily="34" charset="0"/>
              </a:rPr>
              <a:t>people</a:t>
            </a:r>
            <a:endParaRPr lang="en-GB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spcBef>
                <a:spcPts val="600"/>
              </a:spcBef>
              <a:buFont typeface="Wingdings" pitchFamily="2" charset="2"/>
              <a:buChar char="ü"/>
            </a:pPr>
            <a:r>
              <a:rPr lang="en-GB" dirty="0" smtClean="0">
                <a:solidFill>
                  <a:srgbClr val="003399"/>
                </a:solidFill>
                <a:latin typeface="Arial" pitchFamily="34" charset="0"/>
              </a:rPr>
              <a:t>There 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is a need to 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improve guidance 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and better 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communicate the benefits of vocational </a:t>
            </a: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careers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0663" y="1278053"/>
            <a:ext cx="7564662" cy="2424113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Thank you for your attention!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/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rgbClr val="003399"/>
                </a:solidFill>
              </a:rPr>
              <a:t>More information:</a:t>
            </a:r>
            <a:br>
              <a:rPr lang="en-GB" sz="2400" b="1" dirty="0">
                <a:solidFill>
                  <a:srgbClr val="003399"/>
                </a:solidFill>
              </a:rPr>
            </a:br>
            <a:r>
              <a:rPr lang="en-GB" sz="2400" b="1" dirty="0">
                <a:solidFill>
                  <a:srgbClr val="003399"/>
                </a:solidFill>
              </a:rPr>
              <a:t/>
            </a:r>
            <a:br>
              <a:rPr lang="en-GB" sz="2400" b="1" dirty="0">
                <a:solidFill>
                  <a:srgbClr val="003399"/>
                </a:solidFill>
              </a:rPr>
            </a:br>
            <a:r>
              <a:rPr lang="fr-BE" sz="2300" b="1" dirty="0">
                <a:solidFill>
                  <a:srgbClr val="FF6600"/>
                </a:solidFill>
                <a:hlinkClick r:id="rId3"/>
              </a:rPr>
              <a:t>http://ec.europa.eu/public_opinion/archives/eb_special_379_360_en.htm#369</a:t>
            </a:r>
            <a:r>
              <a:rPr lang="en-GB" sz="2400" b="1" dirty="0">
                <a:solidFill>
                  <a:srgbClr val="FF6600"/>
                </a:solidFill>
              </a:rPr>
              <a:t/>
            </a:r>
            <a:br>
              <a:rPr lang="en-GB" sz="2400" b="1" dirty="0">
                <a:solidFill>
                  <a:srgbClr val="FF6600"/>
                </a:solidFill>
              </a:rPr>
            </a:br>
            <a:endParaRPr lang="en-GB" sz="24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7720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432197"/>
            <a:ext cx="7239000" cy="523875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702467" name="Text Box 3"/>
          <p:cNvSpPr txBox="1">
            <a:spLocks noChangeArrowheads="1"/>
          </p:cNvSpPr>
          <p:nvPr/>
        </p:nvSpPr>
        <p:spPr bwMode="auto">
          <a:xfrm>
            <a:off x="322036" y="1090612"/>
            <a:ext cx="8306707" cy="31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Vocational education and training, 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known also as technical or professional training, </a:t>
            </a:r>
            <a:r>
              <a:rPr lang="en-US" dirty="0">
                <a:solidFill>
                  <a:srgbClr val="003399"/>
                </a:solidFill>
              </a:rPr>
              <a:t>is a type of learning which has a practical orientation  towards a particular profession and equips people with </a:t>
            </a:r>
            <a:r>
              <a:rPr lang="en-GB" dirty="0">
                <a:solidFill>
                  <a:srgbClr val="003399"/>
                </a:solidFill>
              </a:rPr>
              <a:t>knowledge, skills and competences required on the labour market </a:t>
            </a:r>
          </a:p>
          <a:p>
            <a:endParaRPr lang="en-GB" sz="1100" dirty="0">
              <a:solidFill>
                <a:srgbClr val="003399"/>
              </a:solidFill>
              <a:latin typeface="Arial" pitchFamily="34" charset="0"/>
            </a:endParaRPr>
          </a:p>
          <a:p>
            <a:r>
              <a:rPr lang="en-GB" dirty="0" err="1">
                <a:solidFill>
                  <a:srgbClr val="FF6600"/>
                </a:solidFill>
                <a:latin typeface="Arial" pitchFamily="34" charset="0"/>
              </a:rPr>
              <a:t>Eurobarometer</a:t>
            </a:r>
            <a:endParaRPr lang="en-GB" dirty="0">
              <a:solidFill>
                <a:srgbClr val="FF6600"/>
              </a:solidFill>
              <a:latin typeface="Arial" pitchFamily="34" charset="0"/>
            </a:endParaRPr>
          </a:p>
          <a:p>
            <a:r>
              <a:rPr lang="en-US" dirty="0">
                <a:solidFill>
                  <a:srgbClr val="003399"/>
                </a:solidFill>
              </a:rPr>
              <a:t>A series of surveys of public opinion on certain European issues carried out regularly since 1973. </a:t>
            </a:r>
            <a:endParaRPr lang="en-GB" dirty="0">
              <a:solidFill>
                <a:srgbClr val="003399"/>
              </a:solidFill>
              <a:latin typeface="Arial" pitchFamily="34" charset="0"/>
            </a:endParaRPr>
          </a:p>
          <a:p>
            <a:endParaRPr lang="en-GB" dirty="0">
              <a:solidFill>
                <a:srgbClr val="003399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428625"/>
            <a:ext cx="7239000" cy="917972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200" b="1" dirty="0" err="1">
                <a:solidFill>
                  <a:schemeClr val="tx1"/>
                </a:solidFill>
              </a:rPr>
              <a:t>Eurobarometer</a:t>
            </a:r>
            <a:r>
              <a:rPr lang="en-GB" sz="2200" b="1" dirty="0">
                <a:solidFill>
                  <a:schemeClr val="tx1"/>
                </a:solidFill>
              </a:rPr>
              <a:t> on attitudes towards </a:t>
            </a:r>
            <a:r>
              <a:rPr lang="en-GB" sz="2200" b="1" dirty="0" smtClean="0">
                <a:solidFill>
                  <a:schemeClr val="tx1"/>
                </a:solidFill>
              </a:rPr>
              <a:t>vocational education </a:t>
            </a:r>
            <a:r>
              <a:rPr lang="en-GB" sz="2200" b="1" dirty="0">
                <a:solidFill>
                  <a:schemeClr val="tx1"/>
                </a:solidFill>
              </a:rPr>
              <a:t>and training in Europe</a:t>
            </a:r>
          </a:p>
        </p:txBody>
      </p:sp>
      <p:sp>
        <p:nvSpPr>
          <p:cNvPr id="652291" name="Text Box 3"/>
          <p:cNvSpPr txBox="1">
            <a:spLocks noChangeArrowheads="1"/>
          </p:cNvSpPr>
          <p:nvPr/>
        </p:nvSpPr>
        <p:spPr bwMode="auto">
          <a:xfrm>
            <a:off x="304801" y="1266826"/>
            <a:ext cx="8570913" cy="310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pPr marL="201216" indent="-201216">
              <a:buFontTx/>
              <a:buChar char="•"/>
            </a:pPr>
            <a:r>
              <a:rPr lang="en-GB" sz="2300" dirty="0">
                <a:solidFill>
                  <a:srgbClr val="003399"/>
                </a:solidFill>
                <a:latin typeface="Arial" pitchFamily="34" charset="0"/>
              </a:rPr>
              <a:t>Face-to-face interviews in June 2011 with 26.840 respondents in the EU</a:t>
            </a:r>
            <a:br>
              <a:rPr lang="en-GB" sz="2300" dirty="0">
                <a:solidFill>
                  <a:srgbClr val="003399"/>
                </a:solidFill>
                <a:latin typeface="Arial" pitchFamily="34" charset="0"/>
              </a:rPr>
            </a:br>
            <a:r>
              <a:rPr lang="en-GB" sz="2300" dirty="0">
                <a:solidFill>
                  <a:srgbClr val="FF6600"/>
                </a:solidFill>
                <a:latin typeface="Arial" pitchFamily="34" charset="0"/>
              </a:rPr>
              <a:t>(1.342 in the UK)</a:t>
            </a:r>
          </a:p>
          <a:p>
            <a:endParaRPr lang="en-GB" sz="1100" dirty="0">
              <a:solidFill>
                <a:srgbClr val="FF6600"/>
              </a:solidFill>
              <a:latin typeface="Arial" pitchFamily="34" charset="0"/>
            </a:endParaRPr>
          </a:p>
          <a:p>
            <a:r>
              <a:rPr lang="en-GB" sz="2300" dirty="0">
                <a:solidFill>
                  <a:srgbClr val="FF6600"/>
                </a:solidFill>
                <a:latin typeface="Arial" pitchFamily="34" charset="0"/>
              </a:rPr>
              <a:t>Main results:</a:t>
            </a:r>
            <a:r>
              <a:rPr lang="en-GB" sz="2300" dirty="0">
                <a:solidFill>
                  <a:srgbClr val="003399"/>
                </a:solidFill>
                <a:latin typeface="Arial" pitchFamily="34" charset="0"/>
              </a:rPr>
              <a:t>  </a:t>
            </a:r>
          </a:p>
          <a:p>
            <a:pPr>
              <a:buFont typeface="Wingdings" pitchFamily="2" charset="2"/>
              <a:buChar char="ü"/>
            </a:pPr>
            <a:r>
              <a:rPr lang="en-GB" sz="2300" dirty="0">
                <a:solidFill>
                  <a:srgbClr val="003399"/>
                </a:solidFill>
                <a:latin typeface="Arial" pitchFamily="34" charset="0"/>
              </a:rPr>
              <a:t>  High quality training</a:t>
            </a:r>
          </a:p>
          <a:p>
            <a:pPr>
              <a:buFont typeface="Wingdings" pitchFamily="2" charset="2"/>
              <a:buChar char="ü"/>
            </a:pPr>
            <a:r>
              <a:rPr lang="en-GB" sz="2300" dirty="0">
                <a:solidFill>
                  <a:srgbClr val="003399"/>
                </a:solidFill>
                <a:latin typeface="Arial" pitchFamily="34" charset="0"/>
              </a:rPr>
              <a:t>  Strong employment prospects</a:t>
            </a:r>
          </a:p>
          <a:p>
            <a:pPr>
              <a:buFont typeface="Wingdings" pitchFamily="2" charset="2"/>
              <a:buChar char="ü"/>
            </a:pPr>
            <a:r>
              <a:rPr lang="en-GB" sz="2300" dirty="0">
                <a:solidFill>
                  <a:srgbClr val="003399"/>
                </a:solidFill>
                <a:latin typeface="Arial" pitchFamily="34" charset="0"/>
              </a:rPr>
              <a:t>  Positive image</a:t>
            </a:r>
          </a:p>
          <a:p>
            <a:endParaRPr lang="en-GB" sz="2300" dirty="0">
              <a:solidFill>
                <a:srgbClr val="003399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61" name="Text Box 5"/>
          <p:cNvSpPr txBox="1">
            <a:spLocks noChangeArrowheads="1"/>
          </p:cNvSpPr>
          <p:nvPr/>
        </p:nvSpPr>
        <p:spPr bwMode="auto">
          <a:xfrm>
            <a:off x="363539" y="1790701"/>
            <a:ext cx="8094661" cy="191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marL="336947" indent="-336947">
              <a:buFont typeface="Wingdings" pitchFamily="2" charset="2"/>
              <a:buChar char="ü"/>
            </a:pPr>
            <a:r>
              <a:rPr lang="en-GB" sz="2400" dirty="0">
                <a:solidFill>
                  <a:srgbClr val="003399"/>
                </a:solidFill>
                <a:latin typeface="Arial" pitchFamily="34" charset="0"/>
              </a:rPr>
              <a:t>Almost </a:t>
            </a:r>
            <a:r>
              <a:rPr lang="en-GB" sz="2400" dirty="0">
                <a:solidFill>
                  <a:srgbClr val="FF6600"/>
                </a:solidFill>
                <a:latin typeface="Arial" pitchFamily="34" charset="0"/>
              </a:rPr>
              <a:t>one in two Europeans (41% in the UK) followed vocational education</a:t>
            </a:r>
            <a:endParaRPr lang="en-GB" sz="2400" dirty="0">
              <a:solidFill>
                <a:srgbClr val="003399"/>
              </a:solidFill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GB" sz="24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buFont typeface="Wingdings" pitchFamily="2" charset="2"/>
              <a:buChar char="ü"/>
            </a:pPr>
            <a:r>
              <a:rPr lang="en-GB" sz="2400" dirty="0">
                <a:solidFill>
                  <a:srgbClr val="003399"/>
                </a:solidFill>
                <a:latin typeface="Arial" pitchFamily="34" charset="0"/>
              </a:rPr>
              <a:t>However, </a:t>
            </a:r>
            <a:r>
              <a:rPr lang="en-GB" sz="2400" dirty="0">
                <a:solidFill>
                  <a:srgbClr val="FF6600"/>
                </a:solidFill>
                <a:latin typeface="Arial" pitchFamily="34" charset="0"/>
              </a:rPr>
              <a:t>decreasing enrolments in VET</a:t>
            </a:r>
            <a:r>
              <a:rPr lang="en-GB" sz="2400" dirty="0">
                <a:solidFill>
                  <a:srgbClr val="003399"/>
                </a:solidFill>
                <a:latin typeface="Arial" pitchFamily="34" charset="0"/>
              </a:rPr>
              <a:t> in the EU in the last decade</a:t>
            </a:r>
          </a:p>
        </p:txBody>
      </p:sp>
      <p:sp>
        <p:nvSpPr>
          <p:cNvPr id="6850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81214" y="522685"/>
            <a:ext cx="6824436" cy="823913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/>
              <a:t>Popularity of vocational education and training in Europe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9591" y="297995"/>
            <a:ext cx="8229600" cy="509588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Vocational education and training: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an overall positive image</a:t>
            </a:r>
          </a:p>
        </p:txBody>
      </p:sp>
      <p:pic>
        <p:nvPicPr>
          <p:cNvPr id="656388" name="Picture 2"/>
          <p:cNvPicPr>
            <a:picLocks/>
          </p:cNvPicPr>
          <p:nvPr/>
        </p:nvPicPr>
        <p:blipFill>
          <a:blip r:embed="rId3" cstate="print"/>
          <a:srcRect l="19768" t="14841" r="20985" b="31271"/>
          <a:stretch>
            <a:fillRect/>
          </a:stretch>
        </p:blipFill>
        <p:spPr bwMode="auto">
          <a:xfrm>
            <a:off x="395288" y="1491630"/>
            <a:ext cx="234066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6389" name="Picture 16"/>
          <p:cNvPicPr>
            <a:picLocks noChangeAspect="1" noChangeArrowheads="1"/>
          </p:cNvPicPr>
          <p:nvPr/>
        </p:nvPicPr>
        <p:blipFill>
          <a:blip r:embed="rId4" cstate="print"/>
          <a:srcRect t="29112" b="925"/>
          <a:stretch>
            <a:fillRect/>
          </a:stretch>
        </p:blipFill>
        <p:spPr bwMode="auto">
          <a:xfrm>
            <a:off x="6040439" y="1054299"/>
            <a:ext cx="2141536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6393" name="Picture 2"/>
          <p:cNvPicPr>
            <a:picLocks noChangeAspect="1"/>
          </p:cNvPicPr>
          <p:nvPr/>
        </p:nvPicPr>
        <p:blipFill>
          <a:blip r:embed="rId3" cstate="print"/>
          <a:srcRect l="36336" t="68404" r="26291" b="7582"/>
          <a:stretch>
            <a:fillRect/>
          </a:stretch>
        </p:blipFill>
        <p:spPr bwMode="auto">
          <a:xfrm>
            <a:off x="3111500" y="2252664"/>
            <a:ext cx="1866215" cy="109894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56394" name="Rectangle 10"/>
          <p:cNvSpPr>
            <a:spLocks noChangeArrowheads="1"/>
          </p:cNvSpPr>
          <p:nvPr/>
        </p:nvSpPr>
        <p:spPr bwMode="auto">
          <a:xfrm>
            <a:off x="2789239" y="1266825"/>
            <a:ext cx="1246740" cy="50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580" tIns="34290" rIns="68580" bIns="34290"/>
          <a:lstStyle/>
          <a:p>
            <a:pPr eaLnBrk="1" hangingPunct="1"/>
            <a:r>
              <a:rPr lang="en-GB" sz="2400">
                <a:latin typeface="Arial" pitchFamily="34" charset="0"/>
              </a:rPr>
              <a:t>EU 27</a:t>
            </a:r>
          </a:p>
        </p:txBody>
      </p:sp>
      <p:pic>
        <p:nvPicPr>
          <p:cNvPr id="656395" name="Picture 14"/>
          <p:cNvPicPr>
            <a:picLocks noChangeAspect="1" noChangeArrowheads="1"/>
          </p:cNvPicPr>
          <p:nvPr/>
        </p:nvPicPr>
        <p:blipFill>
          <a:blip r:embed="rId5" cstate="print"/>
          <a:srcRect t="88252" r="67033" b="6287"/>
          <a:stretch>
            <a:fillRect/>
          </a:stretch>
        </p:blipFill>
        <p:spPr bwMode="auto">
          <a:xfrm>
            <a:off x="2654301" y="3609975"/>
            <a:ext cx="2238938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6396" name="Text Box 12"/>
          <p:cNvSpPr txBox="1">
            <a:spLocks noChangeArrowheads="1"/>
          </p:cNvSpPr>
          <p:nvPr/>
        </p:nvSpPr>
        <p:spPr bwMode="auto">
          <a:xfrm>
            <a:off x="4514850" y="3676650"/>
            <a:ext cx="545449" cy="18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0500" tIns="8100" rIns="40500" bIns="810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b="0"/>
              <a:t>70%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4397" y="284728"/>
            <a:ext cx="8229600" cy="50958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Strong employment prospects 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for graduates</a:t>
            </a:r>
          </a:p>
        </p:txBody>
      </p:sp>
      <p:sp>
        <p:nvSpPr>
          <p:cNvPr id="643075" name="Text Box 3"/>
          <p:cNvSpPr txBox="1">
            <a:spLocks noChangeArrowheads="1"/>
          </p:cNvSpPr>
          <p:nvPr/>
        </p:nvSpPr>
        <p:spPr bwMode="auto">
          <a:xfrm>
            <a:off x="371475" y="1205251"/>
            <a:ext cx="8422147" cy="256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marL="336947" indent="-336947"/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buFont typeface="Wingdings" pitchFamily="2" charset="2"/>
              <a:buChar char="ü"/>
            </a:pP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82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%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 of Europeans believe that vocational education and training provides 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the skills employers look for (83% in the UK) </a:t>
            </a:r>
          </a:p>
          <a:p>
            <a:pPr>
              <a:buFont typeface="Wingdings" pitchFamily="2" charset="2"/>
              <a:buChar char="ü"/>
            </a:pPr>
            <a:endParaRPr lang="en-GB" sz="300" dirty="0">
              <a:solidFill>
                <a:srgbClr val="FF6600"/>
              </a:solidFill>
              <a:latin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buFont typeface="Wingdings" pitchFamily="2" charset="2"/>
              <a:buChar char="ü"/>
            </a:pP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73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%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 believe that it leads to 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jobs high in demand 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on the labour </a:t>
            </a:r>
            <a:r>
              <a:rPr lang="en-GB" dirty="0" smtClean="0">
                <a:solidFill>
                  <a:srgbClr val="003399"/>
                </a:solidFill>
                <a:latin typeface="Arial" pitchFamily="34" charset="0"/>
              </a:rPr>
              <a:t>market</a:t>
            </a:r>
            <a:br>
              <a:rPr lang="en-GB" dirty="0" smtClean="0">
                <a:solidFill>
                  <a:srgbClr val="003399"/>
                </a:solidFill>
                <a:latin typeface="Arial" pitchFamily="34" charset="0"/>
              </a:rPr>
            </a:br>
            <a:r>
              <a:rPr lang="en-GB" dirty="0" smtClean="0">
                <a:solidFill>
                  <a:srgbClr val="FF6600"/>
                </a:solidFill>
              </a:rPr>
              <a:t>(65</a:t>
            </a:r>
            <a:r>
              <a:rPr lang="en-GB" dirty="0">
                <a:solidFill>
                  <a:srgbClr val="FF6600"/>
                </a:solidFill>
              </a:rPr>
              <a:t>% in the UK)</a:t>
            </a:r>
            <a:r>
              <a:rPr lang="en-GB" dirty="0">
                <a:solidFill>
                  <a:srgbClr val="003399"/>
                </a:solidFill>
              </a:rPr>
              <a:t> </a:t>
            </a:r>
            <a:endParaRPr lang="en-GB" dirty="0">
              <a:solidFill>
                <a:srgbClr val="003399"/>
              </a:solidFill>
              <a:latin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n-GB" sz="3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buFont typeface="Wingdings" pitchFamily="2" charset="2"/>
              <a:buChar char="ü"/>
            </a:pP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55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%</a:t>
            </a:r>
            <a:r>
              <a:rPr lang="en-GB" dirty="0">
                <a:solidFill>
                  <a:srgbClr val="003399"/>
                </a:solidFill>
                <a:latin typeface="Arial" pitchFamily="34" charset="0"/>
              </a:rPr>
              <a:t> believe that vocationally related jobs </a:t>
            </a:r>
            <a:r>
              <a:rPr lang="en-GB" dirty="0">
                <a:solidFill>
                  <a:srgbClr val="FF6600"/>
                </a:solidFill>
                <a:latin typeface="Arial" pitchFamily="34" charset="0"/>
              </a:rPr>
              <a:t>are well </a:t>
            </a:r>
            <a:r>
              <a:rPr lang="en-GB" dirty="0" smtClean="0">
                <a:solidFill>
                  <a:srgbClr val="FF6600"/>
                </a:solidFill>
                <a:latin typeface="Arial" pitchFamily="34" charset="0"/>
              </a:rPr>
              <a:t>paid</a:t>
            </a:r>
            <a:br>
              <a:rPr lang="en-GB" dirty="0" smtClean="0">
                <a:solidFill>
                  <a:srgbClr val="FF6600"/>
                </a:solidFill>
                <a:latin typeface="Arial" pitchFamily="34" charset="0"/>
              </a:rPr>
            </a:br>
            <a:r>
              <a:rPr lang="en-GB" dirty="0" smtClean="0">
                <a:solidFill>
                  <a:srgbClr val="FF6600"/>
                </a:solidFill>
              </a:rPr>
              <a:t>(55</a:t>
            </a:r>
            <a:r>
              <a:rPr lang="en-GB" dirty="0">
                <a:solidFill>
                  <a:srgbClr val="FF6600"/>
                </a:solidFill>
              </a:rPr>
              <a:t>% in the UK)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8135" name="Picture 1"/>
          <p:cNvPicPr>
            <a:picLocks/>
          </p:cNvPicPr>
          <p:nvPr/>
        </p:nvPicPr>
        <p:blipFill>
          <a:blip r:embed="rId3" cstate="print"/>
          <a:srcRect l="21814" t="14464" r="3337" b="29401"/>
          <a:stretch>
            <a:fillRect/>
          </a:stretch>
        </p:blipFill>
        <p:spPr bwMode="auto">
          <a:xfrm>
            <a:off x="441326" y="1366838"/>
            <a:ext cx="3276729" cy="248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8137" name="Picture 19"/>
          <p:cNvPicPr>
            <a:picLocks noChangeAspect="1" noChangeArrowheads="1"/>
          </p:cNvPicPr>
          <p:nvPr/>
        </p:nvPicPr>
        <p:blipFill>
          <a:blip r:embed="rId4" cstate="print"/>
          <a:srcRect t="35660"/>
          <a:stretch>
            <a:fillRect/>
          </a:stretch>
        </p:blipFill>
        <p:spPr bwMode="auto">
          <a:xfrm>
            <a:off x="6522363" y="1203598"/>
            <a:ext cx="2154093" cy="283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8138" name="Picture 1"/>
          <p:cNvPicPr>
            <a:picLocks noChangeAspect="1"/>
          </p:cNvPicPr>
          <p:nvPr/>
        </p:nvPicPr>
        <p:blipFill>
          <a:blip r:embed="rId3" cstate="print"/>
          <a:srcRect l="39447" t="68410" r="35402" b="4451"/>
          <a:stretch>
            <a:fillRect/>
          </a:stretch>
        </p:blipFill>
        <p:spPr bwMode="auto">
          <a:xfrm>
            <a:off x="3718055" y="1769269"/>
            <a:ext cx="1395223" cy="14347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88139" name="Rectangle 11"/>
          <p:cNvSpPr>
            <a:spLocks noChangeArrowheads="1"/>
          </p:cNvSpPr>
          <p:nvPr/>
        </p:nvSpPr>
        <p:spPr bwMode="auto">
          <a:xfrm>
            <a:off x="2959232" y="1315641"/>
            <a:ext cx="1200191" cy="50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580" tIns="34290" rIns="68580" bIns="34290"/>
          <a:lstStyle/>
          <a:p>
            <a:pPr eaLnBrk="1" hangingPunct="1"/>
            <a:r>
              <a:rPr lang="en-GB" sz="2400">
                <a:latin typeface="Arial" pitchFamily="34" charset="0"/>
              </a:rPr>
              <a:t>EU 27</a:t>
            </a:r>
          </a:p>
        </p:txBody>
      </p:sp>
      <p:pic>
        <p:nvPicPr>
          <p:cNvPr id="688140" name="Picture 14"/>
          <p:cNvPicPr>
            <a:picLocks noChangeAspect="1" noChangeArrowheads="1"/>
          </p:cNvPicPr>
          <p:nvPr/>
        </p:nvPicPr>
        <p:blipFill>
          <a:blip r:embed="rId5" cstate="print"/>
          <a:srcRect t="88252" r="67033" b="6287"/>
          <a:stretch>
            <a:fillRect/>
          </a:stretch>
        </p:blipFill>
        <p:spPr bwMode="auto">
          <a:xfrm>
            <a:off x="3287308" y="3433762"/>
            <a:ext cx="2155344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41" name="Text Box 13"/>
          <p:cNvSpPr txBox="1">
            <a:spLocks noChangeArrowheads="1"/>
          </p:cNvSpPr>
          <p:nvPr/>
        </p:nvSpPr>
        <p:spPr bwMode="auto">
          <a:xfrm>
            <a:off x="5042036" y="3500438"/>
            <a:ext cx="525084" cy="18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0500" tIns="8100" rIns="40500" bIns="810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b="0"/>
              <a:t>56%</a:t>
            </a:r>
          </a:p>
        </p:txBody>
      </p:sp>
      <p:sp>
        <p:nvSpPr>
          <p:cNvPr id="688142" name="Text Box 14"/>
          <p:cNvSpPr txBox="1">
            <a:spLocks noChangeArrowheads="1"/>
          </p:cNvSpPr>
          <p:nvPr/>
        </p:nvSpPr>
        <p:spPr bwMode="auto">
          <a:xfrm>
            <a:off x="291189" y="3743327"/>
            <a:ext cx="8510588" cy="29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spAutoFit/>
          </a:bodyPr>
          <a:lstStyle/>
          <a:p>
            <a:r>
              <a:rPr lang="en-GB" sz="1500" dirty="0">
                <a:latin typeface="Arial" pitchFamily="34" charset="0"/>
              </a:rPr>
              <a:t>*Compared to graduates from general secondary/ higher education</a:t>
            </a:r>
          </a:p>
        </p:txBody>
      </p:sp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3913" y="249007"/>
            <a:ext cx="6953250" cy="595313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300" b="1" dirty="0">
                <a:solidFill>
                  <a:schemeClr val="tx1"/>
                </a:solidFill>
              </a:rPr>
              <a:t>Graduates with vocational</a:t>
            </a:r>
            <a:br>
              <a:rPr lang="en-GB" sz="2300" b="1" dirty="0">
                <a:solidFill>
                  <a:schemeClr val="tx1"/>
                </a:solidFill>
              </a:rPr>
            </a:br>
            <a:r>
              <a:rPr lang="en-GB" sz="2300" b="1" dirty="0">
                <a:solidFill>
                  <a:schemeClr val="tx1"/>
                </a:solidFill>
              </a:rPr>
              <a:t>professions more likely to find a job after their studies*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3675" y="272653"/>
            <a:ext cx="8229600" cy="509588"/>
          </a:xfrm>
          <a:noFill/>
          <a:ln algn="ctr"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Vocational programmes offer </a:t>
            </a: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high quality training </a:t>
            </a:r>
          </a:p>
        </p:txBody>
      </p:sp>
      <p:pic>
        <p:nvPicPr>
          <p:cNvPr id="650245" name="Picture 1"/>
          <p:cNvPicPr>
            <a:picLocks/>
          </p:cNvPicPr>
          <p:nvPr/>
        </p:nvPicPr>
        <p:blipFill>
          <a:blip r:embed="rId3" cstate="print"/>
          <a:srcRect l="22946" t="14841" r="22520" b="30328"/>
          <a:stretch>
            <a:fillRect/>
          </a:stretch>
        </p:blipFill>
        <p:spPr bwMode="auto">
          <a:xfrm>
            <a:off x="666751" y="1303736"/>
            <a:ext cx="2387381" cy="237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0246" name="Picture 16"/>
          <p:cNvPicPr>
            <a:picLocks noChangeAspect="1" noChangeArrowheads="1"/>
          </p:cNvPicPr>
          <p:nvPr/>
        </p:nvPicPr>
        <p:blipFill>
          <a:blip r:embed="rId4" cstate="print"/>
          <a:srcRect t="32564"/>
          <a:stretch>
            <a:fillRect/>
          </a:stretch>
        </p:blipFill>
        <p:spPr bwMode="auto">
          <a:xfrm>
            <a:off x="6300192" y="1131590"/>
            <a:ext cx="2193874" cy="286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0248" name="Picture 1"/>
          <p:cNvPicPr>
            <a:picLocks noChangeAspect="1"/>
          </p:cNvPicPr>
          <p:nvPr/>
        </p:nvPicPr>
        <p:blipFill>
          <a:blip r:embed="rId3" cstate="print"/>
          <a:srcRect l="38020" t="68575" r="27792" b="9241"/>
          <a:stretch>
            <a:fillRect/>
          </a:stretch>
        </p:blipFill>
        <p:spPr bwMode="auto">
          <a:xfrm>
            <a:off x="3596974" y="2109788"/>
            <a:ext cx="1827596" cy="11144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50249" name="Rectangle 9"/>
          <p:cNvSpPr>
            <a:spLocks noChangeArrowheads="1"/>
          </p:cNvSpPr>
          <p:nvPr/>
        </p:nvSpPr>
        <p:spPr bwMode="auto">
          <a:xfrm>
            <a:off x="3003894" y="1229916"/>
            <a:ext cx="1216706" cy="50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580" tIns="34290" rIns="68580" bIns="34290"/>
          <a:lstStyle/>
          <a:p>
            <a:pPr eaLnBrk="1" hangingPunct="1"/>
            <a:r>
              <a:rPr lang="en-GB" sz="2400">
                <a:latin typeface="Arial" pitchFamily="34" charset="0"/>
              </a:rPr>
              <a:t>EU 27</a:t>
            </a:r>
          </a:p>
        </p:txBody>
      </p:sp>
      <p:pic>
        <p:nvPicPr>
          <p:cNvPr id="650250" name="Picture 14"/>
          <p:cNvPicPr>
            <a:picLocks noChangeAspect="1" noChangeArrowheads="1"/>
          </p:cNvPicPr>
          <p:nvPr/>
        </p:nvPicPr>
        <p:blipFill>
          <a:blip r:embed="rId5" cstate="print"/>
          <a:srcRect t="88252" r="67033" b="6287"/>
          <a:stretch>
            <a:fillRect/>
          </a:stretch>
        </p:blipFill>
        <p:spPr bwMode="auto">
          <a:xfrm>
            <a:off x="3181733" y="3476625"/>
            <a:ext cx="2185002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0251" name="Text Box 11"/>
          <p:cNvSpPr txBox="1">
            <a:spLocks noChangeArrowheads="1"/>
          </p:cNvSpPr>
          <p:nvPr/>
        </p:nvSpPr>
        <p:spPr bwMode="auto">
          <a:xfrm>
            <a:off x="4957404" y="3524250"/>
            <a:ext cx="53231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0500" tIns="8100" rIns="40500" bIns="810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 dirty="0"/>
              <a:t>76%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6865" y="316365"/>
            <a:ext cx="6553200" cy="795338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Other aspects of high quality training</a:t>
            </a:r>
          </a:p>
        </p:txBody>
      </p:sp>
      <p:sp>
        <p:nvSpPr>
          <p:cNvPr id="686083" name="Text Box 3"/>
          <p:cNvSpPr txBox="1">
            <a:spLocks noChangeArrowheads="1"/>
          </p:cNvSpPr>
          <p:nvPr/>
        </p:nvSpPr>
        <p:spPr bwMode="auto">
          <a:xfrm>
            <a:off x="266700" y="1359005"/>
            <a:ext cx="8409756" cy="235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/>
          <a:p>
            <a:pPr marL="336947" indent="-336947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76%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 of Europeans believe that teachers and trainers in vocational education and training are 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highly competent </a:t>
            </a:r>
            <a:r>
              <a:rPr lang="en-GB" sz="2000" dirty="0">
                <a:solidFill>
                  <a:srgbClr val="FF6600"/>
                </a:solidFill>
              </a:rPr>
              <a:t>(71% in the UK)</a:t>
            </a:r>
            <a:r>
              <a:rPr lang="en-GB" sz="2000" dirty="0">
                <a:solidFill>
                  <a:srgbClr val="003399"/>
                </a:solidFill>
              </a:rPr>
              <a:t> </a:t>
            </a:r>
            <a:endParaRPr lang="en-GB" sz="20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82%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 believe that it provides access to 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modern </a:t>
            </a:r>
            <a:r>
              <a:rPr lang="en-GB" sz="2000" dirty="0" smtClean="0">
                <a:solidFill>
                  <a:srgbClr val="FF6600"/>
                </a:solidFill>
                <a:latin typeface="Arial" pitchFamily="34" charset="0"/>
              </a:rPr>
              <a:t>equipment</a:t>
            </a:r>
            <a:br>
              <a:rPr lang="en-GB" sz="2000" dirty="0" smtClean="0">
                <a:solidFill>
                  <a:srgbClr val="FF6600"/>
                </a:solidFill>
                <a:latin typeface="Arial" pitchFamily="34" charset="0"/>
              </a:rPr>
            </a:br>
            <a:r>
              <a:rPr lang="en-GB" sz="2000" dirty="0" smtClean="0">
                <a:solidFill>
                  <a:srgbClr val="FF6600"/>
                </a:solidFill>
              </a:rPr>
              <a:t>(85</a:t>
            </a:r>
            <a:r>
              <a:rPr lang="en-GB" sz="2000" dirty="0">
                <a:solidFill>
                  <a:srgbClr val="FF6600"/>
                </a:solidFill>
              </a:rPr>
              <a:t>% in the UK)</a:t>
            </a:r>
            <a:endParaRPr lang="en-GB" sz="2000" dirty="0">
              <a:solidFill>
                <a:srgbClr val="003399"/>
              </a:solidFill>
              <a:latin typeface="Arial" pitchFamily="34" charset="0"/>
            </a:endParaRPr>
          </a:p>
          <a:p>
            <a:pPr marL="336947" indent="-336947">
              <a:spcBef>
                <a:spcPts val="450"/>
              </a:spcBef>
              <a:buClr>
                <a:srgbClr val="003399"/>
              </a:buClr>
              <a:buFont typeface="Wingdings" pitchFamily="2" charset="2"/>
              <a:buChar char="ü"/>
            </a:pP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68%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 also believe that such education provides </a:t>
            </a:r>
            <a:r>
              <a:rPr lang="en-GB" sz="2000" dirty="0">
                <a:solidFill>
                  <a:srgbClr val="FF6600"/>
                </a:solidFill>
                <a:latin typeface="Arial" pitchFamily="34" charset="0"/>
              </a:rPr>
              <a:t>good opportunities to continue with university</a:t>
            </a:r>
            <a:r>
              <a:rPr lang="en-GB" sz="2000" dirty="0">
                <a:solidFill>
                  <a:srgbClr val="003399"/>
                </a:solidFill>
                <a:latin typeface="Arial" pitchFamily="34" charset="0"/>
              </a:rPr>
              <a:t> studies after graduation </a:t>
            </a:r>
            <a:r>
              <a:rPr lang="en-GB" sz="2000" dirty="0">
                <a:solidFill>
                  <a:srgbClr val="FF6600"/>
                </a:solidFill>
              </a:rPr>
              <a:t>(71% in the UK)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1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1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orldSkills Leaders Forum_0609201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WorldSkills_slideshows_template_v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WorldSkills_slideshows_template_v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Skills_slideshows_template_v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Skills_slideshows_template_v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6204</TotalTime>
  <Words>612</Words>
  <Application>Microsoft Office PowerPoint</Application>
  <PresentationFormat>On-screen Show (16:9)</PresentationFormat>
  <Paragraphs>102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Custom Design</vt:lpstr>
      <vt:lpstr>1_Custom Design</vt:lpstr>
      <vt:lpstr>WorldSkills Leaders Forum_06092011</vt:lpstr>
      <vt:lpstr>PowerPoint Presentation</vt:lpstr>
      <vt:lpstr>Introduction</vt:lpstr>
      <vt:lpstr>Eurobarometer on attitudes towards vocational education and training in Europe</vt:lpstr>
      <vt:lpstr>Popularity of vocational education and training in Europe</vt:lpstr>
      <vt:lpstr>Vocational education and training: an overall positive image</vt:lpstr>
      <vt:lpstr>Strong employment prospects  for graduates</vt:lpstr>
      <vt:lpstr>Graduates with vocational professions more likely to find a job after their studies*</vt:lpstr>
      <vt:lpstr>Vocational programmes offer  high quality training </vt:lpstr>
      <vt:lpstr>Other aspects of high quality training</vt:lpstr>
      <vt:lpstr>Positive economic and social effects</vt:lpstr>
      <vt:lpstr>Young people’s choices</vt:lpstr>
      <vt:lpstr>Sources of information influencing educational choice</vt:lpstr>
      <vt:lpstr>Challenges for the future (1): Career guidance</vt:lpstr>
      <vt:lpstr>Challenges for the future (2): Broader skills base</vt:lpstr>
      <vt:lpstr>Challenges for the future (3): Mobility</vt:lpstr>
      <vt:lpstr>Conclusions</vt:lpstr>
      <vt:lpstr>Thank you for your attention!  More information:  http://ec.europa.eu/public_opinion/archives/eb_special_379_360_en.htm#369 </vt:lpstr>
      <vt:lpstr>PowerPoint Presentation</vt:lpstr>
    </vt:vector>
  </TitlesOfParts>
  <Company>MEDIA CONSULTA Advertising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Graphics Dude Ltd</dc:creator>
  <cp:lastModifiedBy>GD-Guest</cp:lastModifiedBy>
  <cp:revision>256</cp:revision>
  <dcterms:modified xsi:type="dcterms:W3CDTF">2011-10-06T08:54:17Z</dcterms:modified>
</cp:coreProperties>
</file>