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</p:sldMasterIdLst>
  <p:notesMasterIdLst>
    <p:notesMasterId r:id="rId23"/>
  </p:notesMasterIdLst>
  <p:sldIdLst>
    <p:sldId id="292" r:id="rId3"/>
    <p:sldId id="295" r:id="rId4"/>
    <p:sldId id="296" r:id="rId5"/>
    <p:sldId id="318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293" r:id="rId22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87" autoAdjust="0"/>
    <p:restoredTop sz="89951" autoAdjust="0"/>
  </p:normalViewPr>
  <p:slideViewPr>
    <p:cSldViewPr>
      <p:cViewPr varScale="1">
        <p:scale>
          <a:sx n="152" d="100"/>
          <a:sy n="152" d="100"/>
        </p:scale>
        <p:origin x="-366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3074B54-E3F1-456C-B5BB-89E7364FC491}" type="datetimeFigureOut">
              <a:rPr lang="nl-NL"/>
              <a:pPr>
                <a:defRPr/>
              </a:pPr>
              <a:t>7-10-2011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E34B7E-43B2-48BD-AE25-A20BC054F94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56634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99A8A2-9827-4BBA-AC63-2585AEAA9EE7}" type="slidenum">
              <a:rPr lang="de-DE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45" y="4331214"/>
            <a:ext cx="5243787" cy="4114726"/>
          </a:xfrm>
        </p:spPr>
        <p:txBody>
          <a:bodyPr/>
          <a:lstStyle/>
          <a:p>
            <a:endParaRPr lang="en-GB" sz="10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12D09-0147-4418-8571-7A074771D94E}" type="slidenum">
              <a:rPr lang="de-DE">
                <a:solidFill>
                  <a:prstClr val="black"/>
                </a:solidFill>
              </a:rPr>
              <a:pPr/>
              <a:t>12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4DC269-42C2-4099-9CA9-9A66926EF681}" type="slidenum">
              <a:rPr lang="de-DE">
                <a:solidFill>
                  <a:prstClr val="black"/>
                </a:solidFill>
              </a:rPr>
              <a:pPr/>
              <a:t>13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DFE8B0-8C94-4D4D-8B18-EB95433F8CEF}" type="slidenum">
              <a:rPr lang="de-DE">
                <a:solidFill>
                  <a:prstClr val="black"/>
                </a:solidFill>
              </a:rPr>
              <a:pPr/>
              <a:t>14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9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8B328D-39EB-4C64-812F-4B62F10CDAEE}" type="slidenum">
              <a:rPr lang="de-DE">
                <a:solidFill>
                  <a:prstClr val="black"/>
                </a:solidFill>
              </a:rPr>
              <a:pPr/>
              <a:t>15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8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F98F9-07D9-4E57-9F68-2101D9BC6295}" type="slidenum">
              <a:rPr lang="de-DE">
                <a:solidFill>
                  <a:prstClr val="black"/>
                </a:solidFill>
              </a:rPr>
              <a:pPr/>
              <a:t>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F5DDC-7EF2-44B0-BB84-E62975D5038D}" type="slidenum">
              <a:rPr lang="de-DE">
                <a:solidFill>
                  <a:prstClr val="black"/>
                </a:solidFill>
              </a:rPr>
              <a:pPr/>
              <a:t>17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9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88C4BF-2C05-45E5-B5DE-95000461618E}" type="slidenum">
              <a:rPr lang="de-DE">
                <a:solidFill>
                  <a:prstClr val="black"/>
                </a:solidFill>
              </a:rPr>
              <a:pPr/>
              <a:t>18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8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F675F8-CAAA-4443-B9D7-D1268886C402}" type="slidenum">
              <a:rPr lang="de-DE">
                <a:solidFill>
                  <a:prstClr val="black"/>
                </a:solidFill>
              </a:rPr>
              <a:pPr/>
              <a:t>19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110E5B-3E6F-4129-976C-42062B679734}" type="slidenum">
              <a:rPr lang="de-DE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>
              <a:defRPr sz="2800" b="1">
                <a:solidFill>
                  <a:schemeClr val="tx1"/>
                </a:solidFill>
                <a:latin typeface="Helvetica" pitchFamily="1" charset="0"/>
              </a:defRPr>
            </a:lvl1pPr>
            <a:lvl2pPr marL="742950" indent="-285750" defTabSz="909638">
              <a:defRPr sz="2800" b="1">
                <a:solidFill>
                  <a:schemeClr val="tx1"/>
                </a:solidFill>
                <a:latin typeface="Helvetica" pitchFamily="1" charset="0"/>
              </a:defRPr>
            </a:lvl2pPr>
            <a:lvl3pPr marL="1143000" indent="-228600" defTabSz="909638">
              <a:defRPr sz="2800" b="1">
                <a:solidFill>
                  <a:schemeClr val="tx1"/>
                </a:solidFill>
                <a:latin typeface="Helvetica" pitchFamily="1" charset="0"/>
              </a:defRPr>
            </a:lvl3pPr>
            <a:lvl4pPr marL="1600200" indent="-228600" defTabSz="909638">
              <a:defRPr sz="2800" b="1">
                <a:solidFill>
                  <a:schemeClr val="tx1"/>
                </a:solidFill>
                <a:latin typeface="Helvetica" pitchFamily="1" charset="0"/>
              </a:defRPr>
            </a:lvl4pPr>
            <a:lvl5pPr marL="2057400" indent="-228600" defTabSz="909638">
              <a:defRPr sz="2800" b="1">
                <a:solidFill>
                  <a:schemeClr val="tx1"/>
                </a:solidFill>
                <a:latin typeface="Helvetica" pitchFamily="1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" pitchFamily="1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" pitchFamily="1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" pitchFamily="1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" pitchFamily="1" charset="0"/>
              </a:defRPr>
            </a:lvl9pPr>
          </a:lstStyle>
          <a:p>
            <a:fld id="{628EDBE1-3F12-4D7A-B788-871580E5AC2D}" type="slidenum">
              <a:rPr lang="de-DE" sz="1200" b="0">
                <a:latin typeface="Times" pitchFamily="18" charset="0"/>
              </a:rPr>
              <a:pPr/>
              <a:t>4</a:t>
            </a:fld>
            <a:endParaRPr lang="de-DE" sz="1200" b="0">
              <a:latin typeface="Times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k-SK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A53F7-7349-48CA-8ADB-F855A1AFC50B}" type="slidenum">
              <a:rPr lang="de-DE">
                <a:solidFill>
                  <a:prstClr val="black"/>
                </a:solidFill>
              </a:rPr>
              <a:pPr/>
              <a:t>5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5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E974F8-15A0-4C5A-A244-7D81611FB6C3}" type="slidenum">
              <a:rPr lang="de-DE">
                <a:solidFill>
                  <a:prstClr val="black"/>
                </a:solidFill>
              </a:rPr>
              <a:pPr/>
              <a:t>7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5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020DAF-DAD7-4843-95B2-CDB1A5873B52}" type="slidenum">
              <a:rPr lang="de-DE">
                <a:solidFill>
                  <a:prstClr val="black"/>
                </a:solidFill>
              </a:rPr>
              <a:pPr/>
              <a:t>8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4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4410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14BCD9-15D9-41BC-B6DB-C51D00963809}" type="slidenum">
              <a:rPr lang="de-DE">
                <a:solidFill>
                  <a:prstClr val="black"/>
                </a:solidFill>
              </a:rPr>
              <a:pPr/>
              <a:t>9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0F21F-CB7C-41FE-9959-D2CCECF0E69E}" type="slidenum">
              <a:rPr lang="de-DE">
                <a:solidFill>
                  <a:prstClr val="black"/>
                </a:solidFill>
              </a:rPr>
              <a:pPr/>
              <a:t>10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5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5126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378A28-9162-46CE-94CA-F03F173C713C}" type="slidenum">
              <a:rPr lang="de-DE">
                <a:solidFill>
                  <a:prstClr val="black"/>
                </a:solidFill>
              </a:rPr>
              <a:pPr/>
              <a:t>11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8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113" y="686278"/>
            <a:ext cx="6639776" cy="3428448"/>
          </a:xfrm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5.jpeg"/><Relationship Id="rId4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ndon_illustration_ppt_header_smal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54850" y="1"/>
            <a:ext cx="2089150" cy="937439"/>
          </a:xfrm>
          <a:prstGeom prst="rect">
            <a:avLst/>
          </a:prstGeom>
        </p:spPr>
      </p:pic>
      <p:pic>
        <p:nvPicPr>
          <p:cNvPr id="11" name="Picture 10" descr="hand-with-blue-ting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8" y="2609057"/>
            <a:ext cx="2603500" cy="2533650"/>
          </a:xfrm>
          <a:prstGeom prst="rect">
            <a:avLst/>
          </a:prstGeom>
        </p:spPr>
      </p:pic>
      <p:sp>
        <p:nvSpPr>
          <p:cNvPr id="4" name="Rectangle 15"/>
          <p:cNvSpPr>
            <a:spLocks noChangeAspect="1" noChangeArrowheads="1"/>
          </p:cNvSpPr>
          <p:nvPr userDrawn="1"/>
        </p:nvSpPr>
        <p:spPr bwMode="auto">
          <a:xfrm>
            <a:off x="101590" y="4885135"/>
            <a:ext cx="2028825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800" dirty="0" smtClean="0">
                <a:solidFill>
                  <a:srgbClr val="A6A6A6"/>
                </a:solidFill>
                <a:ea typeface="ＭＳ Ｐゴシック" pitchFamily="34" charset="-128"/>
                <a:cs typeface="Arial" pitchFamily="34" charset="0"/>
              </a:rPr>
              <a:t>WorldSkills Premiere Experience 2011</a:t>
            </a:r>
          </a:p>
          <a:p>
            <a:pPr eaLnBrk="0" hangingPunct="0"/>
            <a:r>
              <a:rPr kumimoji="1" lang="en-US" sz="800" dirty="0" err="1" smtClean="0">
                <a:solidFill>
                  <a:srgbClr val="A6A6A6"/>
                </a:solidFill>
                <a:ea typeface="ＭＳ Ｐゴシック" pitchFamily="34" charset="-128"/>
                <a:cs typeface="Arial" pitchFamily="34" charset="0"/>
              </a:rPr>
              <a:t>www.worldskillspremiere.com</a:t>
            </a:r>
            <a:endParaRPr lang="de-DE" sz="800" dirty="0">
              <a:solidFill>
                <a:srgbClr val="A6A6A6"/>
              </a:solidFill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8" name="Picture 40" descr="WSI_logo_docsmall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630367" y="50799"/>
            <a:ext cx="633412" cy="406004"/>
          </a:xfrm>
          <a:prstGeom prst="rect">
            <a:avLst/>
          </a:prstGeom>
          <a:noFill/>
        </p:spPr>
      </p:pic>
      <p:pic>
        <p:nvPicPr>
          <p:cNvPr id="9" name="Picture 8" descr="Logo_WSC2011_r200_50h_RGB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451600" y="50799"/>
            <a:ext cx="630677" cy="40500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rot="10800000">
            <a:off x="-9525" y="504826"/>
            <a:ext cx="8299450" cy="2381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13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160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313" cy="871538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313" cy="351829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4420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2793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709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05979"/>
            <a:ext cx="60198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27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604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london_illustration_ppt_header.jpg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60301" y="0"/>
            <a:ext cx="4783699" cy="4814168"/>
          </a:xfrm>
          <a:prstGeom prst="rect">
            <a:avLst/>
          </a:prstGeom>
        </p:spPr>
      </p:pic>
      <p:pic>
        <p:nvPicPr>
          <p:cNvPr id="6" name="Picture 5" descr="hand-with-blue-tinge.jpg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8" y="1927860"/>
            <a:ext cx="3130762" cy="3215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5246" y="3267075"/>
            <a:ext cx="6233054" cy="1370762"/>
          </a:xfrm>
        </p:spPr>
        <p:txBody>
          <a:bodyPr anchor="t" anchorCtr="0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0" y="1564026"/>
            <a:ext cx="6180667" cy="1125140"/>
          </a:xfrm>
        </p:spPr>
        <p:txBody>
          <a:bodyPr anchor="b" anchorCtr="0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rot="10800000" flipV="1">
            <a:off x="16936" y="3478530"/>
            <a:ext cx="6688664" cy="3176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Logo_WSI_r200_50h_RGB.jpg"/>
          <p:cNvPicPr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614" y="241306"/>
            <a:ext cx="1050761" cy="900684"/>
          </a:xfrm>
          <a:prstGeom prst="rect">
            <a:avLst/>
          </a:prstGeom>
        </p:spPr>
      </p:pic>
      <p:pic>
        <p:nvPicPr>
          <p:cNvPr id="10" name="Picture 9" descr="Logo_WSC2011_r200_50h_RGB.jpg"/>
          <p:cNvPicPr>
            <a:picLocks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931938" y="243014"/>
            <a:ext cx="1051128" cy="893872"/>
          </a:xfrm>
          <a:prstGeom prst="rect">
            <a:avLst/>
          </a:prstGeom>
        </p:spPr>
      </p:pic>
      <p:pic>
        <p:nvPicPr>
          <p:cNvPr id="15" name="Picture 14" descr="WSPE-Hand.png"/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423660" y="-1"/>
            <a:ext cx="2720340" cy="299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591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ndon_illustration_ppt_header_smal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54850" y="1"/>
            <a:ext cx="2089150" cy="937439"/>
          </a:xfrm>
          <a:prstGeom prst="rect">
            <a:avLst/>
          </a:prstGeom>
        </p:spPr>
      </p:pic>
      <p:pic>
        <p:nvPicPr>
          <p:cNvPr id="9" name="Picture 8" descr="hand-with-blue-ting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8" y="2609057"/>
            <a:ext cx="2603500" cy="2533650"/>
          </a:xfrm>
          <a:prstGeom prst="rect">
            <a:avLst/>
          </a:prstGeom>
        </p:spPr>
      </p:pic>
      <p:sp>
        <p:nvSpPr>
          <p:cNvPr id="2" name="Rectangle 15"/>
          <p:cNvSpPr>
            <a:spLocks noChangeAspect="1" noChangeArrowheads="1"/>
          </p:cNvSpPr>
          <p:nvPr userDrawn="1"/>
        </p:nvSpPr>
        <p:spPr bwMode="auto">
          <a:xfrm>
            <a:off x="101590" y="4885135"/>
            <a:ext cx="2028825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800" dirty="0" smtClean="0">
                <a:solidFill>
                  <a:srgbClr val="A6A6A6"/>
                </a:solidFill>
                <a:ea typeface="ＭＳ Ｐゴシック" pitchFamily="34" charset="-128"/>
                <a:cs typeface="Arial" pitchFamily="34" charset="0"/>
              </a:rPr>
              <a:t>WorldSkills Premiere Experience 2011</a:t>
            </a:r>
          </a:p>
          <a:p>
            <a:pPr eaLnBrk="0" hangingPunct="0"/>
            <a:r>
              <a:rPr kumimoji="1" lang="en-US" sz="800" dirty="0" err="1" smtClean="0">
                <a:solidFill>
                  <a:srgbClr val="A6A6A6"/>
                </a:solidFill>
                <a:ea typeface="ＭＳ Ｐゴシック" pitchFamily="34" charset="-128"/>
                <a:cs typeface="Arial" pitchFamily="34" charset="0"/>
              </a:rPr>
              <a:t>www.worldskillspremiere.com</a:t>
            </a:r>
            <a:endParaRPr lang="de-DE" sz="800" dirty="0">
              <a:solidFill>
                <a:srgbClr val="A6A6A6"/>
              </a:solidFill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6" name="Picture 40" descr="WSI_logo_docsmall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630367" y="50799"/>
            <a:ext cx="633412" cy="406004"/>
          </a:xfrm>
          <a:prstGeom prst="rect">
            <a:avLst/>
          </a:prstGeom>
          <a:noFill/>
        </p:spPr>
      </p:pic>
      <p:pic>
        <p:nvPicPr>
          <p:cNvPr id="7" name="Picture 6" descr="Logo_WSC2011_r200_50h_RGB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451600" y="50799"/>
            <a:ext cx="630677" cy="405000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rot="10800000">
            <a:off x="0" y="504826"/>
            <a:ext cx="8299450" cy="2381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9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793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918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  <a:prstGeom prst="rect">
            <a:avLst/>
          </a:prstGeom>
        </p:spPr>
        <p:txBody>
          <a:bodyPr lIns="68580" tIns="34290" rIns="68580" bIns="34290"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4251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964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744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588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ndon_illustration_bg_02.pn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7109952" cy="1428300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068" y="457201"/>
            <a:ext cx="6747933" cy="38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897732"/>
            <a:ext cx="8928100" cy="4050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endParaRPr lang="en-US" dirty="0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3919538" y="2168129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240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86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190500" indent="-190500" algn="l" rtl="0" eaLnBrk="1" fontAlgn="base" hangingPunct="1">
        <a:spcBef>
          <a:spcPct val="20000"/>
        </a:spcBef>
        <a:spcAft>
          <a:spcPct val="0"/>
        </a:spcAft>
        <a:buFont typeface="Symbol" charset="2"/>
        <a:buChar char="·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90550" indent="-228600" algn="l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952500" indent="-171450" algn="l" rtl="0" eaLnBrk="1" fontAlgn="base" hangingPunct="1">
        <a:spcBef>
          <a:spcPct val="20000"/>
        </a:spcBef>
        <a:spcAft>
          <a:spcPct val="0"/>
        </a:spcAft>
        <a:buFont typeface="Symbol" charset="2"/>
        <a:buChar char="·"/>
        <a:defRPr>
          <a:solidFill>
            <a:schemeClr val="tx1"/>
          </a:solidFill>
          <a:latin typeface="+mn-lt"/>
          <a:ea typeface="ＭＳ Ｐゴシック" charset="-128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>
          <a:solidFill>
            <a:schemeClr val="tx1"/>
          </a:solidFill>
          <a:latin typeface="+mn-lt"/>
          <a:ea typeface="ＭＳ Ｐゴシック" charset="-128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2770" name="Picture 2" descr="PPT-EduTraining_Innen"/>
          <p:cNvPicPr>
            <a:picLocks noChangeArrowheads="1"/>
          </p:cNvPicPr>
          <p:nvPr userDrawn="1"/>
        </p:nvPicPr>
        <p:blipFill rotWithShape="1">
          <a:blip r:embed="rId14" cstate="print"/>
          <a:srcRect t="78654"/>
          <a:stretch/>
        </p:blipFill>
        <p:spPr bwMode="auto">
          <a:xfrm>
            <a:off x="-3175" y="3724058"/>
            <a:ext cx="9145588" cy="1463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2771" name="Rectangle 3"/>
          <p:cNvSpPr>
            <a:spLocks noChangeArrowheads="1"/>
          </p:cNvSpPr>
          <p:nvPr userDrawn="1"/>
        </p:nvSpPr>
        <p:spPr bwMode="auto">
          <a:xfrm>
            <a:off x="8648701" y="4845844"/>
            <a:ext cx="372988" cy="300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>
            <a:spAutoFit/>
          </a:bodyPr>
          <a:lstStyle/>
          <a:p>
            <a:pPr eaLnBrk="0" hangingPunct="0"/>
            <a:fld id="{15F6A3AF-3E5A-4D77-8463-25E1E9DE281C}" type="slidenum">
              <a:rPr lang="en-GB" sz="1500">
                <a:solidFill>
                  <a:srgbClr val="000000"/>
                </a:solidFill>
                <a:latin typeface="Helvetica" pitchFamily="1" charset="0"/>
                <a:cs typeface="+mn-cs"/>
              </a:rPr>
              <a:pPr eaLnBrk="0" hangingPunct="0"/>
              <a:t>‹#›</a:t>
            </a:fld>
            <a:endParaRPr lang="en-GB" sz="1500">
              <a:solidFill>
                <a:srgbClr val="000000"/>
              </a:solidFill>
              <a:latin typeface="Helvetica" pitchFamily="1" charset="0"/>
              <a:cs typeface="+mn-cs"/>
            </a:endParaRPr>
          </a:p>
        </p:txBody>
      </p:sp>
      <p:pic>
        <p:nvPicPr>
          <p:cNvPr id="4" name="Picture 2" descr="PPT-EduTraining_Innen"/>
          <p:cNvPicPr>
            <a:picLocks noChangeArrowheads="1"/>
          </p:cNvPicPr>
          <p:nvPr userDrawn="1"/>
        </p:nvPicPr>
        <p:blipFill rotWithShape="1">
          <a:blip r:embed="rId14" cstate="print"/>
          <a:srcRect l="53818" b="80183"/>
          <a:stretch/>
        </p:blipFill>
        <p:spPr bwMode="auto">
          <a:xfrm>
            <a:off x="5341819" y="0"/>
            <a:ext cx="3800594" cy="1223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783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public_opinion/archives/eb_special_379_360_en.htm#369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13624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3675" y="272653"/>
            <a:ext cx="8229600" cy="509588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Vocational programmes offer 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high quality training </a:t>
            </a:r>
          </a:p>
        </p:txBody>
      </p:sp>
      <p:pic>
        <p:nvPicPr>
          <p:cNvPr id="650245" name="Picture 1"/>
          <p:cNvPicPr>
            <a:picLocks/>
          </p:cNvPicPr>
          <p:nvPr/>
        </p:nvPicPr>
        <p:blipFill>
          <a:blip r:embed="rId3" cstate="print"/>
          <a:srcRect l="22946" t="14841" r="22520" b="30328"/>
          <a:stretch>
            <a:fillRect/>
          </a:stretch>
        </p:blipFill>
        <p:spPr bwMode="auto">
          <a:xfrm>
            <a:off x="477565" y="1345776"/>
            <a:ext cx="2659959" cy="267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0246" name="Picture 16"/>
          <p:cNvPicPr preferRelativeResize="0">
            <a:picLocks noChangeArrowheads="1"/>
          </p:cNvPicPr>
          <p:nvPr/>
        </p:nvPicPr>
        <p:blipFill>
          <a:blip r:embed="rId4" cstate="print"/>
          <a:srcRect t="32564"/>
          <a:stretch>
            <a:fillRect/>
          </a:stretch>
        </p:blipFill>
        <p:spPr bwMode="auto">
          <a:xfrm>
            <a:off x="6478806" y="1140987"/>
            <a:ext cx="2060972" cy="2863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0248" name="Picture 1"/>
          <p:cNvPicPr preferRelativeResize="0">
            <a:picLocks/>
          </p:cNvPicPr>
          <p:nvPr/>
        </p:nvPicPr>
        <p:blipFill>
          <a:blip r:embed="rId3" cstate="print"/>
          <a:srcRect l="38020" t="68575" r="27792" b="9241"/>
          <a:stretch>
            <a:fillRect/>
          </a:stretch>
        </p:blipFill>
        <p:spPr bwMode="auto">
          <a:xfrm>
            <a:off x="3781425" y="2109788"/>
            <a:ext cx="1716881" cy="11144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50249" name="Rectangle 9"/>
          <p:cNvSpPr>
            <a:spLocks noChangeArrowheads="1"/>
          </p:cNvSpPr>
          <p:nvPr/>
        </p:nvSpPr>
        <p:spPr bwMode="auto">
          <a:xfrm>
            <a:off x="3265488" y="1229916"/>
            <a:ext cx="1524000" cy="509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580" tIns="34290" rIns="68580" bIns="34290"/>
          <a:lstStyle/>
          <a:p>
            <a:r>
              <a:rPr lang="en-GB" sz="2400" b="1">
                <a:solidFill>
                  <a:srgbClr val="000000"/>
                </a:solidFill>
                <a:latin typeface="Arial" pitchFamily="34" charset="0"/>
                <a:cs typeface="+mn-cs"/>
              </a:rPr>
              <a:t>EU 27</a:t>
            </a:r>
          </a:p>
        </p:txBody>
      </p:sp>
      <p:pic>
        <p:nvPicPr>
          <p:cNvPr id="650250" name="Picture 14"/>
          <p:cNvPicPr preferRelativeResize="0">
            <a:picLocks noChangeArrowheads="1"/>
          </p:cNvPicPr>
          <p:nvPr/>
        </p:nvPicPr>
        <p:blipFill>
          <a:blip r:embed="rId5" cstate="print"/>
          <a:srcRect t="88252" r="67033" b="6287"/>
          <a:stretch>
            <a:fillRect/>
          </a:stretch>
        </p:blipFill>
        <p:spPr bwMode="auto">
          <a:xfrm>
            <a:off x="3321050" y="3437726"/>
            <a:ext cx="2336800" cy="31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0251" name="Text Box 11"/>
          <p:cNvSpPr txBox="1">
            <a:spLocks noChangeArrowheads="1"/>
          </p:cNvSpPr>
          <p:nvPr/>
        </p:nvSpPr>
        <p:spPr bwMode="auto">
          <a:xfrm>
            <a:off x="5250905" y="351472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0500" tIns="8100" rIns="40500" bIns="810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dirty="0">
                <a:solidFill>
                  <a:srgbClr val="000000"/>
                </a:solidFill>
                <a:latin typeface="Helvetica" pitchFamily="1" charset="0"/>
                <a:cs typeface="+mn-cs"/>
              </a:rPr>
              <a:t>76%</a:t>
            </a:r>
          </a:p>
        </p:txBody>
      </p:sp>
    </p:spTree>
    <p:extLst>
      <p:ext uri="{BB962C8B-B14F-4D97-AF65-F5344CB8AC3E}">
        <p14:creationId xmlns:p14="http://schemas.microsoft.com/office/powerpoint/2010/main" val="5469644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6865" y="316365"/>
            <a:ext cx="6553200" cy="79533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Other aspects of high quality training</a:t>
            </a:r>
          </a:p>
        </p:txBody>
      </p:sp>
      <p:sp>
        <p:nvSpPr>
          <p:cNvPr id="686083" name="Text Box 3"/>
          <p:cNvSpPr txBox="1">
            <a:spLocks noChangeArrowheads="1"/>
          </p:cNvSpPr>
          <p:nvPr/>
        </p:nvSpPr>
        <p:spPr bwMode="auto">
          <a:xfrm>
            <a:off x="266700" y="1359005"/>
            <a:ext cx="8553772" cy="235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marL="336947" indent="-336947" eaLnBrk="0" hangingPunct="0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76%</a:t>
            </a:r>
            <a:r>
              <a:rPr lang="en-GB" sz="20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of Europeans believe that teachers and trainers in vocational education and training are </a:t>
            </a: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highly competent </a:t>
            </a:r>
            <a:r>
              <a:rPr lang="en-GB" sz="20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(71% in the UK)</a:t>
            </a:r>
            <a:r>
              <a:rPr lang="en-GB" sz="20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 </a:t>
            </a:r>
            <a:endParaRPr lang="en-GB" sz="20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82%</a:t>
            </a:r>
            <a:r>
              <a:rPr lang="en-GB" sz="20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believe that it provides access to </a:t>
            </a: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modern </a:t>
            </a:r>
            <a:r>
              <a:rPr lang="en-GB" sz="20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equipment</a:t>
            </a:r>
            <a:br>
              <a:rPr lang="en-GB" sz="20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</a:br>
            <a:r>
              <a:rPr lang="en-GB" sz="2000" b="1" dirty="0" smtClean="0">
                <a:solidFill>
                  <a:srgbClr val="FF6600"/>
                </a:solidFill>
                <a:latin typeface="Helvetica" pitchFamily="1" charset="0"/>
                <a:cs typeface="+mn-cs"/>
              </a:rPr>
              <a:t>(85</a:t>
            </a:r>
            <a:r>
              <a:rPr lang="en-GB" sz="20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% in the UK)</a:t>
            </a:r>
            <a:endParaRPr lang="en-GB" sz="20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68%</a:t>
            </a:r>
            <a:r>
              <a:rPr lang="en-GB" sz="20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also believe that such education provides </a:t>
            </a: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good opportunities to continue with university</a:t>
            </a:r>
            <a:r>
              <a:rPr lang="en-GB" sz="20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studies after </a:t>
            </a:r>
            <a:r>
              <a:rPr lang="en-GB" sz="2000" b="1" dirty="0" smtClean="0">
                <a:solidFill>
                  <a:srgbClr val="003399"/>
                </a:solidFill>
                <a:latin typeface="Arial" pitchFamily="34" charset="0"/>
                <a:cs typeface="+mn-cs"/>
              </a:rPr>
              <a:t>graduation</a:t>
            </a:r>
            <a:br>
              <a:rPr lang="en-GB" sz="2000" b="1" dirty="0" smtClean="0">
                <a:solidFill>
                  <a:srgbClr val="003399"/>
                </a:solidFill>
                <a:latin typeface="Arial" pitchFamily="34" charset="0"/>
                <a:cs typeface="+mn-cs"/>
              </a:rPr>
            </a:br>
            <a:r>
              <a:rPr lang="en-GB" sz="2000" b="1" dirty="0" smtClean="0">
                <a:solidFill>
                  <a:srgbClr val="FF6600"/>
                </a:solidFill>
                <a:latin typeface="Helvetica" pitchFamily="1" charset="0"/>
                <a:cs typeface="+mn-cs"/>
              </a:rPr>
              <a:t>(71</a:t>
            </a:r>
            <a:r>
              <a:rPr lang="en-GB" sz="20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% in the UK)</a:t>
            </a:r>
          </a:p>
        </p:txBody>
      </p:sp>
    </p:spTree>
    <p:extLst>
      <p:ext uri="{BB962C8B-B14F-4D97-AF65-F5344CB8AC3E}">
        <p14:creationId xmlns:p14="http://schemas.microsoft.com/office/powerpoint/2010/main" val="6778343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9401" y="335757"/>
            <a:ext cx="611505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Positive economic and social effects</a:t>
            </a:r>
          </a:p>
        </p:txBody>
      </p:sp>
      <p:sp>
        <p:nvSpPr>
          <p:cNvPr id="674819" name="Text Box 3"/>
          <p:cNvSpPr txBox="1">
            <a:spLocks noChangeArrowheads="1"/>
          </p:cNvSpPr>
          <p:nvPr/>
        </p:nvSpPr>
        <p:spPr bwMode="auto">
          <a:xfrm>
            <a:off x="278950" y="1210695"/>
            <a:ext cx="8161111" cy="288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endParaRPr lang="en-GB" sz="3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83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%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of Europeans believe that vocational education and training delivers a p</a:t>
            </a:r>
            <a:r>
              <a:rPr lang="en-GB" sz="2100" b="1" dirty="0">
                <a:solidFill>
                  <a:srgbClr val="333399"/>
                </a:solidFill>
                <a:latin typeface="Arial" pitchFamily="34" charset="0"/>
                <a:cs typeface="+mn-cs"/>
              </a:rPr>
              <a:t>ositive 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contribution to the economy </a:t>
            </a:r>
            <a:r>
              <a:rPr lang="en-GB" sz="21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(79% in the UK) </a:t>
            </a:r>
            <a:endParaRPr lang="en-GB" sz="2100" b="1" dirty="0">
              <a:solidFill>
                <a:srgbClr val="FF6600"/>
              </a:solidFill>
              <a:latin typeface="Arial" pitchFamily="34" charset="0"/>
              <a:cs typeface="+mn-cs"/>
            </a:endParaRPr>
          </a:p>
          <a:p>
            <a:pPr eaLnBrk="0" hangingPunct="0">
              <a:buClr>
                <a:srgbClr val="003399"/>
              </a:buClr>
              <a:buFont typeface="Wingdings" pitchFamily="2" charset="2"/>
              <a:buChar char="ü"/>
            </a:pPr>
            <a:endParaRPr lang="en-GB" sz="300" b="1" dirty="0">
              <a:solidFill>
                <a:srgbClr val="FF6600"/>
              </a:solidFill>
              <a:latin typeface="Arial" pitchFamily="34" charset="0"/>
              <a:cs typeface="+mn-cs"/>
            </a:endParaRPr>
          </a:p>
          <a:p>
            <a:pPr eaLnBrk="0" hangingPunct="0">
              <a:buClr>
                <a:srgbClr val="003399"/>
              </a:buClr>
              <a:buFont typeface="Wingdings" pitchFamily="2" charset="2"/>
              <a:buChar char="ü"/>
            </a:pPr>
            <a:endParaRPr lang="en-GB" sz="3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76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%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believe that it </a:t>
            </a:r>
            <a:r>
              <a:rPr lang="en-GB" sz="2100" b="1" dirty="0">
                <a:solidFill>
                  <a:srgbClr val="333399"/>
                </a:solidFill>
                <a:latin typeface="Helvetica" pitchFamily="1" charset="0"/>
                <a:cs typeface="+mn-cs"/>
              </a:rPr>
              <a:t>plays a role in </a:t>
            </a:r>
            <a:r>
              <a:rPr lang="en-GB" sz="21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reducing unemployment (75% in the UK) </a:t>
            </a:r>
          </a:p>
          <a:p>
            <a:pPr eaLnBrk="0" hangingPunct="0">
              <a:buClr>
                <a:srgbClr val="003399"/>
              </a:buClr>
              <a:buFont typeface="Wingdings" pitchFamily="2" charset="2"/>
              <a:buChar char="ü"/>
            </a:pPr>
            <a:endParaRPr lang="en-GB" sz="300" b="1" dirty="0">
              <a:solidFill>
                <a:srgbClr val="FF6600"/>
              </a:solidFill>
              <a:latin typeface="Arial" pitchFamily="34" charset="0"/>
              <a:cs typeface="+mn-cs"/>
            </a:endParaRPr>
          </a:p>
          <a:p>
            <a:pPr eaLnBrk="0" hangingPunct="0">
              <a:buClr>
                <a:srgbClr val="003399"/>
              </a:buClr>
              <a:buFont typeface="Wingdings" pitchFamily="2" charset="2"/>
              <a:buChar char="ü"/>
            </a:pPr>
            <a:endParaRPr lang="en-GB" sz="3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80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%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</a:t>
            </a:r>
            <a:r>
              <a:rPr lang="en-GB" sz="2100" b="1" dirty="0">
                <a:solidFill>
                  <a:srgbClr val="333399"/>
                </a:solidFill>
                <a:latin typeface="Arial" pitchFamily="34" charset="0"/>
                <a:cs typeface="+mn-cs"/>
              </a:rPr>
              <a:t>believe that it </a:t>
            </a:r>
            <a:r>
              <a:rPr lang="en-GB" sz="2100" b="1" dirty="0">
                <a:solidFill>
                  <a:srgbClr val="333399"/>
                </a:solidFill>
                <a:latin typeface="Helvetica" pitchFamily="1" charset="0"/>
                <a:cs typeface="+mn-cs"/>
              </a:rPr>
              <a:t>contributes to the </a:t>
            </a:r>
            <a:r>
              <a:rPr lang="en-GB" sz="21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quality of services (75% in the UK) </a:t>
            </a:r>
          </a:p>
          <a:p>
            <a:pPr eaLnBrk="0" hangingPunct="0">
              <a:buFont typeface="Wingdings" pitchFamily="2" charset="2"/>
              <a:buChar char="ü"/>
            </a:pPr>
            <a:endParaRPr lang="en-GB" sz="2100" b="1" dirty="0">
              <a:solidFill>
                <a:srgbClr val="FF6600"/>
              </a:solidFill>
              <a:latin typeface="Arial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54933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3481" y="343240"/>
            <a:ext cx="822960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Young people’s choices</a:t>
            </a:r>
          </a:p>
        </p:txBody>
      </p:sp>
      <p:sp>
        <p:nvSpPr>
          <p:cNvPr id="676867" name="Text Box 3"/>
          <p:cNvSpPr txBox="1">
            <a:spLocks noChangeArrowheads="1"/>
          </p:cNvSpPr>
          <p:nvPr/>
        </p:nvSpPr>
        <p:spPr bwMode="auto">
          <a:xfrm>
            <a:off x="288018" y="1269271"/>
            <a:ext cx="8519651" cy="259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eaLnBrk="0" hangingPunct="0"/>
            <a:endParaRPr lang="en-GB" sz="4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eaLnBrk="0" hangingPunct="0"/>
            <a:r>
              <a:rPr lang="en-GB" sz="24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Most young people aged 15-24 would recommend general education over vocational education and </a:t>
            </a:r>
            <a:r>
              <a:rPr lang="en-GB" sz="2400" b="1" dirty="0" smtClean="0">
                <a:solidFill>
                  <a:srgbClr val="003399"/>
                </a:solidFill>
                <a:latin typeface="Arial" pitchFamily="34" charset="0"/>
                <a:cs typeface="+mn-cs"/>
              </a:rPr>
              <a:t>training</a:t>
            </a:r>
            <a:endParaRPr lang="en-GB" sz="24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eaLnBrk="0" hangingPunct="0"/>
            <a:endParaRPr lang="en-GB" sz="400" b="1" dirty="0">
              <a:solidFill>
                <a:srgbClr val="FF6600"/>
              </a:solidFill>
              <a:latin typeface="Arial" pitchFamily="34" charset="0"/>
              <a:cs typeface="+mn-cs"/>
            </a:endParaRPr>
          </a:p>
          <a:p>
            <a:pPr eaLnBrk="0" hangingPunct="0">
              <a:buFontTx/>
              <a:buChar char="•"/>
            </a:pPr>
            <a:endParaRPr lang="en-GB" sz="4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eaLnBrk="0" hangingPunct="0">
              <a:buFont typeface="Wingdings" pitchFamily="2" charset="2"/>
              <a:buChar char="ü"/>
            </a:pPr>
            <a:r>
              <a:rPr lang="en-GB" sz="24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</a:t>
            </a:r>
            <a:r>
              <a:rPr lang="en-GB" sz="24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41%</a:t>
            </a:r>
            <a:r>
              <a:rPr lang="en-GB" sz="2400" b="1" dirty="0">
                <a:solidFill>
                  <a:srgbClr val="333399"/>
                </a:solidFill>
                <a:latin typeface="Helvetica" pitchFamily="1" charset="0"/>
                <a:cs typeface="+mn-cs"/>
              </a:rPr>
              <a:t> recommend </a:t>
            </a:r>
            <a:r>
              <a:rPr lang="en-GB" sz="24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general secondary/tertiary </a:t>
            </a:r>
            <a:r>
              <a:rPr lang="en-GB" sz="2400" b="1" dirty="0" smtClean="0">
                <a:solidFill>
                  <a:srgbClr val="FF6600"/>
                </a:solidFill>
                <a:latin typeface="Helvetica" pitchFamily="1" charset="0"/>
                <a:cs typeface="+mn-cs"/>
              </a:rPr>
              <a:t>education</a:t>
            </a:r>
            <a:endParaRPr lang="en-GB" sz="2400" b="1" dirty="0">
              <a:solidFill>
                <a:srgbClr val="FF6600"/>
              </a:solidFill>
              <a:latin typeface="Helvetica" pitchFamily="1" charset="0"/>
              <a:cs typeface="+mn-cs"/>
            </a:endParaRPr>
          </a:p>
          <a:p>
            <a:pPr eaLnBrk="0" hangingPunct="0">
              <a:buFont typeface="Wingdings" pitchFamily="2" charset="2"/>
              <a:buChar char="ü"/>
            </a:pPr>
            <a:endParaRPr lang="en-GB" sz="400" b="1" dirty="0">
              <a:solidFill>
                <a:srgbClr val="FF6600"/>
              </a:solidFill>
              <a:latin typeface="Arial" pitchFamily="34" charset="0"/>
              <a:cs typeface="+mn-cs"/>
            </a:endParaRPr>
          </a:p>
          <a:p>
            <a:pPr eaLnBrk="0" hangingPunct="0">
              <a:buFont typeface="Wingdings" pitchFamily="2" charset="2"/>
              <a:buChar char="ü"/>
            </a:pPr>
            <a:endParaRPr lang="en-GB" sz="4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eaLnBrk="0" hangingPunct="0">
              <a:buFont typeface="Wingdings" pitchFamily="2" charset="2"/>
              <a:buChar char="ü"/>
            </a:pPr>
            <a:r>
              <a:rPr lang="en-GB" sz="24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</a:t>
            </a:r>
            <a:r>
              <a:rPr lang="en-GB" sz="24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27%</a:t>
            </a:r>
            <a:r>
              <a:rPr lang="en-GB" sz="2400" b="1" dirty="0">
                <a:solidFill>
                  <a:srgbClr val="333399"/>
                </a:solidFill>
                <a:latin typeface="Arial" pitchFamily="34" charset="0"/>
                <a:cs typeface="+mn-cs"/>
              </a:rPr>
              <a:t> </a:t>
            </a:r>
            <a:r>
              <a:rPr lang="en-GB" sz="2400" b="1" dirty="0">
                <a:solidFill>
                  <a:srgbClr val="333399"/>
                </a:solidFill>
                <a:latin typeface="Helvetica" pitchFamily="1" charset="0"/>
                <a:cs typeface="+mn-cs"/>
              </a:rPr>
              <a:t>would recommend </a:t>
            </a:r>
            <a:r>
              <a:rPr lang="en-GB" sz="24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vocational education and training</a:t>
            </a:r>
          </a:p>
          <a:p>
            <a:pPr eaLnBrk="0" hangingPunct="0">
              <a:buFontTx/>
              <a:buChar char="•"/>
            </a:pPr>
            <a:endParaRPr lang="en-GB" sz="2400" b="1" dirty="0">
              <a:solidFill>
                <a:srgbClr val="FF6600"/>
              </a:solidFill>
              <a:latin typeface="Arial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0768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204" name="Picture 2"/>
          <p:cNvPicPr>
            <a:picLocks/>
          </p:cNvPicPr>
          <p:nvPr/>
        </p:nvPicPr>
        <p:blipFill>
          <a:blip r:embed="rId3" cstate="print"/>
          <a:srcRect t="13879" b="19987"/>
          <a:stretch>
            <a:fillRect/>
          </a:stretch>
        </p:blipFill>
        <p:spPr bwMode="auto">
          <a:xfrm>
            <a:off x="1450430" y="1031973"/>
            <a:ext cx="6243142" cy="2914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1205" name="Rectangle 5"/>
          <p:cNvSpPr>
            <a:spLocks noChangeArrowheads="1"/>
          </p:cNvSpPr>
          <p:nvPr/>
        </p:nvSpPr>
        <p:spPr bwMode="auto">
          <a:xfrm>
            <a:off x="6408738" y="3415903"/>
            <a:ext cx="1524000" cy="509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580" tIns="34290" rIns="68580" bIns="34290"/>
          <a:lstStyle/>
          <a:p>
            <a:r>
              <a:rPr lang="en-GB" sz="2400" b="1">
                <a:solidFill>
                  <a:srgbClr val="000000"/>
                </a:solidFill>
                <a:latin typeface="Arial" pitchFamily="34" charset="0"/>
                <a:cs typeface="+mn-cs"/>
              </a:rPr>
              <a:t>EU 27</a:t>
            </a:r>
          </a:p>
        </p:txBody>
      </p:sp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717" y="247648"/>
            <a:ext cx="6108021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300" b="1" dirty="0">
                <a:solidFill>
                  <a:schemeClr val="tx1"/>
                </a:solidFill>
              </a:rPr>
              <a:t>Sources of information influencing educational choice</a:t>
            </a:r>
          </a:p>
        </p:txBody>
      </p:sp>
    </p:spTree>
    <p:extLst>
      <p:ext uri="{BB962C8B-B14F-4D97-AF65-F5344CB8AC3E}">
        <p14:creationId xmlns:p14="http://schemas.microsoft.com/office/powerpoint/2010/main" val="30497136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9608" y="316025"/>
            <a:ext cx="822960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Challenges for the future (1):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Career guidance</a:t>
            </a:r>
          </a:p>
        </p:txBody>
      </p:sp>
      <p:sp>
        <p:nvSpPr>
          <p:cNvPr id="680963" name="Text Box 3"/>
          <p:cNvSpPr txBox="1">
            <a:spLocks noChangeArrowheads="1"/>
          </p:cNvSpPr>
          <p:nvPr/>
        </p:nvSpPr>
        <p:spPr bwMode="auto">
          <a:xfrm>
            <a:off x="267160" y="1250156"/>
            <a:ext cx="8215313" cy="2150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ts val="375"/>
              </a:spcBef>
            </a:pPr>
            <a:endParaRPr lang="en-GB" sz="3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spcBef>
                <a:spcPts val="375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333399"/>
                </a:solidFill>
                <a:latin typeface="Helvetica" pitchFamily="1" charset="0"/>
                <a:cs typeface="+mn-cs"/>
              </a:rPr>
              <a:t>More </a:t>
            </a:r>
            <a:r>
              <a:rPr lang="en-GB" sz="2100" b="1" dirty="0">
                <a:solidFill>
                  <a:srgbClr val="333399"/>
                </a:solidFill>
                <a:latin typeface="Helvetica" pitchFamily="1" charset="0"/>
                <a:cs typeface="+mn-cs"/>
              </a:rPr>
              <a:t>emphasis on </a:t>
            </a:r>
            <a:r>
              <a:rPr lang="en-GB" sz="21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career guidance</a:t>
            </a:r>
            <a:r>
              <a:rPr lang="en-GB" sz="21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 – almost half </a:t>
            </a:r>
            <a:r>
              <a:rPr lang="en-GB" sz="21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of respondents aged 25-34 and 35-44</a:t>
            </a:r>
            <a:r>
              <a:rPr lang="en-GB" sz="21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 </a:t>
            </a:r>
            <a:r>
              <a:rPr lang="en-GB" sz="21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think that young people</a:t>
            </a:r>
            <a:r>
              <a:rPr lang="en-GB" sz="21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 do not receive enough career </a:t>
            </a:r>
            <a:r>
              <a:rPr lang="en-GB" sz="2100" b="1" dirty="0" smtClean="0">
                <a:solidFill>
                  <a:srgbClr val="FF6600"/>
                </a:solidFill>
                <a:latin typeface="Helvetica" pitchFamily="1" charset="0"/>
                <a:cs typeface="+mn-cs"/>
              </a:rPr>
              <a:t>guidance</a:t>
            </a:r>
            <a:endParaRPr lang="en-GB" sz="2100" b="1" dirty="0">
              <a:solidFill>
                <a:srgbClr val="333399"/>
              </a:solidFill>
              <a:latin typeface="Helvetica" pitchFamily="1" charset="0"/>
              <a:cs typeface="+mn-cs"/>
            </a:endParaRPr>
          </a:p>
          <a:p>
            <a:pPr marL="336947" indent="-336947" eaLnBrk="0" hangingPunct="0">
              <a:spcBef>
                <a:spcPts val="375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333399"/>
                </a:solidFill>
                <a:latin typeface="Helvetica" pitchFamily="1" charset="0"/>
                <a:cs typeface="+mn-cs"/>
              </a:rPr>
              <a:t>Career </a:t>
            </a:r>
            <a:r>
              <a:rPr lang="en-GB" sz="2100" b="1" dirty="0">
                <a:solidFill>
                  <a:srgbClr val="333399"/>
                </a:solidFill>
                <a:latin typeface="Helvetica" pitchFamily="1" charset="0"/>
                <a:cs typeface="+mn-cs"/>
              </a:rPr>
              <a:t>guidance services should make use of internet and social media, </a:t>
            </a:r>
            <a:r>
              <a:rPr lang="en-GB" sz="21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the second most important source of information</a:t>
            </a:r>
            <a:r>
              <a:rPr lang="en-GB" sz="2100" b="1" dirty="0">
                <a:solidFill>
                  <a:srgbClr val="333399"/>
                </a:solidFill>
                <a:latin typeface="Helvetica" pitchFamily="1" charset="0"/>
                <a:cs typeface="+mn-cs"/>
              </a:rPr>
              <a:t>, used by </a:t>
            </a:r>
            <a:r>
              <a:rPr lang="en-GB" sz="21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43% of 15-24 year </a:t>
            </a:r>
            <a:r>
              <a:rPr lang="en-GB" sz="2100" b="1" dirty="0" smtClean="0">
                <a:solidFill>
                  <a:srgbClr val="FF6600"/>
                </a:solidFill>
                <a:latin typeface="Helvetica" pitchFamily="1" charset="0"/>
                <a:cs typeface="+mn-cs"/>
              </a:rPr>
              <a:t>olds</a:t>
            </a:r>
            <a:endParaRPr lang="en-GB" sz="600" b="1" dirty="0">
              <a:solidFill>
                <a:srgbClr val="FF6600"/>
              </a:solidFill>
              <a:latin typeface="Helvetica" pitchFamily="1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87366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9854" y="279287"/>
            <a:ext cx="822960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Challenges for the future (2):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Broader skills base</a:t>
            </a:r>
          </a:p>
        </p:txBody>
      </p:sp>
      <p:sp>
        <p:nvSpPr>
          <p:cNvPr id="696323" name="Text Box 3"/>
          <p:cNvSpPr txBox="1">
            <a:spLocks noChangeArrowheads="1"/>
          </p:cNvSpPr>
          <p:nvPr/>
        </p:nvSpPr>
        <p:spPr bwMode="auto">
          <a:xfrm>
            <a:off x="295276" y="1248111"/>
            <a:ext cx="8427811" cy="204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marL="266700" indent="-266700" eaLnBrk="0" hangingPunct="0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34%</a:t>
            </a:r>
            <a:r>
              <a:rPr lang="en-GB" sz="20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of Europeans </a:t>
            </a: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(24% in the UK)</a:t>
            </a:r>
            <a:r>
              <a:rPr lang="en-GB" sz="20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think that in vocational schools students do not learn</a:t>
            </a: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 communication and teamwork skills</a:t>
            </a:r>
            <a:endParaRPr lang="en-GB" sz="20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266700" indent="-266700" eaLnBrk="0" hangingPunct="0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43% </a:t>
            </a:r>
            <a:r>
              <a:rPr lang="en-GB" sz="20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think that vocational education and training</a:t>
            </a: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 </a:t>
            </a:r>
            <a:r>
              <a:rPr lang="en-GB" sz="20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does not prepare</a:t>
            </a: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 </a:t>
            </a:r>
            <a:r>
              <a:rPr lang="en-GB" sz="20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people to set up</a:t>
            </a: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 their own business (32% in the UK)</a:t>
            </a:r>
            <a:endParaRPr lang="en-GB" sz="20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266700" indent="-266700" eaLnBrk="0" hangingPunct="0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30% </a:t>
            </a:r>
            <a:r>
              <a:rPr lang="en-GB" sz="20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agree, that it does not encourage</a:t>
            </a:r>
            <a:r>
              <a:rPr lang="en-GB" sz="20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 environmentally friendly attitudes (21% in the UK)</a:t>
            </a:r>
            <a:endParaRPr lang="en-GB" sz="2000" b="1" dirty="0">
              <a:solidFill>
                <a:srgbClr val="FF6600"/>
              </a:solidFill>
              <a:latin typeface="Helvetica" pitchFamily="1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5933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0739" y="435767"/>
            <a:ext cx="822960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Challenges for the future (3):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Mobility</a:t>
            </a:r>
          </a:p>
        </p:txBody>
      </p:sp>
      <p:sp>
        <p:nvSpPr>
          <p:cNvPr id="698371" name="Text Box 3"/>
          <p:cNvSpPr txBox="1">
            <a:spLocks noChangeArrowheads="1"/>
          </p:cNvSpPr>
          <p:nvPr/>
        </p:nvSpPr>
        <p:spPr bwMode="auto">
          <a:xfrm>
            <a:off x="267837" y="1344048"/>
            <a:ext cx="8477020" cy="158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spcBef>
                <a:spcPts val="525"/>
              </a:spcBef>
            </a:pPr>
            <a:endParaRPr lang="en-GB" sz="600" b="1" dirty="0">
              <a:solidFill>
                <a:srgbClr val="FF6600"/>
              </a:solidFill>
              <a:latin typeface="Helvetica" pitchFamily="1" charset="0"/>
              <a:cs typeface="+mn-cs"/>
            </a:endParaRPr>
          </a:p>
          <a:p>
            <a:pPr marL="336947" indent="-336947" eaLnBrk="0" hangingPunct="0">
              <a:spcBef>
                <a:spcPts val="525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Only 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43%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of respondents agree, that students in vocational schools 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have opportunities to study abroad (35% in the UK</a:t>
            </a:r>
            <a: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)</a:t>
            </a:r>
            <a:endParaRPr lang="en-GB" sz="2100" b="1" dirty="0">
              <a:solidFill>
                <a:srgbClr val="FF6600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spcBef>
                <a:spcPts val="525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32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% 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of Europeans think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 that it is difficult 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to practice vocational professions in another Member State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 (35% in the UK)</a:t>
            </a:r>
          </a:p>
        </p:txBody>
      </p:sp>
    </p:spTree>
    <p:extLst>
      <p:ext uri="{BB962C8B-B14F-4D97-AF65-F5344CB8AC3E}">
        <p14:creationId xmlns:p14="http://schemas.microsoft.com/office/powerpoint/2010/main" val="32492504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0739" y="365013"/>
            <a:ext cx="822960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Conclusions</a:t>
            </a:r>
          </a:p>
        </p:txBody>
      </p:sp>
      <p:sp>
        <p:nvSpPr>
          <p:cNvPr id="683011" name="Text Box 3"/>
          <p:cNvSpPr txBox="1">
            <a:spLocks noChangeArrowheads="1"/>
          </p:cNvSpPr>
          <p:nvPr/>
        </p:nvSpPr>
        <p:spPr bwMode="auto">
          <a:xfrm>
            <a:off x="273503" y="1117146"/>
            <a:ext cx="8215313" cy="156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ts val="600"/>
              </a:spcBef>
            </a:pPr>
            <a:endParaRPr lang="en-GB" sz="3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spcBef>
                <a:spcPts val="600"/>
              </a:spcBef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003399"/>
                </a:solidFill>
                <a:latin typeface="Arial" pitchFamily="34" charset="0"/>
                <a:cs typeface="+mn-cs"/>
              </a:rPr>
              <a:t>Vocational 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education and training offers 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strong career prospects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but fails to attract sufficiently many young </a:t>
            </a:r>
            <a:r>
              <a:rPr lang="en-GB" sz="2100" b="1" dirty="0" smtClean="0">
                <a:solidFill>
                  <a:srgbClr val="003399"/>
                </a:solidFill>
                <a:latin typeface="Arial" pitchFamily="34" charset="0"/>
                <a:cs typeface="+mn-cs"/>
              </a:rPr>
              <a:t>people</a:t>
            </a:r>
            <a:endParaRPr lang="en-GB" sz="21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spcBef>
                <a:spcPts val="600"/>
              </a:spcBef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003399"/>
                </a:solidFill>
                <a:latin typeface="Arial" pitchFamily="34" charset="0"/>
                <a:cs typeface="+mn-cs"/>
              </a:rPr>
              <a:t>There 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is a need to 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improve guidance 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and better 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communicate the benefits of vocational </a:t>
            </a:r>
            <a: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careers</a:t>
            </a:r>
            <a:endParaRPr lang="en-GB" sz="2100" b="1" dirty="0">
              <a:solidFill>
                <a:srgbClr val="FF6600"/>
              </a:solidFill>
              <a:latin typeface="Helvetica" pitchFamily="1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58817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947" y="1049453"/>
            <a:ext cx="6258094" cy="2424113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Thank you for your attention!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/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/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rgbClr val="003399"/>
                </a:solidFill>
              </a:rPr>
              <a:t>More information:</a:t>
            </a:r>
            <a:br>
              <a:rPr lang="en-GB" sz="2400" b="1" dirty="0">
                <a:solidFill>
                  <a:srgbClr val="003399"/>
                </a:solidFill>
              </a:rPr>
            </a:br>
            <a:r>
              <a:rPr lang="en-GB" sz="2400" b="1" dirty="0">
                <a:solidFill>
                  <a:srgbClr val="003399"/>
                </a:solidFill>
              </a:rPr>
              <a:t/>
            </a:r>
            <a:br>
              <a:rPr lang="en-GB" sz="2400" b="1" dirty="0">
                <a:solidFill>
                  <a:srgbClr val="003399"/>
                </a:solidFill>
              </a:rPr>
            </a:br>
            <a:r>
              <a:rPr lang="fr-BE" sz="2300" b="1" dirty="0">
                <a:solidFill>
                  <a:srgbClr val="FF6600"/>
                </a:solidFill>
                <a:hlinkClick r:id="rId3"/>
              </a:rPr>
              <a:t>http://ec.europa.eu/public_opinion/archives/eb_special_379_360_en.htm#369</a:t>
            </a:r>
            <a:r>
              <a:rPr lang="en-GB" sz="2400" b="1" dirty="0">
                <a:solidFill>
                  <a:srgbClr val="FF6600"/>
                </a:solidFill>
              </a:rPr>
              <a:t/>
            </a:r>
            <a:br>
              <a:rPr lang="en-GB" sz="2400" b="1" dirty="0">
                <a:solidFill>
                  <a:srgbClr val="FF6600"/>
                </a:solidFill>
              </a:rPr>
            </a:br>
            <a:endParaRPr lang="en-GB" sz="2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6056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PPT-Titel_EaT"/>
          <p:cNvPicPr>
            <a:picLocks noChangeArrowheads="1"/>
          </p:cNvPicPr>
          <p:nvPr/>
        </p:nvPicPr>
        <p:blipFill rotWithShape="1">
          <a:blip r:embed="rId3" cstate="print"/>
          <a:srcRect r="72631" b="84246"/>
          <a:stretch/>
        </p:blipFill>
        <p:spPr bwMode="auto">
          <a:xfrm>
            <a:off x="-1588" y="-1190"/>
            <a:ext cx="2503050" cy="1080409"/>
          </a:xfrm>
          <a:prstGeom prst="rect">
            <a:avLst/>
          </a:prstGeom>
          <a:noFill/>
        </p:spPr>
      </p:pic>
      <p:sp>
        <p:nvSpPr>
          <p:cNvPr id="540674" name="Text Box 2"/>
          <p:cNvSpPr txBox="1">
            <a:spLocks noChangeArrowheads="1"/>
          </p:cNvSpPr>
          <p:nvPr/>
        </p:nvSpPr>
        <p:spPr bwMode="auto">
          <a:xfrm>
            <a:off x="268288" y="2130029"/>
            <a:ext cx="852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342900" indent="-342900" algn="ctr" eaLnBrk="0" hangingPunct="0"/>
            <a:r>
              <a:rPr lang="en-GB" sz="3000" b="1">
                <a:solidFill>
                  <a:srgbClr val="FFFFFF"/>
                </a:solidFill>
                <a:latin typeface="Tahoma" pitchFamily="34" charset="0"/>
                <a:cs typeface="+mn-cs"/>
              </a:rPr>
              <a:t>Part I</a:t>
            </a:r>
          </a:p>
        </p:txBody>
      </p:sp>
      <p:pic>
        <p:nvPicPr>
          <p:cNvPr id="540675" name="Picture 3" descr="PPT-Titel_EaT"/>
          <p:cNvPicPr>
            <a:picLocks noChangeAspect="1" noChangeArrowheads="1"/>
          </p:cNvPicPr>
          <p:nvPr/>
        </p:nvPicPr>
        <p:blipFill rotWithShape="1">
          <a:blip r:embed="rId3" cstate="print"/>
          <a:srcRect t="16775"/>
          <a:stretch/>
        </p:blipFill>
        <p:spPr bwMode="auto">
          <a:xfrm>
            <a:off x="-1588" y="1051028"/>
            <a:ext cx="9145588" cy="4281652"/>
          </a:xfrm>
          <a:prstGeom prst="rect">
            <a:avLst/>
          </a:prstGeom>
          <a:noFill/>
        </p:spPr>
      </p:pic>
      <p:sp>
        <p:nvSpPr>
          <p:cNvPr id="540676" name="Rectangle 4"/>
          <p:cNvSpPr>
            <a:spLocks noChangeArrowheads="1"/>
          </p:cNvSpPr>
          <p:nvPr/>
        </p:nvSpPr>
        <p:spPr bwMode="auto">
          <a:xfrm>
            <a:off x="-130625" y="1154778"/>
            <a:ext cx="9144000" cy="203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pPr algn="r" eaLnBrk="0" hangingPunct="0"/>
            <a:endParaRPr lang="en-GB" sz="2400" b="1" dirty="0">
              <a:solidFill>
                <a:srgbClr val="FFFFFF"/>
              </a:solidFill>
              <a:latin typeface="Helvetica" pitchFamily="1" charset="0"/>
              <a:cs typeface="+mn-cs"/>
            </a:endParaRPr>
          </a:p>
          <a:p>
            <a:pPr algn="r" eaLnBrk="0" hangingPunct="0"/>
            <a:r>
              <a:rPr lang="en-GB" sz="2100" b="1" dirty="0">
                <a:solidFill>
                  <a:srgbClr val="FFFFFF"/>
                </a:solidFill>
                <a:latin typeface="Helvetica" pitchFamily="1" charset="0"/>
                <a:cs typeface="+mn-cs"/>
              </a:rPr>
              <a:t>What are they thinking? </a:t>
            </a:r>
          </a:p>
          <a:p>
            <a:pPr algn="r" eaLnBrk="0" hangingPunct="0"/>
            <a:r>
              <a:rPr lang="en-GB" sz="2100" b="1" dirty="0">
                <a:solidFill>
                  <a:srgbClr val="FFFFFF"/>
                </a:solidFill>
                <a:latin typeface="Helvetica" pitchFamily="1" charset="0"/>
                <a:cs typeface="+mn-cs"/>
              </a:rPr>
              <a:t>Images and perceptions of European citizens about  Vocational Education and Training</a:t>
            </a:r>
            <a:r>
              <a:rPr lang="en-GB" sz="2400" b="1" dirty="0">
                <a:solidFill>
                  <a:srgbClr val="FFFFFF"/>
                </a:solidFill>
                <a:latin typeface="Arial" pitchFamily="34" charset="0"/>
                <a:cs typeface="+mn-cs"/>
              </a:rPr>
              <a:t/>
            </a:r>
            <a:br>
              <a:rPr lang="en-GB" sz="2400" b="1" dirty="0">
                <a:solidFill>
                  <a:srgbClr val="FFFFFF"/>
                </a:solidFill>
                <a:latin typeface="Arial" pitchFamily="34" charset="0"/>
                <a:cs typeface="+mn-cs"/>
              </a:rPr>
            </a:br>
            <a:endParaRPr lang="en-GB" sz="2400" b="1" dirty="0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r" eaLnBrk="0" hangingPunct="0"/>
            <a:r>
              <a:rPr lang="en-GB" b="1" dirty="0">
                <a:solidFill>
                  <a:srgbClr val="FFFFFF"/>
                </a:solidFill>
                <a:latin typeface="Helvetica" pitchFamily="1" charset="0"/>
                <a:cs typeface="+mn-cs"/>
              </a:rPr>
              <a:t>Results of </a:t>
            </a:r>
            <a:r>
              <a:rPr lang="en-GB" b="1" dirty="0" err="1">
                <a:solidFill>
                  <a:srgbClr val="FFFFFF"/>
                </a:solidFill>
                <a:latin typeface="Helvetica" pitchFamily="1" charset="0"/>
                <a:cs typeface="+mn-cs"/>
              </a:rPr>
              <a:t>Eurobarometer</a:t>
            </a:r>
            <a:r>
              <a:rPr lang="en-GB" b="1" dirty="0">
                <a:solidFill>
                  <a:srgbClr val="FFFFFF"/>
                </a:solidFill>
                <a:latin typeface="Helvetica" pitchFamily="1" charset="0"/>
                <a:cs typeface="+mn-cs"/>
              </a:rPr>
              <a:t> Survey</a:t>
            </a:r>
            <a:endParaRPr lang="en-GB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1" charset="0"/>
              <a:cs typeface="+mn-cs"/>
            </a:endParaRPr>
          </a:p>
        </p:txBody>
      </p:sp>
      <p:sp>
        <p:nvSpPr>
          <p:cNvPr id="540678" name="Text Box 6"/>
          <p:cNvSpPr txBox="1">
            <a:spLocks noChangeArrowheads="1"/>
          </p:cNvSpPr>
          <p:nvPr/>
        </p:nvSpPr>
        <p:spPr bwMode="auto">
          <a:xfrm>
            <a:off x="921661" y="3665934"/>
            <a:ext cx="8084457" cy="1284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r" eaLnBrk="0" hangingPunct="0"/>
            <a:r>
              <a:rPr lang="en-GB" sz="2300" b="1" dirty="0" err="1">
                <a:solidFill>
                  <a:srgbClr val="003399"/>
                </a:solidFill>
                <a:latin typeface="Helvetica" pitchFamily="1" charset="0"/>
                <a:cs typeface="+mn-cs"/>
              </a:rPr>
              <a:t>João</a:t>
            </a:r>
            <a:r>
              <a:rPr lang="en-GB" sz="23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 Delgado</a:t>
            </a:r>
          </a:p>
          <a:p>
            <a:pPr algn="r" eaLnBrk="0" hangingPunct="0"/>
            <a:r>
              <a:rPr lang="en-GB" sz="5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 </a:t>
            </a:r>
          </a:p>
          <a:p>
            <a:pPr algn="r" eaLnBrk="0" hangingPunct="0"/>
            <a:r>
              <a:rPr lang="en-GB" sz="17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Head of Unit </a:t>
            </a:r>
          </a:p>
          <a:p>
            <a:pPr algn="r" eaLnBrk="0" hangingPunct="0"/>
            <a:r>
              <a:rPr lang="en-GB" sz="17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Vocational education and training; Leonardo </a:t>
            </a:r>
            <a:r>
              <a:rPr lang="en-GB" sz="1700" b="1" dirty="0" err="1">
                <a:solidFill>
                  <a:srgbClr val="003399"/>
                </a:solidFill>
                <a:latin typeface="Helvetica" pitchFamily="1" charset="0"/>
                <a:cs typeface="+mn-cs"/>
              </a:rPr>
              <a:t>da</a:t>
            </a:r>
            <a:r>
              <a:rPr lang="en-GB" sz="17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 Vinci</a:t>
            </a:r>
          </a:p>
          <a:p>
            <a:pPr algn="r" eaLnBrk="0" hangingPunct="0"/>
            <a:r>
              <a:rPr lang="en-GB" sz="17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European Commission, DG Education and Culture</a:t>
            </a:r>
          </a:p>
        </p:txBody>
      </p:sp>
    </p:spTree>
    <p:extLst>
      <p:ext uri="{BB962C8B-B14F-4D97-AF65-F5344CB8AC3E}">
        <p14:creationId xmlns:p14="http://schemas.microsoft.com/office/powerpoint/2010/main" val="3867503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59843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194072"/>
            <a:ext cx="7239000" cy="523875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702467" name="Text Box 3"/>
          <p:cNvSpPr txBox="1">
            <a:spLocks noChangeArrowheads="1"/>
          </p:cNvSpPr>
          <p:nvPr/>
        </p:nvSpPr>
        <p:spPr bwMode="auto">
          <a:xfrm>
            <a:off x="322036" y="1115237"/>
            <a:ext cx="8306707" cy="31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eaLnBrk="0" hangingPunct="0"/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Vocational education and training, 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known also as technical or professional training, </a:t>
            </a:r>
            <a:r>
              <a:rPr lang="en-US" sz="21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is a type of learning which has a practical orientation  towards a particular profession and equips people with </a:t>
            </a:r>
            <a:r>
              <a:rPr lang="en-GB" sz="21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knowledge, skills and competences required on the labour market </a:t>
            </a:r>
          </a:p>
          <a:p>
            <a:pPr eaLnBrk="0" hangingPunct="0"/>
            <a:endParaRPr lang="en-GB" sz="11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eaLnBrk="0" hangingPunct="0"/>
            <a:r>
              <a:rPr lang="en-GB" sz="2100" b="1" dirty="0" err="1">
                <a:solidFill>
                  <a:srgbClr val="FF6600"/>
                </a:solidFill>
                <a:latin typeface="Arial" pitchFamily="34" charset="0"/>
                <a:cs typeface="+mn-cs"/>
              </a:rPr>
              <a:t>Eurobarometer</a:t>
            </a:r>
            <a:endParaRPr lang="en-GB" sz="2100" b="1" dirty="0">
              <a:solidFill>
                <a:srgbClr val="FF6600"/>
              </a:solidFill>
              <a:latin typeface="Arial" pitchFamily="34" charset="0"/>
              <a:cs typeface="+mn-cs"/>
            </a:endParaRPr>
          </a:p>
          <a:p>
            <a:pPr eaLnBrk="0" hangingPunct="0"/>
            <a:r>
              <a:rPr lang="en-US" sz="21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A series of surveys of public opinion on certain European issues carried out regularly since 1973. </a:t>
            </a:r>
            <a:endParaRPr lang="en-GB" sz="21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eaLnBrk="0" hangingPunct="0"/>
            <a:endParaRPr lang="en-GB" sz="21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4825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194072"/>
            <a:ext cx="7239000" cy="523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sz="3200" b="1" smtClean="0">
                <a:solidFill>
                  <a:schemeClr val="tx1"/>
                </a:solidFill>
              </a:rPr>
              <a:t>European cooperation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66701" y="952827"/>
            <a:ext cx="8570913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Helvetica" pitchFamily="1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Helvetica" pitchFamily="1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Helvetica" pitchFamily="1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Helvetica" pitchFamily="1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Helvetica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" pitchFamily="1" charset="0"/>
              </a:defRPr>
            </a:lvl9pPr>
          </a:lstStyle>
          <a:p>
            <a:r>
              <a:rPr lang="en-GB" sz="2000" dirty="0">
                <a:solidFill>
                  <a:srgbClr val="FF6600"/>
                </a:solidFill>
                <a:latin typeface="Arial" charset="0"/>
              </a:rPr>
              <a:t>Copenhagen process (2002),  </a:t>
            </a:r>
            <a:r>
              <a:rPr lang="en-GB" sz="2000" dirty="0">
                <a:solidFill>
                  <a:srgbClr val="003399"/>
                </a:solidFill>
                <a:latin typeface="Arial" charset="0"/>
              </a:rPr>
              <a:t>a framework for cooperation in the field of vocational education and training (VET)</a:t>
            </a:r>
          </a:p>
          <a:p>
            <a:endParaRPr lang="en-GB" sz="1000" dirty="0">
              <a:solidFill>
                <a:srgbClr val="003399"/>
              </a:solidFill>
              <a:latin typeface="Arial" charset="0"/>
            </a:endParaRPr>
          </a:p>
          <a:p>
            <a:r>
              <a:rPr lang="en-GB" sz="2000" dirty="0">
                <a:solidFill>
                  <a:srgbClr val="FF6600"/>
                </a:solidFill>
                <a:latin typeface="Arial" charset="0"/>
              </a:rPr>
              <a:t>Bruges Communiqué (2010), </a:t>
            </a:r>
            <a:r>
              <a:rPr lang="en-US" sz="2000" dirty="0">
                <a:solidFill>
                  <a:srgbClr val="003399"/>
                </a:solidFill>
              </a:rPr>
              <a:t>a vision of VET for 2020: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>
                <a:solidFill>
                  <a:srgbClr val="003399"/>
                </a:solidFill>
              </a:rPr>
              <a:t> Attractive and inclusive VET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>
                <a:solidFill>
                  <a:srgbClr val="003399"/>
                </a:solidFill>
              </a:rPr>
              <a:t> High quality initial VET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>
                <a:solidFill>
                  <a:srgbClr val="003399"/>
                </a:solidFill>
              </a:rPr>
              <a:t> Career oriented continuing VET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>
                <a:solidFill>
                  <a:srgbClr val="003399"/>
                </a:solidFill>
              </a:rPr>
              <a:t> Flexible systems of VET based on learning outcomes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>
                <a:solidFill>
                  <a:srgbClr val="003399"/>
                </a:solidFill>
              </a:rPr>
              <a:t> A European education and training area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>
                <a:solidFill>
                  <a:srgbClr val="003399"/>
                </a:solidFill>
              </a:rPr>
              <a:t> Increased opportunities for transnational mobility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>
                <a:solidFill>
                  <a:srgbClr val="003399"/>
                </a:solidFill>
              </a:rPr>
              <a:t> Lifelong information, guidance and </a:t>
            </a:r>
            <a:r>
              <a:rPr lang="en-US" sz="1800" dirty="0" smtClean="0">
                <a:solidFill>
                  <a:srgbClr val="003399"/>
                </a:solidFill>
              </a:rPr>
              <a:t>counseling</a:t>
            </a:r>
            <a:endParaRPr lang="en-GB" sz="2000" dirty="0">
              <a:solidFill>
                <a:srgbClr val="00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3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194072"/>
            <a:ext cx="7239000" cy="1152525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200" b="1" dirty="0" err="1">
                <a:solidFill>
                  <a:schemeClr val="tx1"/>
                </a:solidFill>
              </a:rPr>
              <a:t>Eurobarometer</a:t>
            </a:r>
            <a:r>
              <a:rPr lang="en-GB" sz="2200" b="1" dirty="0">
                <a:solidFill>
                  <a:schemeClr val="tx1"/>
                </a:solidFill>
              </a:rPr>
              <a:t> on attitudes towards  vocational education and training in Europe</a:t>
            </a:r>
          </a:p>
        </p:txBody>
      </p:sp>
      <p:sp>
        <p:nvSpPr>
          <p:cNvPr id="652291" name="Text Box 3"/>
          <p:cNvSpPr txBox="1">
            <a:spLocks noChangeArrowheads="1"/>
          </p:cNvSpPr>
          <p:nvPr/>
        </p:nvSpPr>
        <p:spPr bwMode="auto">
          <a:xfrm>
            <a:off x="304801" y="1390651"/>
            <a:ext cx="8570913" cy="310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pPr marL="201216" indent="-201216" eaLnBrk="0" hangingPunct="0">
              <a:buFontTx/>
              <a:buChar char="•"/>
            </a:pPr>
            <a:r>
              <a:rPr lang="en-GB" sz="23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Face-to-face interviews in June 2011 with 26.840 respondents in the EU</a:t>
            </a:r>
            <a:br>
              <a:rPr lang="en-GB" sz="2300" b="1" dirty="0">
                <a:solidFill>
                  <a:srgbClr val="003399"/>
                </a:solidFill>
                <a:latin typeface="Arial" pitchFamily="34" charset="0"/>
                <a:cs typeface="+mn-cs"/>
              </a:rPr>
            </a:br>
            <a:r>
              <a:rPr lang="en-GB" sz="23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(1.342 in the UK)</a:t>
            </a:r>
          </a:p>
          <a:p>
            <a:pPr eaLnBrk="0" hangingPunct="0"/>
            <a:endParaRPr lang="en-GB" sz="1100" b="1" dirty="0">
              <a:solidFill>
                <a:srgbClr val="FF6600"/>
              </a:solidFill>
              <a:latin typeface="Arial" pitchFamily="34" charset="0"/>
              <a:cs typeface="+mn-cs"/>
            </a:endParaRPr>
          </a:p>
          <a:p>
            <a:pPr eaLnBrk="0" hangingPunct="0"/>
            <a:r>
              <a:rPr lang="en-GB" sz="23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Main results:</a:t>
            </a:r>
            <a:r>
              <a:rPr lang="en-GB" sz="23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 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en-GB" sz="23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 High quality training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en-GB" sz="23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 Strong employment prospects</a:t>
            </a:r>
          </a:p>
          <a:p>
            <a:pPr eaLnBrk="0" hangingPunct="0">
              <a:buFont typeface="Wingdings" pitchFamily="2" charset="2"/>
              <a:buChar char="ü"/>
            </a:pPr>
            <a:r>
              <a:rPr lang="en-GB" sz="23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 Positive image</a:t>
            </a:r>
          </a:p>
          <a:p>
            <a:pPr eaLnBrk="0" hangingPunct="0"/>
            <a:endParaRPr lang="en-GB" sz="23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11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61" name="Text Box 5"/>
          <p:cNvSpPr txBox="1">
            <a:spLocks noChangeArrowheads="1"/>
          </p:cNvSpPr>
          <p:nvPr/>
        </p:nvSpPr>
        <p:spPr bwMode="auto">
          <a:xfrm>
            <a:off x="363539" y="1790701"/>
            <a:ext cx="8416925" cy="191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pPr marL="336947" indent="-336947" eaLnBrk="0" hangingPunct="0">
              <a:buFont typeface="Wingdings" pitchFamily="2" charset="2"/>
              <a:buChar char="ü"/>
            </a:pPr>
            <a:r>
              <a:rPr lang="en-GB" sz="24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Almost </a:t>
            </a:r>
            <a:r>
              <a:rPr lang="en-GB" sz="24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one in two Europeans (41% in the UK) followed vocational education</a:t>
            </a:r>
            <a:endParaRPr lang="en-GB" sz="24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eaLnBrk="0" hangingPunct="0">
              <a:buFont typeface="Wingdings" pitchFamily="2" charset="2"/>
              <a:buNone/>
            </a:pPr>
            <a:endParaRPr lang="en-GB" sz="24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buFont typeface="Wingdings" pitchFamily="2" charset="2"/>
              <a:buChar char="ü"/>
            </a:pPr>
            <a:r>
              <a:rPr lang="en-GB" sz="24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However, </a:t>
            </a:r>
            <a:r>
              <a:rPr lang="en-GB" sz="24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decreasing enrolments in VET</a:t>
            </a:r>
            <a:r>
              <a:rPr lang="en-GB" sz="24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in the EU in the last decade</a:t>
            </a:r>
          </a:p>
        </p:txBody>
      </p:sp>
      <p:sp>
        <p:nvSpPr>
          <p:cNvPr id="68506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81214" y="522685"/>
            <a:ext cx="7029450" cy="823913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/>
              <a:t>Popularity of vocational education and training in Europe</a:t>
            </a:r>
          </a:p>
        </p:txBody>
      </p:sp>
    </p:spTree>
    <p:extLst>
      <p:ext uri="{BB962C8B-B14F-4D97-AF65-F5344CB8AC3E}">
        <p14:creationId xmlns:p14="http://schemas.microsoft.com/office/powerpoint/2010/main" val="4229005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 bwMode="auto">
          <a:xfrm>
            <a:off x="1369704" y="3116234"/>
            <a:ext cx="8289304" cy="1312728"/>
          </a:xfrm>
          <a:custGeom>
            <a:avLst/>
            <a:gdLst>
              <a:gd name="connsiteX0" fmla="*/ 0 w 6604657"/>
              <a:gd name="connsiteY0" fmla="*/ 651642 h 1303283"/>
              <a:gd name="connsiteX1" fmla="*/ 3302329 w 6604657"/>
              <a:gd name="connsiteY1" fmla="*/ 0 h 1303283"/>
              <a:gd name="connsiteX2" fmla="*/ 6604658 w 6604657"/>
              <a:gd name="connsiteY2" fmla="*/ 651642 h 1303283"/>
              <a:gd name="connsiteX3" fmla="*/ 3302329 w 6604657"/>
              <a:gd name="connsiteY3" fmla="*/ 1303284 h 1303283"/>
              <a:gd name="connsiteX4" fmla="*/ 0 w 6604657"/>
              <a:gd name="connsiteY4" fmla="*/ 651642 h 1303283"/>
              <a:gd name="connsiteX0" fmla="*/ 0 w 7571610"/>
              <a:gd name="connsiteY0" fmla="*/ 993946 h 1334368"/>
              <a:gd name="connsiteX1" fmla="*/ 4269281 w 7571610"/>
              <a:gd name="connsiteY1" fmla="*/ 5973 h 1334368"/>
              <a:gd name="connsiteX2" fmla="*/ 7571610 w 7571610"/>
              <a:gd name="connsiteY2" fmla="*/ 657615 h 1334368"/>
              <a:gd name="connsiteX3" fmla="*/ 4269281 w 7571610"/>
              <a:gd name="connsiteY3" fmla="*/ 1309257 h 1334368"/>
              <a:gd name="connsiteX4" fmla="*/ 0 w 7571610"/>
              <a:gd name="connsiteY4" fmla="*/ 993946 h 1334368"/>
              <a:gd name="connsiteX0" fmla="*/ 218377 w 7789987"/>
              <a:gd name="connsiteY0" fmla="*/ 993946 h 1314646"/>
              <a:gd name="connsiteX1" fmla="*/ 4487658 w 7789987"/>
              <a:gd name="connsiteY1" fmla="*/ 5973 h 1314646"/>
              <a:gd name="connsiteX2" fmla="*/ 7789987 w 7789987"/>
              <a:gd name="connsiteY2" fmla="*/ 657615 h 1314646"/>
              <a:gd name="connsiteX3" fmla="*/ 4487658 w 7789987"/>
              <a:gd name="connsiteY3" fmla="*/ 1309257 h 1314646"/>
              <a:gd name="connsiteX4" fmla="*/ 218377 w 7789987"/>
              <a:gd name="connsiteY4" fmla="*/ 993946 h 1314646"/>
              <a:gd name="connsiteX0" fmla="*/ 530696 w 8102306"/>
              <a:gd name="connsiteY0" fmla="*/ 993946 h 1314078"/>
              <a:gd name="connsiteX1" fmla="*/ 4799977 w 8102306"/>
              <a:gd name="connsiteY1" fmla="*/ 5973 h 1314078"/>
              <a:gd name="connsiteX2" fmla="*/ 8102306 w 8102306"/>
              <a:gd name="connsiteY2" fmla="*/ 657615 h 1314078"/>
              <a:gd name="connsiteX3" fmla="*/ 4799977 w 8102306"/>
              <a:gd name="connsiteY3" fmla="*/ 1309257 h 1314078"/>
              <a:gd name="connsiteX4" fmla="*/ 530696 w 8102306"/>
              <a:gd name="connsiteY4" fmla="*/ 993946 h 1314078"/>
              <a:gd name="connsiteX0" fmla="*/ 538336 w 7994333"/>
              <a:gd name="connsiteY0" fmla="*/ 1026482 h 1316314"/>
              <a:gd name="connsiteX1" fmla="*/ 4692004 w 7994333"/>
              <a:gd name="connsiteY1" fmla="*/ 6978 h 1316314"/>
              <a:gd name="connsiteX2" fmla="*/ 7994333 w 7994333"/>
              <a:gd name="connsiteY2" fmla="*/ 658620 h 1316314"/>
              <a:gd name="connsiteX3" fmla="*/ 4692004 w 7994333"/>
              <a:gd name="connsiteY3" fmla="*/ 1310262 h 1316314"/>
              <a:gd name="connsiteX4" fmla="*/ 538336 w 7994333"/>
              <a:gd name="connsiteY4" fmla="*/ 1026482 h 1316314"/>
              <a:gd name="connsiteX0" fmla="*/ 524604 w 8190808"/>
              <a:gd name="connsiteY0" fmla="*/ 983114 h 1313390"/>
              <a:gd name="connsiteX1" fmla="*/ 4888479 w 8190808"/>
              <a:gd name="connsiteY1" fmla="*/ 5652 h 1313390"/>
              <a:gd name="connsiteX2" fmla="*/ 8190808 w 8190808"/>
              <a:gd name="connsiteY2" fmla="*/ 657294 h 1313390"/>
              <a:gd name="connsiteX3" fmla="*/ 4888479 w 8190808"/>
              <a:gd name="connsiteY3" fmla="*/ 1308936 h 1313390"/>
              <a:gd name="connsiteX4" fmla="*/ 524604 w 8190808"/>
              <a:gd name="connsiteY4" fmla="*/ 983114 h 1313390"/>
              <a:gd name="connsiteX0" fmla="*/ 517996 w 8289304"/>
              <a:gd name="connsiteY0" fmla="*/ 972287 h 1312728"/>
              <a:gd name="connsiteX1" fmla="*/ 4986975 w 8289304"/>
              <a:gd name="connsiteY1" fmla="*/ 5336 h 1312728"/>
              <a:gd name="connsiteX2" fmla="*/ 8289304 w 8289304"/>
              <a:gd name="connsiteY2" fmla="*/ 656978 h 1312728"/>
              <a:gd name="connsiteX3" fmla="*/ 4986975 w 8289304"/>
              <a:gd name="connsiteY3" fmla="*/ 1308620 h 1312728"/>
              <a:gd name="connsiteX4" fmla="*/ 517996 w 8289304"/>
              <a:gd name="connsiteY4" fmla="*/ 972287 h 131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9304" h="1312728">
                <a:moveTo>
                  <a:pt x="517996" y="972287"/>
                </a:moveTo>
                <a:cubicBezTo>
                  <a:pt x="-1668156" y="1053829"/>
                  <a:pt x="3691757" y="57887"/>
                  <a:pt x="4986975" y="5336"/>
                </a:cubicBezTo>
                <a:cubicBezTo>
                  <a:pt x="6282193" y="-47215"/>
                  <a:pt x="8289304" y="297086"/>
                  <a:pt x="8289304" y="656978"/>
                </a:cubicBezTo>
                <a:cubicBezTo>
                  <a:pt x="8289304" y="1016870"/>
                  <a:pt x="6282193" y="1256069"/>
                  <a:pt x="4986975" y="1308620"/>
                </a:cubicBezTo>
                <a:cubicBezTo>
                  <a:pt x="3691757" y="1361171"/>
                  <a:pt x="2704148" y="890745"/>
                  <a:pt x="517996" y="972287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800" b="1" smtClean="0">
              <a:solidFill>
                <a:srgbClr val="000000"/>
              </a:solidFill>
              <a:latin typeface="Helvetica" pitchFamily="1" charset="0"/>
              <a:cs typeface="+mn-cs"/>
            </a:endParaRPr>
          </a:p>
        </p:txBody>
      </p:sp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9591" y="297995"/>
            <a:ext cx="8229600" cy="509588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Vocational education and training: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an overall positive image</a:t>
            </a:r>
          </a:p>
        </p:txBody>
      </p:sp>
      <p:pic>
        <p:nvPicPr>
          <p:cNvPr id="656388" name="Picture 2"/>
          <p:cNvPicPr>
            <a:picLocks noChangeAspect="1"/>
          </p:cNvPicPr>
          <p:nvPr/>
        </p:nvPicPr>
        <p:blipFill>
          <a:blip r:embed="rId3" cstate="print"/>
          <a:srcRect l="19768" t="14841" r="20985" b="31271"/>
          <a:stretch>
            <a:fillRect/>
          </a:stretch>
        </p:blipFill>
        <p:spPr bwMode="auto">
          <a:xfrm>
            <a:off x="395287" y="1427559"/>
            <a:ext cx="2592537" cy="235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6389" name="Picture 16"/>
          <p:cNvPicPr>
            <a:picLocks noChangeArrowheads="1"/>
          </p:cNvPicPr>
          <p:nvPr/>
        </p:nvPicPr>
        <p:blipFill>
          <a:blip r:embed="rId4" cstate="print"/>
          <a:srcRect t="29112" b="925"/>
          <a:stretch>
            <a:fillRect/>
          </a:stretch>
        </p:blipFill>
        <p:spPr bwMode="auto">
          <a:xfrm>
            <a:off x="6379927" y="1156138"/>
            <a:ext cx="1859303" cy="308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6393" name="Picture 2"/>
          <p:cNvPicPr>
            <a:picLocks noChangeAspect="1"/>
          </p:cNvPicPr>
          <p:nvPr/>
        </p:nvPicPr>
        <p:blipFill>
          <a:blip r:embed="rId3" cstate="print"/>
          <a:srcRect l="36336" t="68404" r="26291" b="7582"/>
          <a:stretch>
            <a:fillRect/>
          </a:stretch>
        </p:blipFill>
        <p:spPr bwMode="auto">
          <a:xfrm>
            <a:off x="3511550" y="1944415"/>
            <a:ext cx="2281238" cy="147387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56394" name="Rectangle 10"/>
          <p:cNvSpPr>
            <a:spLocks noChangeArrowheads="1"/>
          </p:cNvSpPr>
          <p:nvPr/>
        </p:nvSpPr>
        <p:spPr bwMode="auto">
          <a:xfrm>
            <a:off x="3189288" y="1333500"/>
            <a:ext cx="1524000" cy="509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580" tIns="34290" rIns="68580" bIns="34290"/>
          <a:lstStyle/>
          <a:p>
            <a:r>
              <a:rPr lang="en-GB" sz="2400" b="1">
                <a:solidFill>
                  <a:srgbClr val="000000"/>
                </a:solidFill>
                <a:latin typeface="Arial" pitchFamily="34" charset="0"/>
                <a:cs typeface="+mn-cs"/>
              </a:rPr>
              <a:t>EU 27</a:t>
            </a:r>
          </a:p>
        </p:txBody>
      </p:sp>
      <p:pic>
        <p:nvPicPr>
          <p:cNvPr id="656395" name="Picture 14"/>
          <p:cNvPicPr>
            <a:picLocks noChangeAspect="1" noChangeArrowheads="1"/>
          </p:cNvPicPr>
          <p:nvPr/>
        </p:nvPicPr>
        <p:blipFill>
          <a:blip r:embed="rId5" cstate="print"/>
          <a:srcRect t="88252" r="67033" b="6287"/>
          <a:stretch>
            <a:fillRect/>
          </a:stretch>
        </p:blipFill>
        <p:spPr bwMode="auto">
          <a:xfrm>
            <a:off x="3054350" y="3580786"/>
            <a:ext cx="2736850" cy="376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6396" name="Text Box 12"/>
          <p:cNvSpPr txBox="1">
            <a:spLocks noChangeArrowheads="1"/>
          </p:cNvSpPr>
          <p:nvPr/>
        </p:nvSpPr>
        <p:spPr bwMode="auto">
          <a:xfrm>
            <a:off x="4724400" y="3714750"/>
            <a:ext cx="666750" cy="200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40500" tIns="8100" rIns="40500" bIns="810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>
                <a:solidFill>
                  <a:srgbClr val="000000"/>
                </a:solidFill>
                <a:latin typeface="Helvetica" pitchFamily="1" charset="0"/>
                <a:cs typeface="+mn-cs"/>
              </a:rPr>
              <a:t>70%</a:t>
            </a:r>
          </a:p>
        </p:txBody>
      </p:sp>
    </p:spTree>
    <p:extLst>
      <p:ext uri="{BB962C8B-B14F-4D97-AF65-F5344CB8AC3E}">
        <p14:creationId xmlns:p14="http://schemas.microsoft.com/office/powerpoint/2010/main" val="34737861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4397" y="284728"/>
            <a:ext cx="822960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Strong employment prospects 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for graduates</a:t>
            </a:r>
          </a:p>
        </p:txBody>
      </p:sp>
      <p:sp>
        <p:nvSpPr>
          <p:cNvPr id="643075" name="Text Box 3"/>
          <p:cNvSpPr txBox="1">
            <a:spLocks noChangeArrowheads="1"/>
          </p:cNvSpPr>
          <p:nvPr/>
        </p:nvSpPr>
        <p:spPr bwMode="auto">
          <a:xfrm>
            <a:off x="378372" y="1331375"/>
            <a:ext cx="8415249" cy="223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marL="336947" indent="-336947" eaLnBrk="0" hangingPunct="0"/>
            <a:endParaRPr lang="en-GB" sz="3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82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%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of Europeans believe that vocational education and training provides 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the skills employers look for (83% in the UK) </a:t>
            </a:r>
          </a:p>
          <a:p>
            <a:pPr eaLnBrk="0" hangingPunct="0">
              <a:buFont typeface="Wingdings" pitchFamily="2" charset="2"/>
              <a:buChar char="ü"/>
            </a:pPr>
            <a:endParaRPr lang="en-GB" sz="300" b="1" dirty="0">
              <a:solidFill>
                <a:srgbClr val="FF6600"/>
              </a:solidFill>
              <a:latin typeface="Arial" pitchFamily="34" charset="0"/>
              <a:cs typeface="+mn-cs"/>
            </a:endParaRPr>
          </a:p>
          <a:p>
            <a:pPr eaLnBrk="0" hangingPunct="0">
              <a:buFont typeface="Wingdings" pitchFamily="2" charset="2"/>
              <a:buChar char="ü"/>
            </a:pPr>
            <a:endParaRPr lang="en-GB" sz="3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73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%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believe that it leads to 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jobs high in demand 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on the labour </a:t>
            </a:r>
            <a:r>
              <a:rPr lang="en-GB" sz="2100" b="1" dirty="0" smtClean="0">
                <a:solidFill>
                  <a:srgbClr val="003399"/>
                </a:solidFill>
                <a:latin typeface="Arial" pitchFamily="34" charset="0"/>
                <a:cs typeface="+mn-cs"/>
              </a:rPr>
              <a:t>market </a:t>
            </a:r>
            <a:r>
              <a:rPr lang="en-GB" sz="2100" b="1" dirty="0" smtClean="0">
                <a:solidFill>
                  <a:srgbClr val="FF6600"/>
                </a:solidFill>
                <a:latin typeface="Helvetica" pitchFamily="1" charset="0"/>
                <a:cs typeface="+mn-cs"/>
              </a:rPr>
              <a:t>(65</a:t>
            </a:r>
            <a:r>
              <a:rPr lang="en-GB" sz="21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% in the UK)</a:t>
            </a:r>
            <a:r>
              <a:rPr lang="en-GB" sz="2100" b="1" dirty="0">
                <a:solidFill>
                  <a:srgbClr val="003399"/>
                </a:solidFill>
                <a:latin typeface="Helvetica" pitchFamily="1" charset="0"/>
                <a:cs typeface="+mn-cs"/>
              </a:rPr>
              <a:t> </a:t>
            </a:r>
            <a:endParaRPr lang="en-GB" sz="21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eaLnBrk="0" hangingPunct="0">
              <a:buFont typeface="Wingdings" pitchFamily="2" charset="2"/>
              <a:buChar char="ü"/>
            </a:pPr>
            <a:endParaRPr lang="en-GB" sz="3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eaLnBrk="0" hangingPunct="0">
              <a:buFont typeface="Wingdings" pitchFamily="2" charset="2"/>
              <a:buChar char="ü"/>
            </a:pPr>
            <a:endParaRPr lang="en-GB" sz="300" b="1" dirty="0">
              <a:solidFill>
                <a:srgbClr val="003399"/>
              </a:solidFill>
              <a:latin typeface="Arial" pitchFamily="34" charset="0"/>
              <a:cs typeface="+mn-cs"/>
            </a:endParaRPr>
          </a:p>
          <a:p>
            <a:pPr marL="336947" indent="-336947" eaLnBrk="0" hangingPunct="0">
              <a:buFont typeface="Wingdings" pitchFamily="2" charset="2"/>
              <a:buChar char="ü"/>
            </a:pPr>
            <a: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55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%</a:t>
            </a:r>
            <a:r>
              <a:rPr lang="en-GB" sz="2100" b="1" dirty="0">
                <a:solidFill>
                  <a:srgbClr val="003399"/>
                </a:solidFill>
                <a:latin typeface="Arial" pitchFamily="34" charset="0"/>
                <a:cs typeface="+mn-cs"/>
              </a:rPr>
              <a:t> believe that vocationally related jobs </a:t>
            </a:r>
            <a:r>
              <a:rPr lang="en-GB" sz="2100" b="1" dirty="0">
                <a:solidFill>
                  <a:srgbClr val="FF6600"/>
                </a:solidFill>
                <a:latin typeface="Arial" pitchFamily="34" charset="0"/>
                <a:cs typeface="+mn-cs"/>
              </a:rPr>
              <a:t>are well </a:t>
            </a:r>
            <a: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  <a:t>paid</a:t>
            </a:r>
            <a:br>
              <a:rPr lang="en-GB" sz="2100" b="1" dirty="0" smtClean="0">
                <a:solidFill>
                  <a:srgbClr val="FF6600"/>
                </a:solidFill>
                <a:latin typeface="Arial" pitchFamily="34" charset="0"/>
                <a:cs typeface="+mn-cs"/>
              </a:rPr>
            </a:br>
            <a:r>
              <a:rPr lang="en-GB" sz="2100" b="1" dirty="0" smtClean="0">
                <a:solidFill>
                  <a:srgbClr val="FF6600"/>
                </a:solidFill>
                <a:latin typeface="Helvetica" pitchFamily="1" charset="0"/>
                <a:cs typeface="+mn-cs"/>
              </a:rPr>
              <a:t>(55</a:t>
            </a:r>
            <a:r>
              <a:rPr lang="en-GB" sz="2100" b="1" dirty="0">
                <a:solidFill>
                  <a:srgbClr val="FF6600"/>
                </a:solidFill>
                <a:latin typeface="Helvetica" pitchFamily="1" charset="0"/>
                <a:cs typeface="+mn-cs"/>
              </a:rPr>
              <a:t>% in the UK) </a:t>
            </a:r>
          </a:p>
        </p:txBody>
      </p:sp>
    </p:spTree>
    <p:extLst>
      <p:ext uri="{BB962C8B-B14F-4D97-AF65-F5344CB8AC3E}">
        <p14:creationId xmlns:p14="http://schemas.microsoft.com/office/powerpoint/2010/main" val="10594600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8135" name="Picture 1"/>
          <p:cNvPicPr>
            <a:picLocks/>
          </p:cNvPicPr>
          <p:nvPr/>
        </p:nvPicPr>
        <p:blipFill>
          <a:blip r:embed="rId3" cstate="print"/>
          <a:srcRect l="21814" t="14464" r="3337" b="29401"/>
          <a:stretch>
            <a:fillRect/>
          </a:stretch>
        </p:blipFill>
        <p:spPr bwMode="auto">
          <a:xfrm>
            <a:off x="441326" y="1366838"/>
            <a:ext cx="3276729" cy="248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8137" name="Picture 19"/>
          <p:cNvPicPr preferRelativeResize="0">
            <a:picLocks noChangeArrowheads="1"/>
          </p:cNvPicPr>
          <p:nvPr/>
        </p:nvPicPr>
        <p:blipFill>
          <a:blip r:embed="rId4" cstate="print"/>
          <a:srcRect t="35660"/>
          <a:stretch>
            <a:fillRect/>
          </a:stretch>
        </p:blipFill>
        <p:spPr bwMode="auto">
          <a:xfrm>
            <a:off x="6578220" y="1090614"/>
            <a:ext cx="2051447" cy="283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8138" name="Picture 1"/>
          <p:cNvPicPr preferRelativeResize="0">
            <a:picLocks/>
          </p:cNvPicPr>
          <p:nvPr/>
        </p:nvPicPr>
        <p:blipFill>
          <a:blip r:embed="rId3" cstate="print"/>
          <a:srcRect l="39447" t="68410" r="35402" b="4451"/>
          <a:stretch>
            <a:fillRect/>
          </a:stretch>
        </p:blipFill>
        <p:spPr bwMode="auto">
          <a:xfrm>
            <a:off x="3301206" y="1769269"/>
            <a:ext cx="1328738" cy="14347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88139" name="Rectangle 11"/>
          <p:cNvSpPr>
            <a:spLocks noChangeArrowheads="1"/>
          </p:cNvSpPr>
          <p:nvPr/>
        </p:nvSpPr>
        <p:spPr bwMode="auto">
          <a:xfrm>
            <a:off x="3227388" y="1315641"/>
            <a:ext cx="1524000" cy="509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580" tIns="34290" rIns="68580" bIns="34290"/>
          <a:lstStyle/>
          <a:p>
            <a:r>
              <a:rPr lang="en-GB" sz="2400" b="1">
                <a:solidFill>
                  <a:srgbClr val="000000"/>
                </a:solidFill>
                <a:latin typeface="Arial" pitchFamily="34" charset="0"/>
                <a:cs typeface="+mn-cs"/>
              </a:rPr>
              <a:t>EU 27</a:t>
            </a:r>
          </a:p>
        </p:txBody>
      </p:sp>
      <p:pic>
        <p:nvPicPr>
          <p:cNvPr id="688140" name="Picture 14"/>
          <p:cNvPicPr preferRelativeResize="0">
            <a:picLocks noChangeArrowheads="1"/>
          </p:cNvPicPr>
          <p:nvPr/>
        </p:nvPicPr>
        <p:blipFill>
          <a:blip r:embed="rId5" cstate="print"/>
          <a:srcRect t="88252" r="67033" b="6287"/>
          <a:stretch>
            <a:fillRect/>
          </a:stretch>
        </p:blipFill>
        <p:spPr bwMode="auto">
          <a:xfrm>
            <a:off x="3259631" y="3433762"/>
            <a:ext cx="2052638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41" name="Text Box 13"/>
          <p:cNvSpPr txBox="1">
            <a:spLocks noChangeArrowheads="1"/>
          </p:cNvSpPr>
          <p:nvPr/>
        </p:nvSpPr>
        <p:spPr bwMode="auto">
          <a:xfrm>
            <a:off x="5124450" y="3471863"/>
            <a:ext cx="666750" cy="200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40500" tIns="8100" rIns="40500" bIns="810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>
                <a:solidFill>
                  <a:srgbClr val="000000"/>
                </a:solidFill>
                <a:latin typeface="Helvetica" pitchFamily="1" charset="0"/>
                <a:cs typeface="+mn-cs"/>
              </a:rPr>
              <a:t>56%</a:t>
            </a:r>
          </a:p>
        </p:txBody>
      </p:sp>
      <p:sp>
        <p:nvSpPr>
          <p:cNvPr id="688142" name="Text Box 14"/>
          <p:cNvSpPr txBox="1">
            <a:spLocks noChangeArrowheads="1"/>
          </p:cNvSpPr>
          <p:nvPr/>
        </p:nvSpPr>
        <p:spPr bwMode="auto">
          <a:xfrm>
            <a:off x="312209" y="3750882"/>
            <a:ext cx="8510588" cy="29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en-GB" sz="1500" b="1" dirty="0">
                <a:solidFill>
                  <a:srgbClr val="000000"/>
                </a:solidFill>
                <a:latin typeface="Arial" pitchFamily="34" charset="0"/>
                <a:cs typeface="+mn-cs"/>
              </a:rPr>
              <a:t>*Compared to graduates from general secondary/ higher education</a:t>
            </a:r>
          </a:p>
        </p:txBody>
      </p:sp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3913" y="249007"/>
            <a:ext cx="6953250" cy="595313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300" b="1" dirty="0">
                <a:solidFill>
                  <a:schemeClr val="tx1"/>
                </a:solidFill>
              </a:rPr>
              <a:t>Graduates with vocational</a:t>
            </a:r>
            <a:br>
              <a:rPr lang="en-GB" sz="2300" b="1" dirty="0">
                <a:solidFill>
                  <a:schemeClr val="tx1"/>
                </a:solidFill>
              </a:rPr>
            </a:br>
            <a:r>
              <a:rPr lang="en-GB" sz="2300" b="1" dirty="0">
                <a:solidFill>
                  <a:schemeClr val="tx1"/>
                </a:solidFill>
              </a:rPr>
              <a:t>professions more likely to find a job after their studies*</a:t>
            </a:r>
          </a:p>
        </p:txBody>
      </p:sp>
    </p:spTree>
    <p:extLst>
      <p:ext uri="{BB962C8B-B14F-4D97-AF65-F5344CB8AC3E}">
        <p14:creationId xmlns:p14="http://schemas.microsoft.com/office/powerpoint/2010/main" val="9581756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orldSkills Leaders Forum_0609201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WorldSkills_slideshows_template_v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WorldSkills_slideshows_template_v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Skills_slideshows_template_v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Skills_slideshows_template_v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Skills_slideshows_template_v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Skills_slideshows_template_v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Skills_slideshows_template_v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Skills_slideshows_template_v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1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715</Words>
  <Application>Microsoft Office PowerPoint</Application>
  <PresentationFormat>On-screen Show (16:9)</PresentationFormat>
  <Paragraphs>114</Paragraphs>
  <Slides>20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WorldSkills Leaders Forum_06092011</vt:lpstr>
      <vt:lpstr>Custom Design</vt:lpstr>
      <vt:lpstr>PowerPoint Presentation</vt:lpstr>
      <vt:lpstr>PowerPoint Presentation</vt:lpstr>
      <vt:lpstr>Introduction</vt:lpstr>
      <vt:lpstr>European cooperation</vt:lpstr>
      <vt:lpstr>Eurobarometer on attitudes towards  vocational education and training in Europe</vt:lpstr>
      <vt:lpstr>Popularity of vocational education and training in Europe</vt:lpstr>
      <vt:lpstr>Vocational education and training: an overall positive image</vt:lpstr>
      <vt:lpstr>Strong employment prospects  for graduates</vt:lpstr>
      <vt:lpstr>Graduates with vocational professions more likely to find a job after their studies*</vt:lpstr>
      <vt:lpstr>Vocational programmes offer  high quality training </vt:lpstr>
      <vt:lpstr>Other aspects of high quality training</vt:lpstr>
      <vt:lpstr>Positive economic and social effects</vt:lpstr>
      <vt:lpstr>Young people’s choices</vt:lpstr>
      <vt:lpstr>Sources of information influencing educational choice</vt:lpstr>
      <vt:lpstr>Challenges for the future (1): Career guidance</vt:lpstr>
      <vt:lpstr>Challenges for the future (2): Broader skills base</vt:lpstr>
      <vt:lpstr>Challenges for the future (3): Mobility</vt:lpstr>
      <vt:lpstr>Conclusions</vt:lpstr>
      <vt:lpstr>Thank you for your attention!   More information:  http://ec.europa.eu/public_opinion/archives/eb_special_379_360_en.htm#369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Fokje Bea Prins</dc:creator>
  <cp:lastModifiedBy>Hire Tech Solutions</cp:lastModifiedBy>
  <cp:revision>50</cp:revision>
  <dcterms:created xsi:type="dcterms:W3CDTF">2008-09-15T11:37:10Z</dcterms:created>
  <dcterms:modified xsi:type="dcterms:W3CDTF">2011-10-07T10:03:56Z</dcterms:modified>
</cp:coreProperties>
</file>