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145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12.xml" ContentType="application/vnd.openxmlformats-officedocument.presentationml.tags+xml"/>
  <Default Extension="png" ContentType="image/png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notesSlides/notesSlide13.xml" ContentType="application/vnd.openxmlformats-officedocument.presentationml.notesSlide+xml"/>
  <Override PartName="/ppt/tags/tag168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notesSlides/notesSlide8.xml" ContentType="application/vnd.openxmlformats-officedocument.presentationml.notesSlide+xml"/>
  <Override PartName="/ppt/tags/tag128.xml" ContentType="application/vnd.openxmlformats-officedocument.presentationml.tags+xml"/>
  <Override PartName="/ppt/tags/tag157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64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tags/tag160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Default Extension="xls" ContentType="application/vnd.ms-exce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wmf" ContentType="image/x-wmf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58.xml" ContentType="application/vnd.openxmlformats-officedocument.presentationml.tags+xml"/>
  <Override PartName="/ppt/notesSlides/notesSlide14.xml" ContentType="application/vnd.openxmlformats-officedocument.presentationml.notesSlide+xml"/>
  <Override PartName="/ppt/tags/tag169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notesSlides/notesSlide9.xml" ContentType="application/vnd.openxmlformats-officedocument.presentationml.notesSlide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165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notesSlides/notesSlide10.xml" ContentType="application/vnd.openxmlformats-officedocument.presentationml.notesSlide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notesSlides/notesSlide15.xml" ContentType="application/vnd.openxmlformats-officedocument.presentationml.notes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notesSlides/notesSlide11.xml" ContentType="application/vnd.openxmlformats-officedocument.presentationml.notesSlide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notesSlides/notesSlide12.xml" ContentType="application/vnd.openxmlformats-officedocument.presentationml.notesSlide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4" r:id="rId2"/>
    <p:sldId id="416" r:id="rId3"/>
    <p:sldId id="417" r:id="rId4"/>
    <p:sldId id="418" r:id="rId5"/>
    <p:sldId id="421" r:id="rId6"/>
    <p:sldId id="423" r:id="rId7"/>
    <p:sldId id="426" r:id="rId8"/>
    <p:sldId id="339" r:id="rId9"/>
    <p:sldId id="338" r:id="rId10"/>
    <p:sldId id="340" r:id="rId11"/>
    <p:sldId id="342" r:id="rId12"/>
    <p:sldId id="434" r:id="rId13"/>
    <p:sldId id="405" r:id="rId14"/>
    <p:sldId id="428" r:id="rId15"/>
    <p:sldId id="429" r:id="rId16"/>
    <p:sldId id="415" r:id="rId17"/>
    <p:sldId id="376" r:id="rId18"/>
    <p:sldId id="403" r:id="rId19"/>
    <p:sldId id="385" r:id="rId20"/>
  </p:sldIdLst>
  <p:sldSz cx="9144000" cy="6858000" type="screen4x3"/>
  <p:notesSz cx="6867525" cy="9993313"/>
  <p:defaultTextStyle>
    <a:defPPr>
      <a:defRPr lang="pt-BR"/>
    </a:defPPr>
    <a:lvl1pPr algn="ctr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Calibri" pitchFamily="34" charset="0"/>
        <a:ea typeface="+mn-ea"/>
        <a:cs typeface="Arial" pitchFamily="34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Calibri" pitchFamily="34" charset="0"/>
        <a:ea typeface="+mn-ea"/>
        <a:cs typeface="Arial" pitchFamily="34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Calibri" pitchFamily="34" charset="0"/>
        <a:ea typeface="+mn-ea"/>
        <a:cs typeface="Arial" pitchFamily="34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Calibri" pitchFamily="34" charset="0"/>
        <a:ea typeface="+mn-ea"/>
        <a:cs typeface="Arial" pitchFamily="34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rgbClr val="FFFFFF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rgbClr val="FFFFFF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rgbClr val="FFFFFF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rgbClr val="FFFFFF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ABB00"/>
    <a:srgbClr val="FFE28F"/>
    <a:srgbClr val="EBAB02"/>
    <a:srgbClr val="3F5FA5"/>
    <a:srgbClr val="FF6600"/>
    <a:srgbClr val="990000"/>
    <a:srgbClr val="006600"/>
    <a:srgbClr val="CC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82" autoAdjust="0"/>
    <p:restoredTop sz="93333" autoAdjust="0"/>
  </p:normalViewPr>
  <p:slideViewPr>
    <p:cSldViewPr>
      <p:cViewPr>
        <p:scale>
          <a:sx n="66" d="100"/>
          <a:sy n="66" d="100"/>
        </p:scale>
        <p:origin x="-78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76357" cy="49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837" tIns="48419" rIns="96837" bIns="48419" numCol="1" anchor="t" anchorCtr="0" compatLnSpc="1">
            <a:prstTxWarp prst="textNoShape">
              <a:avLst/>
            </a:prstTxWarp>
          </a:bodyPr>
          <a:lstStyle>
            <a:lvl1pPr algn="l" defTabSz="93891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 bwMode="auto">
          <a:xfrm>
            <a:off x="3889559" y="0"/>
            <a:ext cx="2976357" cy="49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837" tIns="48419" rIns="96837" bIns="48419" numCol="1" anchor="t" anchorCtr="0" compatLnSpc="1">
            <a:prstTxWarp prst="textNoShape">
              <a:avLst/>
            </a:prstTxWarp>
          </a:bodyPr>
          <a:lstStyle>
            <a:lvl1pPr algn="r" defTabSz="93891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0E5443F-04C9-4CA5-9847-1B1AB0557FFF}" type="datetimeFigureOut">
              <a:rPr lang="pt-BR"/>
              <a:pPr>
                <a:defRPr/>
              </a:pPr>
              <a:t>14/9/2011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974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93" tIns="47647" rIns="95293" bIns="47647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 bwMode="auto">
          <a:xfrm>
            <a:off x="686110" y="4746825"/>
            <a:ext cx="5495308" cy="449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837" tIns="48419" rIns="96837" bIns="48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 bwMode="auto">
          <a:xfrm>
            <a:off x="1" y="9492046"/>
            <a:ext cx="2976357" cy="49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837" tIns="48419" rIns="96837" bIns="48419" numCol="1" anchor="b" anchorCtr="0" compatLnSpc="1">
            <a:prstTxWarp prst="textNoShape">
              <a:avLst/>
            </a:prstTxWarp>
          </a:bodyPr>
          <a:lstStyle>
            <a:lvl1pPr algn="l" defTabSz="93891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 bwMode="auto">
          <a:xfrm>
            <a:off x="3889559" y="9492046"/>
            <a:ext cx="2976357" cy="49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837" tIns="48419" rIns="96837" bIns="48419" numCol="1" anchor="b" anchorCtr="0" compatLnSpc="1">
            <a:prstTxWarp prst="textNoShape">
              <a:avLst/>
            </a:prstTxWarp>
          </a:bodyPr>
          <a:lstStyle>
            <a:lvl1pPr algn="r" defTabSz="93891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B235B7B-65AD-43A9-B754-0D3B17919C6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8676" name="Espaço Reservado para Número de Slide 3"/>
          <p:cNvSpPr txBox="1">
            <a:spLocks noGrp="1"/>
          </p:cNvSpPr>
          <p:nvPr/>
        </p:nvSpPr>
        <p:spPr bwMode="auto">
          <a:xfrm>
            <a:off x="3889559" y="9492046"/>
            <a:ext cx="2976357" cy="49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837" tIns="48419" rIns="96837" bIns="48419" anchor="b"/>
          <a:lstStyle/>
          <a:p>
            <a:pPr algn="r" defTabSz="938910"/>
            <a:fld id="{4CB8E26E-4EBB-4B32-A9E7-DF3CE7695F7F}" type="slidenum">
              <a:rPr lang="pt-BR" sz="1200">
                <a:solidFill>
                  <a:schemeClr val="tx1"/>
                </a:solidFill>
              </a:rPr>
              <a:pPr algn="r" defTabSz="938910"/>
              <a:t>1</a:t>
            </a:fld>
            <a:endParaRPr lang="pt-BR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9559" y="9492046"/>
            <a:ext cx="2976357" cy="49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837" tIns="48419" rIns="96837" bIns="48419" anchor="b"/>
          <a:lstStyle/>
          <a:p>
            <a:pPr algn="r" defTabSz="938910"/>
            <a:fld id="{605A1F1F-8AF1-4B72-9339-BFA6302DE8F6}" type="slidenum">
              <a:rPr lang="pt-BR" sz="1200">
                <a:solidFill>
                  <a:schemeClr val="tx1"/>
                </a:solidFill>
                <a:latin typeface="Times New Roman" pitchFamily="18" charset="0"/>
              </a:rPr>
              <a:pPr algn="r" defTabSz="938910"/>
              <a:t>11</a:t>
            </a:fld>
            <a:endParaRPr lang="pt-BR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5038" y="747713"/>
            <a:ext cx="4999037" cy="37480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746625"/>
            <a:ext cx="5495925" cy="4497388"/>
          </a:xfrm>
          <a:noFill/>
          <a:ln/>
        </p:spPr>
        <p:txBody>
          <a:bodyPr lIns="97533" tIns="48766" rIns="97533" bIns="48766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3012" name="Espaço Reservado para Número de Slide 3"/>
          <p:cNvSpPr txBox="1">
            <a:spLocks noGrp="1"/>
          </p:cNvSpPr>
          <p:nvPr/>
        </p:nvSpPr>
        <p:spPr bwMode="auto">
          <a:xfrm>
            <a:off x="3889559" y="9492046"/>
            <a:ext cx="2976357" cy="49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837" tIns="48419" rIns="96837" bIns="48419" anchor="b"/>
          <a:lstStyle/>
          <a:p>
            <a:pPr algn="r" defTabSz="938910"/>
            <a:fld id="{19956509-96B2-4A83-9ACE-56FBF3DD7F34}" type="slidenum">
              <a:rPr lang="pt-BR" sz="1200">
                <a:solidFill>
                  <a:schemeClr val="tx1"/>
                </a:solidFill>
              </a:rPr>
              <a:pPr algn="r" defTabSz="938910"/>
              <a:t>13</a:t>
            </a:fld>
            <a:endParaRPr lang="pt-BR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5038" y="747713"/>
            <a:ext cx="4999037" cy="37480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xfrm>
            <a:off x="686110" y="4746825"/>
            <a:ext cx="5495308" cy="4496991"/>
          </a:xfrm>
          <a:noFill/>
          <a:ln/>
        </p:spPr>
        <p:txBody>
          <a:bodyPr lIns="97545" tIns="48772" rIns="97545" bIns="48772"/>
          <a:lstStyle/>
          <a:p>
            <a:pPr defTabSz="770387"/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Institutions such as SENAI can act directly on three pillars of competitiveness - Brazil lags behind developed countries in all dimensions.</a:t>
            </a:r>
            <a:endParaRPr lang="pt-BR" dirty="0" smtClean="0"/>
          </a:p>
          <a:p>
            <a:pPr defTabSz="770387"/>
            <a:r>
              <a:rPr lang="pt-BR" dirty="0" smtClean="0"/>
              <a:t>Fazer somente framework no </a:t>
            </a:r>
            <a:r>
              <a:rPr lang="pt-BR" dirty="0" err="1" smtClean="0"/>
              <a:t>docto</a:t>
            </a:r>
            <a:r>
              <a:rPr lang="pt-BR" dirty="0" smtClean="0"/>
              <a:t> vertical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3450" y="747713"/>
            <a:ext cx="4999038" cy="37480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0" y="4748426"/>
            <a:ext cx="5495308" cy="4496991"/>
          </a:xfrm>
          <a:noFill/>
          <a:ln/>
        </p:spPr>
        <p:txBody>
          <a:bodyPr lIns="98262" tIns="49130" rIns="98262" bIns="49130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3450" y="747713"/>
            <a:ext cx="4999038" cy="37480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0" y="4748426"/>
            <a:ext cx="5495308" cy="4496991"/>
          </a:xfrm>
          <a:noFill/>
          <a:ln/>
        </p:spPr>
        <p:txBody>
          <a:bodyPr lIns="98262" tIns="49130" rIns="98262" bIns="49130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7E3C37-2A4A-479C-AF0F-57E8BDF90F5B}" type="slidenum">
              <a:rPr lang="pt-BR" smtClean="0">
                <a:latin typeface="Times New Roman" pitchFamily="18" charset="0"/>
              </a:rPr>
              <a:pPr/>
              <a:t>19</a:t>
            </a:fld>
            <a:endParaRPr lang="pt-BR" smtClean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3450" y="747713"/>
            <a:ext cx="4999038" cy="37480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0" y="4748426"/>
            <a:ext cx="5495308" cy="4496991"/>
          </a:xfrm>
          <a:noFill/>
          <a:ln/>
        </p:spPr>
        <p:txBody>
          <a:bodyPr lIns="98262" tIns="49130" rIns="98262" bIns="49130"/>
          <a:lstStyle/>
          <a:p>
            <a:pPr defTabSz="770387">
              <a:defRPr/>
            </a:pPr>
            <a:r>
              <a:rPr lang="en-US" dirty="0" smtClean="0">
                <a:cs typeface="Arial" pitchFamily="34" charset="0"/>
              </a:rPr>
              <a:t>Brazil is at the stage of economy based on efficiency and is about to enter the transition stage - however, still lags behind their peers in most of the pillars of competitiveness.</a:t>
            </a:r>
            <a:endParaRPr lang="pt-BR" dirty="0" smtClean="0">
              <a:cs typeface="Arial" pitchFamily="34" charset="0"/>
            </a:endParaRPr>
          </a:p>
          <a:p>
            <a:pPr defTabSz="770387"/>
            <a:endParaRPr lang="pt-B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3450" y="747713"/>
            <a:ext cx="4999038" cy="37480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0" y="4748426"/>
            <a:ext cx="5495308" cy="4496991"/>
          </a:xfrm>
          <a:noFill/>
          <a:ln/>
        </p:spPr>
        <p:txBody>
          <a:bodyPr lIns="98262" tIns="49130" rIns="98262" bIns="49130"/>
          <a:lstStyle/>
          <a:p>
            <a:pPr defTabSz="770387"/>
            <a:r>
              <a:rPr lang="en-US" dirty="0" smtClean="0">
                <a:cs typeface="Arial" pitchFamily="34" charset="0"/>
              </a:rPr>
              <a:t>Brazil is at the stage of economy based on efficiency and is about to enter the transition stage - however, still lags behind their peers in most of the pillars of competitiveness.</a:t>
            </a:r>
            <a:endParaRPr lang="pt-B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3450" y="747713"/>
            <a:ext cx="4999038" cy="37480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0" y="4748426"/>
            <a:ext cx="5495308" cy="4496991"/>
          </a:xfrm>
          <a:noFill/>
          <a:ln/>
        </p:spPr>
        <p:txBody>
          <a:bodyPr lIns="98262" tIns="49130" rIns="98262" bIns="49130"/>
          <a:lstStyle/>
          <a:p>
            <a:pPr defTabSz="770387">
              <a:defRPr/>
            </a:pPr>
            <a:r>
              <a:rPr lang="en-US" dirty="0" smtClean="0">
                <a:cs typeface="Arial" pitchFamily="34" charset="0"/>
              </a:rPr>
              <a:t>Brazil is at the stage of economy based on efficiency and is about to enter the transition stage - however, still lags behind their peers in most of the pillars of competitiveness.</a:t>
            </a:r>
            <a:endParaRPr lang="pt-BR" dirty="0" smtClean="0">
              <a:cs typeface="Arial" pitchFamily="34" charset="0"/>
            </a:endParaRPr>
          </a:p>
          <a:p>
            <a:pPr defTabSz="770387"/>
            <a:endParaRPr lang="pt-B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5038" y="747713"/>
            <a:ext cx="4999037" cy="37480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xfrm>
            <a:off x="686110" y="4746825"/>
            <a:ext cx="5495308" cy="4496991"/>
          </a:xfrm>
          <a:noFill/>
          <a:ln/>
        </p:spPr>
        <p:txBody>
          <a:bodyPr lIns="97545" tIns="48772" rIns="97545" bIns="48772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3450" y="747713"/>
            <a:ext cx="5000625" cy="3751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0" y="4748427"/>
            <a:ext cx="5495308" cy="4495389"/>
          </a:xfrm>
          <a:noFill/>
          <a:ln/>
        </p:spPr>
        <p:txBody>
          <a:bodyPr lIns="98248" tIns="49126" rIns="98248" bIns="49126"/>
          <a:lstStyle/>
          <a:p>
            <a:pPr defTabSz="770387"/>
            <a:endParaRPr lang="pt-BR" dirty="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5038" y="747713"/>
            <a:ext cx="4999037" cy="37480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xfrm>
            <a:off x="686110" y="4746825"/>
            <a:ext cx="5495308" cy="4496991"/>
          </a:xfrm>
          <a:noFill/>
          <a:ln/>
        </p:spPr>
        <p:txBody>
          <a:bodyPr lIns="97545" tIns="48772" rIns="97545" bIns="48772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9559" y="9492046"/>
            <a:ext cx="2976357" cy="49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837" tIns="48419" rIns="96837" bIns="48419" anchor="b"/>
          <a:lstStyle/>
          <a:p>
            <a:pPr algn="r" defTabSz="938910"/>
            <a:fld id="{B6FB2B9F-ECE1-4979-A86E-EE807D6B0DF8}" type="slidenum">
              <a:rPr lang="pt-BR" sz="1200">
                <a:solidFill>
                  <a:schemeClr val="tx1"/>
                </a:solidFill>
                <a:latin typeface="Times New Roman" pitchFamily="18" charset="0"/>
              </a:rPr>
              <a:pPr algn="r" defTabSz="938910"/>
              <a:t>8</a:t>
            </a:fld>
            <a:endParaRPr lang="pt-BR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89559" y="9492046"/>
            <a:ext cx="2976357" cy="49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837" tIns="48419" rIns="96837" bIns="48419" anchor="b"/>
          <a:lstStyle/>
          <a:p>
            <a:pPr algn="r" defTabSz="938910"/>
            <a:fld id="{B680F3B5-AC6C-4CB6-88DC-927DB7208202}" type="slidenum">
              <a:rPr lang="pt-BR" sz="1200">
                <a:solidFill>
                  <a:schemeClr val="tx1"/>
                </a:solidFill>
                <a:latin typeface="Times New Roman" pitchFamily="18" charset="0"/>
              </a:rPr>
              <a:pPr algn="r" defTabSz="938910"/>
              <a:t>10</a:t>
            </a:fld>
            <a:endParaRPr lang="pt-BR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2E54D-AEA8-459F-A922-89BCC7D1FD34}" type="datetimeFigureOut">
              <a:rPr lang="pt-BR"/>
              <a:pPr>
                <a:defRPr/>
              </a:pPr>
              <a:t>14/9/2011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45304-DB42-478B-BBA9-CFA9D8A43E0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69536-66D6-4E1C-A080-21D1A92134A7}" type="datetimeFigureOut">
              <a:rPr lang="pt-BR"/>
              <a:pPr>
                <a:defRPr/>
              </a:pPr>
              <a:t>14/9/2011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B7EB4-E27B-4F58-BBAF-01738253A5C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A33D0-9D22-4B02-A83E-CEEC4C57A5A1}" type="datetimeFigureOut">
              <a:rPr lang="pt-BR"/>
              <a:pPr>
                <a:defRPr/>
              </a:pPr>
              <a:t>14/9/2011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A8DB3-85C3-46F6-93BD-74F0E173434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1B9D6-4BF1-46E0-A3A3-4C9F12056DA0}" type="datetimeFigureOut">
              <a:rPr lang="pt-BR"/>
              <a:pPr>
                <a:defRPr/>
              </a:pPr>
              <a:t>14/9/2011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2984B-D452-41DC-94C1-5D1FD19BA09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C934B-1380-48CE-9D1C-4B2BB6BD7205}" type="datetimeFigureOut">
              <a:rPr lang="pt-BR"/>
              <a:pPr>
                <a:defRPr/>
              </a:pPr>
              <a:t>14/9/2011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B7A51-63B1-4119-A5B3-91A7736C2EF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9A5D8-7969-4A46-BE47-862640A9A02B}" type="datetimeFigureOut">
              <a:rPr lang="pt-BR"/>
              <a:pPr>
                <a:defRPr/>
              </a:pPr>
              <a:t>14/9/2011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4069C-F5D2-4359-85C9-2505D43D2B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8CC70-D6D2-464C-A190-7268071BBFBF}" type="datetimeFigureOut">
              <a:rPr lang="pt-BR"/>
              <a:pPr>
                <a:defRPr/>
              </a:pPr>
              <a:t>14/9/2011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A0EBF-17B8-4A5C-8933-73AD76DB559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73C52-9350-47D3-8A03-08418613152A}" type="datetimeFigureOut">
              <a:rPr lang="pt-BR"/>
              <a:pPr>
                <a:defRPr/>
              </a:pPr>
              <a:t>14/9/2011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E2E25-1FB8-4DF5-A6A0-3E5DD2079A2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71080-893E-4DFB-91EF-4C2CA8E18241}" type="datetimeFigureOut">
              <a:rPr lang="pt-BR"/>
              <a:pPr>
                <a:defRPr/>
              </a:pPr>
              <a:t>14/9/2011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B82CF-FC3E-475F-B064-30F51F945A6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D1D16-0AE0-40C7-AC90-4BAFD46683E9}" type="datetimeFigureOut">
              <a:rPr lang="pt-BR"/>
              <a:pPr>
                <a:defRPr/>
              </a:pPr>
              <a:t>14/9/2011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CEEC9-EDD0-451B-8158-77F1F4E35B9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9F927-B0DD-4BD8-AC78-DEBA093EA6D8}" type="datetimeFigureOut">
              <a:rPr lang="pt-BR"/>
              <a:pPr>
                <a:defRPr/>
              </a:pPr>
              <a:t>14/9/2011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812EF-FF5F-4875-BF46-25FA89D974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E535E-0CD0-435F-BDDB-02C2A687D455}" type="datetimeFigureOut">
              <a:rPr lang="pt-BR"/>
              <a:pPr>
                <a:defRPr/>
              </a:pPr>
              <a:t>14/9/2011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B35B8-359F-4B05-B833-0DDD0D1C758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4339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A101E5-ED52-41DF-98EF-51CD3599F2D1}" type="datetimeFigureOut">
              <a:rPr lang="pt-BR"/>
              <a:pPr>
                <a:defRPr/>
              </a:pPr>
              <a:t>14/9/2011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9A5800-3566-4BD7-B04B-BBCE4B150D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14343" name="Imagem 8" descr="pg_1.jp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Imagem 5" descr="marca2.jpg"/>
          <p:cNvPicPr>
            <a:picLocks noChangeAspect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28892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tags" Target="../tags/tag123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122.xml"/><Relationship Id="rId1" Type="http://schemas.openxmlformats.org/officeDocument/2006/relationships/vmlDrawing" Target="../drawings/vmlDrawing7.v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5.xml"/><Relationship Id="rId4" Type="http://schemas.openxmlformats.org/officeDocument/2006/relationships/tags" Target="../tags/tag124.xml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32.xml"/><Relationship Id="rId13" Type="http://schemas.openxmlformats.org/officeDocument/2006/relationships/tags" Target="../tags/tag137.xml"/><Relationship Id="rId18" Type="http://schemas.openxmlformats.org/officeDocument/2006/relationships/tags" Target="../tags/tag142.xml"/><Relationship Id="rId26" Type="http://schemas.openxmlformats.org/officeDocument/2006/relationships/oleObject" Target="../embeddings/oleObject11.bin"/><Relationship Id="rId3" Type="http://schemas.openxmlformats.org/officeDocument/2006/relationships/tags" Target="../tags/tag127.xml"/><Relationship Id="rId21" Type="http://schemas.openxmlformats.org/officeDocument/2006/relationships/tags" Target="../tags/tag145.xml"/><Relationship Id="rId7" Type="http://schemas.openxmlformats.org/officeDocument/2006/relationships/tags" Target="../tags/tag131.xml"/><Relationship Id="rId12" Type="http://schemas.openxmlformats.org/officeDocument/2006/relationships/tags" Target="../tags/tag136.xml"/><Relationship Id="rId17" Type="http://schemas.openxmlformats.org/officeDocument/2006/relationships/tags" Target="../tags/tag141.xml"/><Relationship Id="rId25" Type="http://schemas.openxmlformats.org/officeDocument/2006/relationships/notesSlide" Target="../notesSlides/notesSlide13.xml"/><Relationship Id="rId2" Type="http://schemas.openxmlformats.org/officeDocument/2006/relationships/tags" Target="../tags/tag126.xml"/><Relationship Id="rId16" Type="http://schemas.openxmlformats.org/officeDocument/2006/relationships/tags" Target="../tags/tag140.xml"/><Relationship Id="rId20" Type="http://schemas.openxmlformats.org/officeDocument/2006/relationships/tags" Target="../tags/tag144.xml"/><Relationship Id="rId1" Type="http://schemas.openxmlformats.org/officeDocument/2006/relationships/vmlDrawing" Target="../drawings/vmlDrawing8.vml"/><Relationship Id="rId6" Type="http://schemas.openxmlformats.org/officeDocument/2006/relationships/tags" Target="../tags/tag130.xml"/><Relationship Id="rId11" Type="http://schemas.openxmlformats.org/officeDocument/2006/relationships/tags" Target="../tags/tag135.xml"/><Relationship Id="rId24" Type="http://schemas.openxmlformats.org/officeDocument/2006/relationships/slideLayout" Target="../slideLayouts/slideLayout7.xml"/><Relationship Id="rId5" Type="http://schemas.openxmlformats.org/officeDocument/2006/relationships/tags" Target="../tags/tag129.xml"/><Relationship Id="rId15" Type="http://schemas.openxmlformats.org/officeDocument/2006/relationships/tags" Target="../tags/tag139.xml"/><Relationship Id="rId23" Type="http://schemas.openxmlformats.org/officeDocument/2006/relationships/tags" Target="../tags/tag147.xml"/><Relationship Id="rId10" Type="http://schemas.openxmlformats.org/officeDocument/2006/relationships/tags" Target="../tags/tag134.xml"/><Relationship Id="rId19" Type="http://schemas.openxmlformats.org/officeDocument/2006/relationships/tags" Target="../tags/tag143.xml"/><Relationship Id="rId4" Type="http://schemas.openxmlformats.org/officeDocument/2006/relationships/tags" Target="../tags/tag128.xml"/><Relationship Id="rId9" Type="http://schemas.openxmlformats.org/officeDocument/2006/relationships/tags" Target="../tags/tag133.xml"/><Relationship Id="rId14" Type="http://schemas.openxmlformats.org/officeDocument/2006/relationships/tags" Target="../tags/tag138.xml"/><Relationship Id="rId22" Type="http://schemas.openxmlformats.org/officeDocument/2006/relationships/tags" Target="../tags/tag14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13" Type="http://schemas.openxmlformats.org/officeDocument/2006/relationships/slideLayout" Target="../slideLayouts/slideLayout14.xml"/><Relationship Id="rId3" Type="http://schemas.openxmlformats.org/officeDocument/2006/relationships/tags" Target="../tags/tag149.xml"/><Relationship Id="rId7" Type="http://schemas.openxmlformats.org/officeDocument/2006/relationships/tags" Target="../tags/tag153.xml"/><Relationship Id="rId12" Type="http://schemas.openxmlformats.org/officeDocument/2006/relationships/tags" Target="../tags/tag158.xml"/><Relationship Id="rId2" Type="http://schemas.openxmlformats.org/officeDocument/2006/relationships/tags" Target="../tags/tag148.xml"/><Relationship Id="rId1" Type="http://schemas.openxmlformats.org/officeDocument/2006/relationships/vmlDrawing" Target="../drawings/vmlDrawing9.vml"/><Relationship Id="rId6" Type="http://schemas.openxmlformats.org/officeDocument/2006/relationships/tags" Target="../tags/tag152.xml"/><Relationship Id="rId11" Type="http://schemas.openxmlformats.org/officeDocument/2006/relationships/tags" Target="../tags/tag157.xml"/><Relationship Id="rId5" Type="http://schemas.openxmlformats.org/officeDocument/2006/relationships/tags" Target="../tags/tag151.xml"/><Relationship Id="rId15" Type="http://schemas.openxmlformats.org/officeDocument/2006/relationships/oleObject" Target="../embeddings/oleObject12.bin"/><Relationship Id="rId10" Type="http://schemas.openxmlformats.org/officeDocument/2006/relationships/tags" Target="../tags/tag156.xml"/><Relationship Id="rId4" Type="http://schemas.openxmlformats.org/officeDocument/2006/relationships/tags" Target="../tags/tag150.xml"/><Relationship Id="rId9" Type="http://schemas.openxmlformats.org/officeDocument/2006/relationships/tags" Target="../tags/tag155.xml"/><Relationship Id="rId1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65.xml"/><Relationship Id="rId13" Type="http://schemas.openxmlformats.org/officeDocument/2006/relationships/tags" Target="../tags/tag170.xml"/><Relationship Id="rId18" Type="http://schemas.openxmlformats.org/officeDocument/2006/relationships/notesSlide" Target="../notesSlides/notesSlide15.xml"/><Relationship Id="rId3" Type="http://schemas.openxmlformats.org/officeDocument/2006/relationships/tags" Target="../tags/tag160.xml"/><Relationship Id="rId7" Type="http://schemas.openxmlformats.org/officeDocument/2006/relationships/tags" Target="../tags/tag164.xml"/><Relationship Id="rId12" Type="http://schemas.openxmlformats.org/officeDocument/2006/relationships/tags" Target="../tags/tag169.xml"/><Relationship Id="rId17" Type="http://schemas.openxmlformats.org/officeDocument/2006/relationships/slideLayout" Target="../slideLayouts/slideLayout14.xml"/><Relationship Id="rId2" Type="http://schemas.openxmlformats.org/officeDocument/2006/relationships/tags" Target="../tags/tag159.xml"/><Relationship Id="rId16" Type="http://schemas.openxmlformats.org/officeDocument/2006/relationships/tags" Target="../tags/tag173.xml"/><Relationship Id="rId1" Type="http://schemas.openxmlformats.org/officeDocument/2006/relationships/vmlDrawing" Target="../drawings/vmlDrawing10.vml"/><Relationship Id="rId6" Type="http://schemas.openxmlformats.org/officeDocument/2006/relationships/tags" Target="../tags/tag163.xml"/><Relationship Id="rId11" Type="http://schemas.openxmlformats.org/officeDocument/2006/relationships/tags" Target="../tags/tag168.xml"/><Relationship Id="rId5" Type="http://schemas.openxmlformats.org/officeDocument/2006/relationships/tags" Target="../tags/tag162.xml"/><Relationship Id="rId15" Type="http://schemas.openxmlformats.org/officeDocument/2006/relationships/tags" Target="../tags/tag172.xml"/><Relationship Id="rId10" Type="http://schemas.openxmlformats.org/officeDocument/2006/relationships/tags" Target="../tags/tag167.xml"/><Relationship Id="rId19" Type="http://schemas.openxmlformats.org/officeDocument/2006/relationships/oleObject" Target="../embeddings/oleObject13.bin"/><Relationship Id="rId4" Type="http://schemas.openxmlformats.org/officeDocument/2006/relationships/tags" Target="../tags/tag161.xml"/><Relationship Id="rId9" Type="http://schemas.openxmlformats.org/officeDocument/2006/relationships/tags" Target="../tags/tag166.xml"/><Relationship Id="rId14" Type="http://schemas.openxmlformats.org/officeDocument/2006/relationships/tags" Target="../tags/tag17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2.xml"/><Relationship Id="rId18" Type="http://schemas.openxmlformats.org/officeDocument/2006/relationships/tags" Target="../tags/tag17.xml"/><Relationship Id="rId26" Type="http://schemas.openxmlformats.org/officeDocument/2006/relationships/tags" Target="../tags/tag25.xml"/><Relationship Id="rId39" Type="http://schemas.openxmlformats.org/officeDocument/2006/relationships/tags" Target="../tags/tag38.xml"/><Relationship Id="rId3" Type="http://schemas.openxmlformats.org/officeDocument/2006/relationships/tags" Target="../tags/tag2.xml"/><Relationship Id="rId21" Type="http://schemas.openxmlformats.org/officeDocument/2006/relationships/tags" Target="../tags/tag20.xml"/><Relationship Id="rId34" Type="http://schemas.openxmlformats.org/officeDocument/2006/relationships/tags" Target="../tags/tag33.xml"/><Relationship Id="rId42" Type="http://schemas.openxmlformats.org/officeDocument/2006/relationships/tags" Target="../tags/tag41.xml"/><Relationship Id="rId47" Type="http://schemas.openxmlformats.org/officeDocument/2006/relationships/tags" Target="../tags/tag46.xml"/><Relationship Id="rId50" Type="http://schemas.openxmlformats.org/officeDocument/2006/relationships/oleObject" Target="../embeddings/oleObject1.bin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17" Type="http://schemas.openxmlformats.org/officeDocument/2006/relationships/tags" Target="../tags/tag16.xml"/><Relationship Id="rId25" Type="http://schemas.openxmlformats.org/officeDocument/2006/relationships/tags" Target="../tags/tag24.xml"/><Relationship Id="rId33" Type="http://schemas.openxmlformats.org/officeDocument/2006/relationships/tags" Target="../tags/tag32.xml"/><Relationship Id="rId38" Type="http://schemas.openxmlformats.org/officeDocument/2006/relationships/tags" Target="../tags/tag37.xml"/><Relationship Id="rId46" Type="http://schemas.openxmlformats.org/officeDocument/2006/relationships/tags" Target="../tags/tag45.xml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20" Type="http://schemas.openxmlformats.org/officeDocument/2006/relationships/tags" Target="../tags/tag19.xml"/><Relationship Id="rId29" Type="http://schemas.openxmlformats.org/officeDocument/2006/relationships/tags" Target="../tags/tag28.xml"/><Relationship Id="rId41" Type="http://schemas.openxmlformats.org/officeDocument/2006/relationships/tags" Target="../tags/tag40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24" Type="http://schemas.openxmlformats.org/officeDocument/2006/relationships/tags" Target="../tags/tag23.xml"/><Relationship Id="rId32" Type="http://schemas.openxmlformats.org/officeDocument/2006/relationships/tags" Target="../tags/tag31.xml"/><Relationship Id="rId37" Type="http://schemas.openxmlformats.org/officeDocument/2006/relationships/tags" Target="../tags/tag36.xml"/><Relationship Id="rId40" Type="http://schemas.openxmlformats.org/officeDocument/2006/relationships/tags" Target="../tags/tag39.xml"/><Relationship Id="rId45" Type="http://schemas.openxmlformats.org/officeDocument/2006/relationships/tags" Target="../tags/tag44.xml"/><Relationship Id="rId5" Type="http://schemas.openxmlformats.org/officeDocument/2006/relationships/tags" Target="../tags/tag4.xml"/><Relationship Id="rId15" Type="http://schemas.openxmlformats.org/officeDocument/2006/relationships/tags" Target="../tags/tag14.xml"/><Relationship Id="rId23" Type="http://schemas.openxmlformats.org/officeDocument/2006/relationships/tags" Target="../tags/tag22.xml"/><Relationship Id="rId28" Type="http://schemas.openxmlformats.org/officeDocument/2006/relationships/tags" Target="../tags/tag27.xml"/><Relationship Id="rId36" Type="http://schemas.openxmlformats.org/officeDocument/2006/relationships/tags" Target="../tags/tag35.xml"/><Relationship Id="rId49" Type="http://schemas.openxmlformats.org/officeDocument/2006/relationships/notesSlide" Target="../notesSlides/notesSlide2.xml"/><Relationship Id="rId10" Type="http://schemas.openxmlformats.org/officeDocument/2006/relationships/tags" Target="../tags/tag9.xml"/><Relationship Id="rId19" Type="http://schemas.openxmlformats.org/officeDocument/2006/relationships/tags" Target="../tags/tag18.xml"/><Relationship Id="rId31" Type="http://schemas.openxmlformats.org/officeDocument/2006/relationships/tags" Target="../tags/tag30.xml"/><Relationship Id="rId44" Type="http://schemas.openxmlformats.org/officeDocument/2006/relationships/tags" Target="../tags/tag43.xml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tags" Target="../tags/tag13.xml"/><Relationship Id="rId22" Type="http://schemas.openxmlformats.org/officeDocument/2006/relationships/tags" Target="../tags/tag21.xml"/><Relationship Id="rId27" Type="http://schemas.openxmlformats.org/officeDocument/2006/relationships/tags" Target="../tags/tag26.xml"/><Relationship Id="rId30" Type="http://schemas.openxmlformats.org/officeDocument/2006/relationships/tags" Target="../tags/tag29.xml"/><Relationship Id="rId35" Type="http://schemas.openxmlformats.org/officeDocument/2006/relationships/tags" Target="../tags/tag34.xml"/><Relationship Id="rId43" Type="http://schemas.openxmlformats.org/officeDocument/2006/relationships/tags" Target="../tags/tag42.xml"/><Relationship Id="rId48" Type="http://schemas.openxmlformats.org/officeDocument/2006/relationships/slideLayout" Target="../slideLayouts/slideLayout14.xml"/><Relationship Id="rId8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48.xml"/><Relationship Id="rId7" Type="http://schemas.openxmlformats.org/officeDocument/2006/relationships/oleObject" Target="../embeddings/Planilha_do_Microsoft_Office_Excel_97-20031.xls"/><Relationship Id="rId2" Type="http://schemas.openxmlformats.org/officeDocument/2006/relationships/tags" Target="../tags/tag47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4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51.xml"/><Relationship Id="rId7" Type="http://schemas.openxmlformats.org/officeDocument/2006/relationships/oleObject" Target="../embeddings/Planilha_do_Microsoft_Office_Excel_97-20032.xls"/><Relationship Id="rId2" Type="http://schemas.openxmlformats.org/officeDocument/2006/relationships/tags" Target="../tags/tag50.xml"/><Relationship Id="rId1" Type="http://schemas.openxmlformats.org/officeDocument/2006/relationships/vmlDrawing" Target="../drawings/vmlDrawing3.v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5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tags" Target="../tags/tag64.xml"/><Relationship Id="rId18" Type="http://schemas.openxmlformats.org/officeDocument/2006/relationships/tags" Target="../tags/tag69.xml"/><Relationship Id="rId26" Type="http://schemas.openxmlformats.org/officeDocument/2006/relationships/notesSlide" Target="../notesSlides/notesSlide5.xml"/><Relationship Id="rId3" Type="http://schemas.openxmlformats.org/officeDocument/2006/relationships/tags" Target="../tags/tag54.xml"/><Relationship Id="rId21" Type="http://schemas.openxmlformats.org/officeDocument/2006/relationships/tags" Target="../tags/tag72.xml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17" Type="http://schemas.openxmlformats.org/officeDocument/2006/relationships/tags" Target="../tags/tag68.xml"/><Relationship Id="rId25" Type="http://schemas.openxmlformats.org/officeDocument/2006/relationships/slideLayout" Target="../slideLayouts/slideLayout7.xml"/><Relationship Id="rId2" Type="http://schemas.openxmlformats.org/officeDocument/2006/relationships/tags" Target="../tags/tag53.xml"/><Relationship Id="rId16" Type="http://schemas.openxmlformats.org/officeDocument/2006/relationships/tags" Target="../tags/tag67.xml"/><Relationship Id="rId20" Type="http://schemas.openxmlformats.org/officeDocument/2006/relationships/tags" Target="../tags/tag71.xml"/><Relationship Id="rId1" Type="http://schemas.openxmlformats.org/officeDocument/2006/relationships/vmlDrawing" Target="../drawings/vmlDrawing4.v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24" Type="http://schemas.openxmlformats.org/officeDocument/2006/relationships/tags" Target="../tags/tag75.xml"/><Relationship Id="rId5" Type="http://schemas.openxmlformats.org/officeDocument/2006/relationships/tags" Target="../tags/tag56.xml"/><Relationship Id="rId15" Type="http://schemas.openxmlformats.org/officeDocument/2006/relationships/tags" Target="../tags/tag66.xml"/><Relationship Id="rId23" Type="http://schemas.openxmlformats.org/officeDocument/2006/relationships/tags" Target="../tags/tag74.xml"/><Relationship Id="rId28" Type="http://schemas.openxmlformats.org/officeDocument/2006/relationships/oleObject" Target="../embeddings/oleObject5.bin"/><Relationship Id="rId10" Type="http://schemas.openxmlformats.org/officeDocument/2006/relationships/tags" Target="../tags/tag61.xml"/><Relationship Id="rId19" Type="http://schemas.openxmlformats.org/officeDocument/2006/relationships/tags" Target="../tags/tag70.xml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tags" Target="../tags/tag65.xml"/><Relationship Id="rId22" Type="http://schemas.openxmlformats.org/officeDocument/2006/relationships/tags" Target="../tags/tag73.xml"/><Relationship Id="rId27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tags" Target="../tags/tag87.xml"/><Relationship Id="rId18" Type="http://schemas.openxmlformats.org/officeDocument/2006/relationships/tags" Target="../tags/tag92.xml"/><Relationship Id="rId26" Type="http://schemas.openxmlformats.org/officeDocument/2006/relationships/tags" Target="../tags/tag100.xml"/><Relationship Id="rId3" Type="http://schemas.openxmlformats.org/officeDocument/2006/relationships/tags" Target="../tags/tag77.xml"/><Relationship Id="rId21" Type="http://schemas.openxmlformats.org/officeDocument/2006/relationships/tags" Target="../tags/tag95.xml"/><Relationship Id="rId7" Type="http://schemas.openxmlformats.org/officeDocument/2006/relationships/tags" Target="../tags/tag81.xml"/><Relationship Id="rId12" Type="http://schemas.openxmlformats.org/officeDocument/2006/relationships/tags" Target="../tags/tag86.xml"/><Relationship Id="rId17" Type="http://schemas.openxmlformats.org/officeDocument/2006/relationships/tags" Target="../tags/tag91.xml"/><Relationship Id="rId25" Type="http://schemas.openxmlformats.org/officeDocument/2006/relationships/tags" Target="../tags/tag99.xml"/><Relationship Id="rId2" Type="http://schemas.openxmlformats.org/officeDocument/2006/relationships/tags" Target="../tags/tag76.xml"/><Relationship Id="rId16" Type="http://schemas.openxmlformats.org/officeDocument/2006/relationships/tags" Target="../tags/tag90.xml"/><Relationship Id="rId20" Type="http://schemas.openxmlformats.org/officeDocument/2006/relationships/tags" Target="../tags/tag94.xml"/><Relationship Id="rId29" Type="http://schemas.openxmlformats.org/officeDocument/2006/relationships/oleObject" Target="../embeddings/oleObject6.bin"/><Relationship Id="rId1" Type="http://schemas.openxmlformats.org/officeDocument/2006/relationships/vmlDrawing" Target="../drawings/vmlDrawing5.vml"/><Relationship Id="rId6" Type="http://schemas.openxmlformats.org/officeDocument/2006/relationships/tags" Target="../tags/tag80.xml"/><Relationship Id="rId11" Type="http://schemas.openxmlformats.org/officeDocument/2006/relationships/tags" Target="../tags/tag85.xml"/><Relationship Id="rId24" Type="http://schemas.openxmlformats.org/officeDocument/2006/relationships/tags" Target="../tags/tag98.xml"/><Relationship Id="rId5" Type="http://schemas.openxmlformats.org/officeDocument/2006/relationships/tags" Target="../tags/tag79.xml"/><Relationship Id="rId15" Type="http://schemas.openxmlformats.org/officeDocument/2006/relationships/tags" Target="../tags/tag89.xml"/><Relationship Id="rId23" Type="http://schemas.openxmlformats.org/officeDocument/2006/relationships/tags" Target="../tags/tag97.xml"/><Relationship Id="rId28" Type="http://schemas.openxmlformats.org/officeDocument/2006/relationships/notesSlide" Target="../notesSlides/notesSlide6.xml"/><Relationship Id="rId10" Type="http://schemas.openxmlformats.org/officeDocument/2006/relationships/tags" Target="../tags/tag84.xml"/><Relationship Id="rId19" Type="http://schemas.openxmlformats.org/officeDocument/2006/relationships/tags" Target="../tags/tag93.xml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tags" Target="../tags/tag88.xml"/><Relationship Id="rId22" Type="http://schemas.openxmlformats.org/officeDocument/2006/relationships/tags" Target="../tags/tag96.xml"/><Relationship Id="rId27" Type="http://schemas.openxmlformats.org/officeDocument/2006/relationships/slideLayout" Target="../slideLayouts/slideLayout7.xml"/><Relationship Id="rId30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13" Type="http://schemas.openxmlformats.org/officeDocument/2006/relationships/tags" Target="../tags/tag112.xml"/><Relationship Id="rId18" Type="http://schemas.openxmlformats.org/officeDocument/2006/relationships/tags" Target="../tags/tag117.xml"/><Relationship Id="rId26" Type="http://schemas.openxmlformats.org/officeDocument/2006/relationships/oleObject" Target="../embeddings/oleObject9.bin"/><Relationship Id="rId3" Type="http://schemas.openxmlformats.org/officeDocument/2006/relationships/tags" Target="../tags/tag102.xml"/><Relationship Id="rId21" Type="http://schemas.openxmlformats.org/officeDocument/2006/relationships/tags" Target="../tags/tag120.xml"/><Relationship Id="rId7" Type="http://schemas.openxmlformats.org/officeDocument/2006/relationships/tags" Target="../tags/tag106.xml"/><Relationship Id="rId12" Type="http://schemas.openxmlformats.org/officeDocument/2006/relationships/tags" Target="../tags/tag111.xml"/><Relationship Id="rId17" Type="http://schemas.openxmlformats.org/officeDocument/2006/relationships/tags" Target="../tags/tag116.xml"/><Relationship Id="rId25" Type="http://schemas.openxmlformats.org/officeDocument/2006/relationships/oleObject" Target="../embeddings/oleObject8.bin"/><Relationship Id="rId2" Type="http://schemas.openxmlformats.org/officeDocument/2006/relationships/tags" Target="../tags/tag101.xml"/><Relationship Id="rId16" Type="http://schemas.openxmlformats.org/officeDocument/2006/relationships/tags" Target="../tags/tag115.xml"/><Relationship Id="rId20" Type="http://schemas.openxmlformats.org/officeDocument/2006/relationships/tags" Target="../tags/tag119.xml"/><Relationship Id="rId1" Type="http://schemas.openxmlformats.org/officeDocument/2006/relationships/vmlDrawing" Target="../drawings/vmlDrawing6.vml"/><Relationship Id="rId6" Type="http://schemas.openxmlformats.org/officeDocument/2006/relationships/tags" Target="../tags/tag105.xml"/><Relationship Id="rId11" Type="http://schemas.openxmlformats.org/officeDocument/2006/relationships/tags" Target="../tags/tag110.xml"/><Relationship Id="rId24" Type="http://schemas.openxmlformats.org/officeDocument/2006/relationships/notesSlide" Target="../notesSlides/notesSlide7.xml"/><Relationship Id="rId5" Type="http://schemas.openxmlformats.org/officeDocument/2006/relationships/tags" Target="../tags/tag104.xml"/><Relationship Id="rId15" Type="http://schemas.openxmlformats.org/officeDocument/2006/relationships/tags" Target="../tags/tag114.xml"/><Relationship Id="rId23" Type="http://schemas.openxmlformats.org/officeDocument/2006/relationships/slideLayout" Target="../slideLayouts/slideLayout7.xml"/><Relationship Id="rId10" Type="http://schemas.openxmlformats.org/officeDocument/2006/relationships/tags" Target="../tags/tag109.xml"/><Relationship Id="rId19" Type="http://schemas.openxmlformats.org/officeDocument/2006/relationships/tags" Target="../tags/tag118.xml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tags" Target="../tags/tag113.xml"/><Relationship Id="rId22" Type="http://schemas.openxmlformats.org/officeDocument/2006/relationships/tags" Target="../tags/tag1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m 3" descr="pg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CaixaDeTexto 10"/>
          <p:cNvSpPr txBox="1">
            <a:spLocks noChangeArrowheads="1"/>
          </p:cNvSpPr>
          <p:nvPr/>
        </p:nvSpPr>
        <p:spPr bwMode="auto">
          <a:xfrm>
            <a:off x="5143500" y="3645024"/>
            <a:ext cx="38290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200" b="1" dirty="0" smtClean="0">
                <a:solidFill>
                  <a:srgbClr val="EBAB02"/>
                </a:solidFill>
              </a:rPr>
              <a:t>SENAI: Increasing the competitiveness of </a:t>
            </a:r>
            <a:r>
              <a:rPr lang="en-US" sz="3200" b="1" dirty="0" smtClean="0">
                <a:solidFill>
                  <a:srgbClr val="EBAB02"/>
                </a:solidFill>
              </a:rPr>
              <a:t>the Brazilian </a:t>
            </a:r>
            <a:r>
              <a:rPr lang="en-US" sz="3200" b="1" dirty="0" smtClean="0">
                <a:solidFill>
                  <a:srgbClr val="EBAB02"/>
                </a:solidFill>
              </a:rPr>
              <a:t>Industry</a:t>
            </a:r>
            <a:endParaRPr lang="en-US" sz="3200" b="1" dirty="0">
              <a:solidFill>
                <a:srgbClr val="EBAB02"/>
              </a:solidFill>
            </a:endParaRPr>
          </a:p>
        </p:txBody>
      </p:sp>
      <p:pic>
        <p:nvPicPr>
          <p:cNvPr id="17412" name="Imagem 5" descr="marca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59092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CaixaDeTexto 4"/>
          <p:cNvSpPr txBox="1">
            <a:spLocks noChangeArrowheads="1"/>
          </p:cNvSpPr>
          <p:nvPr/>
        </p:nvSpPr>
        <p:spPr bwMode="auto">
          <a:xfrm>
            <a:off x="4932040" y="5589240"/>
            <a:ext cx="414451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</a:rPr>
              <a:t>RAFAEL LUCCHESI</a:t>
            </a:r>
          </a:p>
          <a:p>
            <a:pPr algn="l"/>
            <a:endParaRPr lang="pt-BR" sz="800" b="1" dirty="0">
              <a:solidFill>
                <a:schemeClr val="bg1"/>
              </a:solidFill>
              <a:latin typeface="Arial" pitchFamily="34" charset="0"/>
              <a:ea typeface="SimSun" pitchFamily="2" charset="-122"/>
            </a:endParaRPr>
          </a:p>
          <a:p>
            <a:pPr algn="l"/>
            <a:r>
              <a:rPr lang="pt-BR" sz="1400" i="1" dirty="0" err="1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Director</a:t>
            </a:r>
            <a:r>
              <a:rPr lang="pt-BR" sz="1400" i="1" dirty="0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 General </a:t>
            </a:r>
            <a:r>
              <a:rPr lang="pt-BR" sz="1400" i="1" dirty="0" err="1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of</a:t>
            </a:r>
            <a:r>
              <a:rPr lang="pt-BR" sz="1400" i="1" dirty="0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 SENAI</a:t>
            </a:r>
            <a:endParaRPr lang="pt-BR" sz="1400" i="1" dirty="0">
              <a:solidFill>
                <a:schemeClr val="bg1"/>
              </a:solidFill>
              <a:latin typeface="Arial" pitchFamily="34" charset="0"/>
              <a:ea typeface="SimSun" pitchFamily="2" charset="-122"/>
            </a:endParaRPr>
          </a:p>
          <a:p>
            <a:pPr algn="l"/>
            <a:r>
              <a:rPr lang="pt-BR" sz="1400" i="1" dirty="0" err="1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Director</a:t>
            </a:r>
            <a:r>
              <a:rPr lang="pt-BR" sz="1400" i="1" dirty="0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 </a:t>
            </a:r>
            <a:r>
              <a:rPr lang="pt-BR" sz="1400" i="1" dirty="0" err="1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of</a:t>
            </a:r>
            <a:r>
              <a:rPr lang="pt-BR" sz="1400" i="1" dirty="0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 </a:t>
            </a:r>
            <a:r>
              <a:rPr lang="pt-BR" sz="1400" i="1" dirty="0" err="1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Education</a:t>
            </a:r>
            <a:r>
              <a:rPr lang="pt-BR" sz="1400" i="1" dirty="0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 </a:t>
            </a:r>
            <a:r>
              <a:rPr lang="pt-BR" sz="1400" i="1" dirty="0" err="1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and</a:t>
            </a:r>
            <a:r>
              <a:rPr lang="pt-BR" sz="1400" i="1" dirty="0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 </a:t>
            </a:r>
            <a:r>
              <a:rPr lang="pt-BR" sz="1400" i="1" dirty="0" err="1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Technology</a:t>
            </a:r>
            <a:r>
              <a:rPr lang="pt-BR" sz="1400" i="1" dirty="0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 </a:t>
            </a:r>
            <a:r>
              <a:rPr lang="pt-BR" sz="1400" i="1" dirty="0" err="1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of</a:t>
            </a:r>
            <a:r>
              <a:rPr lang="pt-BR" sz="1400" i="1" dirty="0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 </a:t>
            </a:r>
            <a:r>
              <a:rPr lang="pt-BR" sz="1400" i="1" dirty="0" err="1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the</a:t>
            </a:r>
            <a:r>
              <a:rPr lang="pt-BR" sz="1400" i="1" dirty="0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 </a:t>
            </a:r>
            <a:r>
              <a:rPr lang="pt-BR" sz="1400" i="1" dirty="0" err="1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Brazilian</a:t>
            </a:r>
            <a:r>
              <a:rPr lang="pt-BR" sz="1400" i="1" dirty="0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 </a:t>
            </a:r>
            <a:r>
              <a:rPr lang="pt-BR" sz="1400" i="1" dirty="0" err="1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National</a:t>
            </a:r>
            <a:r>
              <a:rPr lang="pt-BR" sz="1400" i="1" dirty="0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 </a:t>
            </a:r>
            <a:r>
              <a:rPr lang="pt-BR" sz="1400" i="1" dirty="0" err="1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Confederation</a:t>
            </a:r>
            <a:r>
              <a:rPr lang="pt-BR" sz="1400" i="1" dirty="0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 </a:t>
            </a:r>
            <a:r>
              <a:rPr lang="pt-BR" sz="1400" i="1" dirty="0" err="1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of</a:t>
            </a:r>
            <a:r>
              <a:rPr lang="pt-BR" sz="1400" i="1" dirty="0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 </a:t>
            </a:r>
            <a:r>
              <a:rPr lang="pt-BR" sz="1400" i="1" dirty="0" err="1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Industry</a:t>
            </a:r>
            <a:r>
              <a:rPr lang="pt-BR" sz="1400" i="1" dirty="0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 (CNI)</a:t>
            </a:r>
            <a:endParaRPr lang="pt-BR" sz="1400" i="1" dirty="0">
              <a:solidFill>
                <a:schemeClr val="bg1"/>
              </a:solidFill>
              <a:latin typeface="Arial" pitchFamily="34" charset="0"/>
              <a:ea typeface="Arial Unicode MS" pitchFamily="34" charset="-128"/>
            </a:endParaRPr>
          </a:p>
          <a:p>
            <a:endParaRPr lang="pt-BR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upo 10"/>
          <p:cNvGrpSpPr>
            <a:grpSpLocks/>
          </p:cNvGrpSpPr>
          <p:nvPr/>
        </p:nvGrpSpPr>
        <p:grpSpPr bwMode="auto">
          <a:xfrm>
            <a:off x="0" y="0"/>
            <a:ext cx="3851275" cy="6143625"/>
            <a:chOff x="0" y="0"/>
            <a:chExt cx="4548354" cy="6143643"/>
          </a:xfrm>
        </p:grpSpPr>
        <p:cxnSp>
          <p:nvCxnSpPr>
            <p:cNvPr id="12" name="Conector reto 11"/>
            <p:cNvCxnSpPr/>
            <p:nvPr/>
          </p:nvCxnSpPr>
          <p:spPr>
            <a:xfrm>
              <a:off x="3642808" y="0"/>
              <a:ext cx="785556" cy="428626"/>
            </a:xfrm>
            <a:prstGeom prst="line">
              <a:avLst/>
            </a:prstGeom>
            <a:ln w="6350">
              <a:solidFill>
                <a:srgbClr val="FABB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>
              <a:stCxn id="0" idx="2"/>
            </p:cNvCxnSpPr>
            <p:nvPr/>
          </p:nvCxnSpPr>
          <p:spPr>
            <a:xfrm rot="16200000" flipH="1">
              <a:off x="3589300" y="1375505"/>
              <a:ext cx="1666880" cy="11249"/>
            </a:xfrm>
            <a:prstGeom prst="line">
              <a:avLst/>
            </a:prstGeom>
            <a:ln w="6350">
              <a:solidFill>
                <a:srgbClr val="FABB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rot="5400000">
              <a:off x="1928788" y="2786814"/>
              <a:ext cx="3071821" cy="1927332"/>
            </a:xfrm>
            <a:prstGeom prst="line">
              <a:avLst/>
            </a:prstGeom>
            <a:ln w="6350">
              <a:solidFill>
                <a:srgbClr val="FABB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>
            <a:xfrm rot="10800000" flipV="1">
              <a:off x="0" y="5286390"/>
              <a:ext cx="2501032" cy="857253"/>
            </a:xfrm>
            <a:prstGeom prst="line">
              <a:avLst/>
            </a:prstGeom>
            <a:ln w="6350">
              <a:solidFill>
                <a:srgbClr val="FABB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489" name="Imagem 15" descr="ponto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6248" y="285728"/>
              <a:ext cx="262106" cy="262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0" name="Imagem 16" descr="ponto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6248" y="2071678"/>
              <a:ext cx="262106" cy="262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1" name="Imagem 17" descr="ponto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57422" y="5143512"/>
              <a:ext cx="262106" cy="262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95936" y="548680"/>
            <a:ext cx="2592288" cy="43247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000000"/>
              </a:buClr>
              <a:buFont typeface="Arial Unicode MS" pitchFamily="34" charset="-128"/>
              <a:buNone/>
              <a:defRPr/>
            </a:pPr>
            <a:r>
              <a:rPr lang="pt-BR" sz="2400" b="1" dirty="0" err="1" smtClean="0">
                <a:latin typeface="Arial" pitchFamily="34" charset="0"/>
                <a:ea typeface="+mj-ea"/>
                <a:cs typeface="Arial" pitchFamily="34" charset="0"/>
              </a:rPr>
              <a:t>Facts</a:t>
            </a:r>
            <a:r>
              <a:rPr lang="pt-BR" sz="2400" b="1" dirty="0" smtClean="0">
                <a:latin typeface="Arial" pitchFamily="34" charset="0"/>
                <a:ea typeface="+mj-ea"/>
                <a:cs typeface="Arial" pitchFamily="34" charset="0"/>
              </a:rPr>
              <a:t> &amp; Figures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51721" y="1772791"/>
            <a:ext cx="5184775" cy="4032473"/>
          </a:xfrm>
        </p:spPr>
        <p:txBody>
          <a:bodyPr/>
          <a:lstStyle/>
          <a:p>
            <a:pPr marL="177800" indent="-177800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797 operational units</a:t>
            </a:r>
          </a:p>
          <a:p>
            <a:pPr marL="177800" indent="-177800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§"/>
            </a:pPr>
            <a:endParaRPr lang="en-US" sz="500" dirty="0" smtClean="0">
              <a:latin typeface="Arial" pitchFamily="34" charset="0"/>
              <a:cs typeface="Arial" pitchFamily="34" charset="0"/>
            </a:endParaRPr>
          </a:p>
          <a:p>
            <a:pPr marL="177800" indent="-177800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200 laboratories</a:t>
            </a:r>
          </a:p>
          <a:p>
            <a:pPr marL="177800" indent="-177800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§"/>
            </a:pPr>
            <a:endParaRPr lang="en-US" sz="500" dirty="0" smtClean="0">
              <a:latin typeface="Arial" pitchFamily="34" charset="0"/>
              <a:cs typeface="Arial" pitchFamily="34" charset="0"/>
            </a:endParaRPr>
          </a:p>
          <a:p>
            <a:pPr marL="177800" indent="-177800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Over 20.000 employees</a:t>
            </a:r>
          </a:p>
          <a:p>
            <a:pPr marL="177800" indent="-177800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§"/>
            </a:pPr>
            <a:endParaRPr lang="en-US" sz="500" dirty="0" smtClean="0">
              <a:latin typeface="Arial" pitchFamily="34" charset="0"/>
              <a:cs typeface="Arial" pitchFamily="34" charset="0"/>
            </a:endParaRPr>
          </a:p>
          <a:p>
            <a:pPr marL="177800" indent="-177800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28 areas of expertise</a:t>
            </a:r>
          </a:p>
          <a:p>
            <a:pPr marL="177800" indent="-177800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§"/>
            </a:pPr>
            <a:endParaRPr lang="en-US" sz="500" dirty="0" smtClean="0">
              <a:latin typeface="Arial" pitchFamily="34" charset="0"/>
              <a:cs typeface="Arial" pitchFamily="34" charset="0"/>
            </a:endParaRPr>
          </a:p>
          <a:p>
            <a:pPr marL="177800" indent="-177800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Over 2,3 million enrollment per year in technical and vocational education and training</a:t>
            </a:r>
          </a:p>
          <a:p>
            <a:pPr marL="177800" indent="-177800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§"/>
            </a:pPr>
            <a:endParaRPr lang="en-US" sz="500" dirty="0" smtClean="0">
              <a:latin typeface="Arial" pitchFamily="34" charset="0"/>
              <a:cs typeface="Arial" pitchFamily="34" charset="0"/>
            </a:endParaRPr>
          </a:p>
          <a:p>
            <a:pPr marL="177800" indent="-177800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Over 120.000 technological consultancy services supported annually</a:t>
            </a:r>
          </a:p>
          <a:p>
            <a:pPr marL="177800" indent="-177800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§"/>
            </a:pPr>
            <a:endParaRPr lang="en-US" sz="500" dirty="0" smtClean="0">
              <a:latin typeface="Arial" pitchFamily="34" charset="0"/>
              <a:cs typeface="Arial" pitchFamily="34" charset="0"/>
            </a:endParaRPr>
          </a:p>
          <a:p>
            <a:pPr marL="177800" indent="-177800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48 international partners in over 29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countries</a:t>
            </a:r>
          </a:p>
          <a:p>
            <a:pPr marL="177800" indent="-177800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§"/>
            </a:pPr>
            <a:endParaRPr lang="en-US" sz="500" dirty="0" smtClean="0">
              <a:latin typeface="Arial" pitchFamily="34" charset="0"/>
              <a:cs typeface="Arial" pitchFamily="34" charset="0"/>
            </a:endParaRPr>
          </a:p>
          <a:p>
            <a:pPr marL="177800" indent="-177800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WorldSkills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International member since 1981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4429125" y="571500"/>
            <a:ext cx="2879179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80000"/>
              </a:lnSpc>
              <a:buClr>
                <a:srgbClr val="000000"/>
              </a:buClr>
              <a:defRPr/>
            </a:pPr>
            <a:r>
              <a:rPr lang="pt-BR" sz="2400" b="1" dirty="0" err="1" smtClean="0">
                <a:solidFill>
                  <a:schemeClr val="tx1"/>
                </a:solidFill>
                <a:latin typeface="Arial" pitchFamily="34" charset="0"/>
                <a:ea typeface="+mj-ea"/>
              </a:rPr>
              <a:t>Areas</a:t>
            </a: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ea typeface="+mj-ea"/>
              </a:rPr>
              <a:t> </a:t>
            </a:r>
            <a:r>
              <a:rPr lang="pt-BR" sz="2400" b="1" dirty="0" err="1" smtClean="0">
                <a:solidFill>
                  <a:schemeClr val="tx1"/>
                </a:solidFill>
                <a:latin typeface="Arial" pitchFamily="34" charset="0"/>
                <a:ea typeface="+mj-ea"/>
              </a:rPr>
              <a:t>of</a:t>
            </a: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ea typeface="+mj-ea"/>
              </a:rPr>
              <a:t> Expertise</a:t>
            </a:r>
            <a:endParaRPr lang="pt-BR" sz="2400" b="1" dirty="0">
              <a:solidFill>
                <a:schemeClr val="tx1"/>
              </a:solidFill>
              <a:latin typeface="Arial" pitchFamily="34" charset="0"/>
              <a:ea typeface="+mj-ea"/>
            </a:endParaRPr>
          </a:p>
        </p:txBody>
      </p:sp>
      <p:cxnSp>
        <p:nvCxnSpPr>
          <p:cNvPr id="36" name="Conector reto 35"/>
          <p:cNvCxnSpPr/>
          <p:nvPr/>
        </p:nvCxnSpPr>
        <p:spPr>
          <a:xfrm rot="10800000" flipV="1">
            <a:off x="1331913" y="4149725"/>
            <a:ext cx="1871662" cy="1144588"/>
          </a:xfrm>
          <a:prstGeom prst="line">
            <a:avLst/>
          </a:prstGeom>
          <a:ln w="6350">
            <a:solidFill>
              <a:srgbClr val="FAB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 rot="16200000" flipH="1">
            <a:off x="341312" y="4456113"/>
            <a:ext cx="576263" cy="1258888"/>
          </a:xfrm>
          <a:prstGeom prst="line">
            <a:avLst/>
          </a:prstGeom>
          <a:ln w="6350">
            <a:solidFill>
              <a:srgbClr val="FAB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9" name="Imagem 20" descr="pont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1773238"/>
            <a:ext cx="26193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Imagem 20" descr="pont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5157788"/>
            <a:ext cx="2619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Imagem 22" descr="pont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4005263"/>
            <a:ext cx="2619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Conector reto 35"/>
          <p:cNvCxnSpPr/>
          <p:nvPr/>
        </p:nvCxnSpPr>
        <p:spPr>
          <a:xfrm rot="10800000" flipV="1">
            <a:off x="3276600" y="1989138"/>
            <a:ext cx="431800" cy="2087562"/>
          </a:xfrm>
          <a:prstGeom prst="line">
            <a:avLst/>
          </a:prstGeom>
          <a:ln w="6350">
            <a:solidFill>
              <a:srgbClr val="FAB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to 35"/>
          <p:cNvCxnSpPr/>
          <p:nvPr/>
        </p:nvCxnSpPr>
        <p:spPr>
          <a:xfrm rot="10800000" flipV="1">
            <a:off x="3779838" y="0"/>
            <a:ext cx="863600" cy="1844675"/>
          </a:xfrm>
          <a:prstGeom prst="line">
            <a:avLst/>
          </a:prstGeom>
          <a:ln w="6350">
            <a:solidFill>
              <a:srgbClr val="FAB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3779838" y="2060575"/>
            <a:ext cx="287972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9388" indent="-179388" algn="l">
              <a:buClr>
                <a:srgbClr val="000000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</a:rPr>
              <a:t>Metal mechanics</a:t>
            </a:r>
            <a:r>
              <a:rPr lang="pt-BR" sz="16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endParaRPr lang="pt-BR" sz="1600" dirty="0">
              <a:solidFill>
                <a:schemeClr val="tx1"/>
              </a:solidFill>
              <a:latin typeface="Arial" pitchFamily="34" charset="0"/>
            </a:endParaRPr>
          </a:p>
          <a:p>
            <a:pPr marL="179388" indent="-179388" algn="l">
              <a:buClr>
                <a:srgbClr val="000000"/>
              </a:buClr>
              <a:buFont typeface="Arial" pitchFamily="34" charset="0"/>
              <a:buChar char="•"/>
            </a:pPr>
            <a:r>
              <a:rPr lang="pt-BR" sz="1600" dirty="0" err="1" smtClean="0">
                <a:solidFill>
                  <a:schemeClr val="tx1"/>
                </a:solidFill>
                <a:latin typeface="Arial" pitchFamily="34" charset="0"/>
              </a:rPr>
              <a:t>Graphics</a:t>
            </a:r>
            <a:r>
              <a:rPr lang="pt-BR" sz="16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pt-BR" sz="1600" dirty="0" err="1" smtClean="0">
                <a:solidFill>
                  <a:schemeClr val="tx1"/>
                </a:solidFill>
                <a:latin typeface="Arial" pitchFamily="34" charset="0"/>
              </a:rPr>
              <a:t>Arts</a:t>
            </a:r>
            <a:endParaRPr lang="pt-BR" sz="1600" dirty="0">
              <a:solidFill>
                <a:schemeClr val="tx1"/>
              </a:solidFill>
              <a:latin typeface="Arial" pitchFamily="34" charset="0"/>
            </a:endParaRPr>
          </a:p>
          <a:p>
            <a:pPr marL="179388" indent="-179388" algn="l">
              <a:buClr>
                <a:srgbClr val="000000"/>
              </a:buClr>
              <a:buFont typeface="Arial" pitchFamily="34" charset="0"/>
              <a:buChar char="•"/>
            </a:pPr>
            <a:r>
              <a:rPr lang="pt-BR" sz="1600" dirty="0" err="1" smtClean="0">
                <a:solidFill>
                  <a:schemeClr val="tx1"/>
                </a:solidFill>
                <a:latin typeface="Arial" pitchFamily="34" charset="0"/>
              </a:rPr>
              <a:t>Metrology</a:t>
            </a:r>
            <a:endParaRPr lang="pt-BR" sz="1600" dirty="0">
              <a:solidFill>
                <a:schemeClr val="tx1"/>
              </a:solidFill>
              <a:latin typeface="Arial" pitchFamily="34" charset="0"/>
            </a:endParaRPr>
          </a:p>
          <a:p>
            <a:pPr marL="179388" indent="-179388" algn="l">
              <a:buClr>
                <a:srgbClr val="000000"/>
              </a:buClr>
              <a:buFont typeface="Arial" pitchFamily="34" charset="0"/>
              <a:buChar char="•"/>
            </a:pPr>
            <a:r>
              <a:rPr lang="pt-BR" sz="1600" dirty="0" err="1" smtClean="0">
                <a:solidFill>
                  <a:schemeClr val="tx1"/>
                </a:solidFill>
                <a:latin typeface="Arial" pitchFamily="34" charset="0"/>
              </a:rPr>
              <a:t>Mining</a:t>
            </a:r>
            <a:endParaRPr lang="pt-BR" sz="1600" dirty="0">
              <a:solidFill>
                <a:schemeClr val="tx1"/>
              </a:solidFill>
              <a:latin typeface="Arial" pitchFamily="34" charset="0"/>
            </a:endParaRPr>
          </a:p>
          <a:p>
            <a:pPr marL="179388" indent="-179388" algn="l">
              <a:buClr>
                <a:srgbClr val="000000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</a:rPr>
              <a:t>Nonmetallic Minerals </a:t>
            </a:r>
          </a:p>
          <a:p>
            <a:pPr marL="179388" indent="-179388" algn="l">
              <a:buClr>
                <a:srgbClr val="000000"/>
              </a:buClr>
              <a:buFont typeface="Arial" pitchFamily="34" charset="0"/>
              <a:buChar char="•"/>
            </a:pPr>
            <a:r>
              <a:rPr lang="pt-BR" sz="1600" dirty="0" err="1" smtClean="0">
                <a:solidFill>
                  <a:schemeClr val="tx1"/>
                </a:solidFill>
                <a:latin typeface="Arial" pitchFamily="34" charset="0"/>
              </a:rPr>
              <a:t>Oil</a:t>
            </a:r>
            <a:r>
              <a:rPr lang="pt-BR" sz="16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pt-BR" sz="1600" dirty="0" err="1" smtClean="0">
                <a:solidFill>
                  <a:schemeClr val="tx1"/>
                </a:solidFill>
                <a:latin typeface="Arial" pitchFamily="34" charset="0"/>
              </a:rPr>
              <a:t>and</a:t>
            </a:r>
            <a:r>
              <a:rPr lang="pt-BR" sz="16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pt-BR" sz="1600" dirty="0" err="1" smtClean="0">
                <a:solidFill>
                  <a:schemeClr val="tx1"/>
                </a:solidFill>
                <a:latin typeface="Arial" pitchFamily="34" charset="0"/>
              </a:rPr>
              <a:t>Gas</a:t>
            </a:r>
            <a:r>
              <a:rPr lang="pt-BR" sz="16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endParaRPr lang="pt-BR" sz="1600" dirty="0">
              <a:solidFill>
                <a:schemeClr val="tx1"/>
              </a:solidFill>
              <a:latin typeface="Arial" pitchFamily="34" charset="0"/>
            </a:endParaRPr>
          </a:p>
          <a:p>
            <a:pPr marL="179388" indent="-179388" algn="l">
              <a:buClr>
                <a:srgbClr val="000000"/>
              </a:buClr>
              <a:buFont typeface="Arial" pitchFamily="34" charset="0"/>
              <a:buChar char="•"/>
            </a:pPr>
            <a:r>
              <a:rPr lang="pt-BR" sz="1600" dirty="0" err="1" smtClean="0">
                <a:solidFill>
                  <a:schemeClr val="tx1"/>
                </a:solidFill>
                <a:latin typeface="Arial" pitchFamily="34" charset="0"/>
              </a:rPr>
              <a:t>Polymers</a:t>
            </a:r>
            <a:endParaRPr lang="pt-BR" sz="1600" dirty="0">
              <a:solidFill>
                <a:schemeClr val="tx1"/>
              </a:solidFill>
              <a:latin typeface="Arial" pitchFamily="34" charset="0"/>
            </a:endParaRPr>
          </a:p>
          <a:p>
            <a:pPr marL="179388" indent="-179388" algn="l">
              <a:buClr>
                <a:srgbClr val="000000"/>
              </a:buClr>
              <a:buFont typeface="Arial" pitchFamily="34" charset="0"/>
              <a:buChar char="•"/>
            </a:pPr>
            <a:r>
              <a:rPr lang="pt-BR" sz="1600" dirty="0" err="1" smtClean="0">
                <a:solidFill>
                  <a:schemeClr val="tx1"/>
                </a:solidFill>
                <a:latin typeface="Arial" pitchFamily="34" charset="0"/>
              </a:rPr>
              <a:t>Chemistry</a:t>
            </a:r>
            <a:endParaRPr lang="pt-BR" sz="1600" dirty="0">
              <a:solidFill>
                <a:schemeClr val="tx1"/>
              </a:solidFill>
              <a:latin typeface="Arial" pitchFamily="34" charset="0"/>
            </a:endParaRPr>
          </a:p>
          <a:p>
            <a:pPr marL="179388" indent="-179388" algn="l">
              <a:buClr>
                <a:srgbClr val="000000"/>
              </a:buClr>
              <a:buFont typeface="Arial" pitchFamily="34" charset="0"/>
              <a:buChar char="•"/>
            </a:pPr>
            <a:r>
              <a:rPr lang="pt-BR" sz="1600" dirty="0" err="1" smtClean="0">
                <a:solidFill>
                  <a:schemeClr val="tx1"/>
                </a:solidFill>
                <a:latin typeface="Arial" pitchFamily="34" charset="0"/>
              </a:rPr>
              <a:t>Refrigeration</a:t>
            </a:r>
            <a:r>
              <a:rPr lang="pt-BR" sz="16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pt-BR" sz="1600" dirty="0" err="1" smtClean="0">
                <a:solidFill>
                  <a:schemeClr val="tx1"/>
                </a:solidFill>
                <a:latin typeface="Arial" pitchFamily="34" charset="0"/>
              </a:rPr>
              <a:t>and</a:t>
            </a:r>
            <a:r>
              <a:rPr lang="pt-BR" sz="16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pt-BR" sz="1600" dirty="0" err="1" smtClean="0">
                <a:solidFill>
                  <a:schemeClr val="tx1"/>
                </a:solidFill>
                <a:latin typeface="Arial" pitchFamily="34" charset="0"/>
              </a:rPr>
              <a:t>Air</a:t>
            </a:r>
            <a:r>
              <a:rPr lang="pt-BR" sz="16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pt-BR" sz="1600" dirty="0" err="1" smtClean="0">
                <a:solidFill>
                  <a:schemeClr val="tx1"/>
                </a:solidFill>
                <a:latin typeface="Arial" pitchFamily="34" charset="0"/>
              </a:rPr>
              <a:t>Conditioning</a:t>
            </a:r>
            <a:endParaRPr lang="pt-BR" sz="1600" dirty="0">
              <a:solidFill>
                <a:schemeClr val="tx1"/>
              </a:solidFill>
              <a:latin typeface="Arial" pitchFamily="34" charset="0"/>
            </a:endParaRPr>
          </a:p>
          <a:p>
            <a:pPr marL="179388" indent="-179388" algn="l">
              <a:buClr>
                <a:srgbClr val="000000"/>
              </a:buClr>
              <a:buFont typeface="Arial" pitchFamily="34" charset="0"/>
              <a:buChar char="•"/>
            </a:pPr>
            <a:r>
              <a:rPr lang="pt-BR" sz="1600" dirty="0" smtClean="0">
                <a:solidFill>
                  <a:schemeClr val="tx1"/>
                </a:solidFill>
                <a:latin typeface="Arial" pitchFamily="34" charset="0"/>
              </a:rPr>
              <a:t>Work </a:t>
            </a:r>
            <a:r>
              <a:rPr lang="pt-BR" sz="1600" dirty="0" err="1" smtClean="0">
                <a:solidFill>
                  <a:schemeClr val="tx1"/>
                </a:solidFill>
                <a:latin typeface="Arial" pitchFamily="34" charset="0"/>
              </a:rPr>
              <a:t>Safety</a:t>
            </a:r>
            <a:r>
              <a:rPr lang="pt-BR" sz="16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endParaRPr lang="pt-BR" sz="1600" dirty="0">
              <a:solidFill>
                <a:schemeClr val="tx1"/>
              </a:solidFill>
              <a:latin typeface="Arial" pitchFamily="34" charset="0"/>
            </a:endParaRPr>
          </a:p>
          <a:p>
            <a:pPr marL="179388" indent="-179388" algn="l">
              <a:buClr>
                <a:srgbClr val="000000"/>
              </a:buClr>
              <a:buFont typeface="Arial" pitchFamily="34" charset="0"/>
              <a:buChar char="•"/>
            </a:pPr>
            <a:r>
              <a:rPr lang="pt-BR" sz="1600" dirty="0" err="1" smtClean="0">
                <a:solidFill>
                  <a:schemeClr val="tx1"/>
                </a:solidFill>
                <a:latin typeface="Arial" pitchFamily="34" charset="0"/>
              </a:rPr>
              <a:t>Information</a:t>
            </a:r>
            <a:r>
              <a:rPr lang="pt-BR" sz="16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pt-BR" sz="1600" dirty="0" err="1" smtClean="0">
                <a:solidFill>
                  <a:schemeClr val="tx1"/>
                </a:solidFill>
                <a:latin typeface="Arial" pitchFamily="34" charset="0"/>
              </a:rPr>
              <a:t>Technology</a:t>
            </a:r>
            <a:endParaRPr lang="pt-BR" sz="1600" dirty="0">
              <a:solidFill>
                <a:schemeClr val="tx1"/>
              </a:solidFill>
              <a:latin typeface="Arial" pitchFamily="34" charset="0"/>
            </a:endParaRPr>
          </a:p>
          <a:p>
            <a:pPr marL="179388" indent="-179388" algn="l">
              <a:buClr>
                <a:srgbClr val="000000"/>
              </a:buClr>
              <a:buFont typeface="Arial" pitchFamily="34" charset="0"/>
              <a:buChar char="•"/>
            </a:pPr>
            <a:r>
              <a:rPr lang="pt-BR" sz="1600" dirty="0" err="1" smtClean="0">
                <a:solidFill>
                  <a:schemeClr val="tx1"/>
                </a:solidFill>
                <a:latin typeface="Arial" pitchFamily="34" charset="0"/>
              </a:rPr>
              <a:t>Telecommunication</a:t>
            </a:r>
            <a:endParaRPr lang="pt-BR" sz="1600" dirty="0">
              <a:solidFill>
                <a:schemeClr val="tx1"/>
              </a:solidFill>
              <a:latin typeface="Arial" pitchFamily="34" charset="0"/>
            </a:endParaRPr>
          </a:p>
          <a:p>
            <a:pPr marL="179388" indent="-179388" algn="l">
              <a:buClr>
                <a:srgbClr val="000000"/>
              </a:buClr>
              <a:buFont typeface="Arial" pitchFamily="34" charset="0"/>
              <a:buChar char="•"/>
            </a:pPr>
            <a:r>
              <a:rPr lang="pt-BR" sz="1600" dirty="0" err="1" smtClean="0">
                <a:solidFill>
                  <a:schemeClr val="tx1"/>
                </a:solidFill>
                <a:latin typeface="Arial" pitchFamily="34" charset="0"/>
              </a:rPr>
              <a:t>Textile</a:t>
            </a:r>
            <a:r>
              <a:rPr lang="pt-BR" sz="16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pt-BR" sz="1600" dirty="0" err="1" smtClean="0">
                <a:solidFill>
                  <a:schemeClr val="tx1"/>
                </a:solidFill>
                <a:latin typeface="Arial" pitchFamily="34" charset="0"/>
              </a:rPr>
              <a:t>and</a:t>
            </a:r>
            <a:r>
              <a:rPr lang="pt-BR" sz="16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pt-BR" sz="1600" dirty="0" err="1" smtClean="0">
                <a:solidFill>
                  <a:schemeClr val="tx1"/>
                </a:solidFill>
                <a:latin typeface="Arial" pitchFamily="34" charset="0"/>
              </a:rPr>
              <a:t>Clothing</a:t>
            </a:r>
            <a:endParaRPr lang="pt-BR" sz="1600" dirty="0">
              <a:solidFill>
                <a:schemeClr val="tx1"/>
              </a:solidFill>
              <a:latin typeface="Arial" pitchFamily="34" charset="0"/>
            </a:endParaRPr>
          </a:p>
          <a:p>
            <a:pPr marL="179388" indent="-179388" algn="l">
              <a:buClr>
                <a:srgbClr val="000000"/>
              </a:buClr>
              <a:buFont typeface="Arial" pitchFamily="34" charset="0"/>
              <a:buChar char="•"/>
            </a:pPr>
            <a:r>
              <a:rPr lang="pt-BR" sz="1600" dirty="0" err="1" smtClean="0">
                <a:solidFill>
                  <a:schemeClr val="tx1"/>
                </a:solidFill>
                <a:latin typeface="Arial" pitchFamily="34" charset="0"/>
              </a:rPr>
              <a:t>Environment</a:t>
            </a:r>
            <a:endParaRPr lang="pt-BR" sz="16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1515" name="Rectangle 6"/>
          <p:cNvSpPr>
            <a:spLocks noChangeArrowheads="1"/>
          </p:cNvSpPr>
          <p:nvPr/>
        </p:nvSpPr>
        <p:spPr bwMode="auto">
          <a:xfrm>
            <a:off x="6588125" y="2060575"/>
            <a:ext cx="2376488" cy="436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9388" indent="-179388" algn="l">
              <a:buClr>
                <a:srgbClr val="000000"/>
              </a:buClr>
              <a:buFont typeface="Arial" pitchFamily="34" charset="0"/>
              <a:buChar char="•"/>
            </a:pPr>
            <a:r>
              <a:rPr lang="pt-BR" sz="1600" dirty="0" err="1" smtClean="0">
                <a:solidFill>
                  <a:schemeClr val="tx1"/>
                </a:solidFill>
                <a:latin typeface="Arial" pitchFamily="34" charset="0"/>
              </a:rPr>
              <a:t>Food</a:t>
            </a:r>
            <a:r>
              <a:rPr lang="pt-BR" sz="16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pt-BR" sz="1600" dirty="0" err="1" smtClean="0">
                <a:solidFill>
                  <a:schemeClr val="tx1"/>
                </a:solidFill>
                <a:latin typeface="Arial" pitchFamily="34" charset="0"/>
              </a:rPr>
              <a:t>and</a:t>
            </a:r>
            <a:r>
              <a:rPr lang="pt-BR" sz="16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pt-BR" sz="1600" dirty="0" err="1" smtClean="0">
                <a:solidFill>
                  <a:schemeClr val="tx1"/>
                </a:solidFill>
                <a:latin typeface="Arial" pitchFamily="34" charset="0"/>
              </a:rPr>
              <a:t>Beverage</a:t>
            </a:r>
            <a:endParaRPr lang="pt-BR" sz="1600" dirty="0">
              <a:solidFill>
                <a:schemeClr val="tx1"/>
              </a:solidFill>
              <a:latin typeface="Arial" pitchFamily="34" charset="0"/>
            </a:endParaRPr>
          </a:p>
          <a:p>
            <a:pPr marL="179388" indent="-179388" algn="l">
              <a:buClr>
                <a:srgbClr val="000000"/>
              </a:buClr>
              <a:buFont typeface="Arial" pitchFamily="34" charset="0"/>
              <a:buChar char="•"/>
            </a:pPr>
            <a:r>
              <a:rPr lang="pt-BR" sz="1600" dirty="0" err="1" smtClean="0">
                <a:solidFill>
                  <a:schemeClr val="tx1"/>
                </a:solidFill>
                <a:latin typeface="Arial" pitchFamily="34" charset="0"/>
              </a:rPr>
              <a:t>Automation</a:t>
            </a:r>
            <a:endParaRPr lang="pt-BR" sz="1600" dirty="0">
              <a:solidFill>
                <a:schemeClr val="tx1"/>
              </a:solidFill>
              <a:latin typeface="Arial" pitchFamily="34" charset="0"/>
            </a:endParaRPr>
          </a:p>
          <a:p>
            <a:pPr marL="179388" indent="-179388" algn="l">
              <a:buClr>
                <a:srgbClr val="000000"/>
              </a:buClr>
              <a:buFont typeface="Arial" pitchFamily="34" charset="0"/>
              <a:buChar char="•"/>
            </a:pPr>
            <a:r>
              <a:rPr lang="pt-BR" sz="1600" dirty="0" err="1" smtClean="0">
                <a:solidFill>
                  <a:schemeClr val="tx1"/>
                </a:solidFill>
                <a:latin typeface="Arial" pitchFamily="34" charset="0"/>
              </a:rPr>
              <a:t>Automotive</a:t>
            </a:r>
            <a:r>
              <a:rPr lang="pt-BR" sz="16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endParaRPr lang="pt-BR" sz="1600" dirty="0">
              <a:solidFill>
                <a:schemeClr val="tx1"/>
              </a:solidFill>
              <a:latin typeface="Arial" pitchFamily="34" charset="0"/>
            </a:endParaRPr>
          </a:p>
          <a:p>
            <a:pPr marL="179388" indent="-179388" algn="l">
              <a:buClr>
                <a:srgbClr val="000000"/>
              </a:buClr>
              <a:buFont typeface="Arial" pitchFamily="34" charset="0"/>
              <a:buChar char="•"/>
            </a:pPr>
            <a:r>
              <a:rPr lang="pt-BR" sz="1600" dirty="0" err="1" smtClean="0">
                <a:solidFill>
                  <a:schemeClr val="tx1"/>
                </a:solidFill>
                <a:latin typeface="Arial" pitchFamily="34" charset="0"/>
              </a:rPr>
              <a:t>Pulp</a:t>
            </a:r>
            <a:r>
              <a:rPr lang="pt-BR" sz="16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pt-BR" sz="1600" dirty="0" err="1" smtClean="0">
                <a:solidFill>
                  <a:schemeClr val="tx1"/>
                </a:solidFill>
                <a:latin typeface="Arial" pitchFamily="34" charset="0"/>
              </a:rPr>
              <a:t>and</a:t>
            </a:r>
            <a:r>
              <a:rPr lang="pt-BR" sz="16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pt-BR" sz="1600" dirty="0" err="1" smtClean="0">
                <a:solidFill>
                  <a:schemeClr val="tx1"/>
                </a:solidFill>
                <a:latin typeface="Arial" pitchFamily="34" charset="0"/>
              </a:rPr>
              <a:t>paper</a:t>
            </a:r>
            <a:endParaRPr lang="pt-BR" sz="1600" dirty="0">
              <a:solidFill>
                <a:schemeClr val="tx1"/>
              </a:solidFill>
              <a:latin typeface="Arial" pitchFamily="34" charset="0"/>
            </a:endParaRPr>
          </a:p>
          <a:p>
            <a:pPr marL="179388" indent="-179388" algn="l">
              <a:buClr>
                <a:srgbClr val="000000"/>
              </a:buClr>
              <a:buFont typeface="Arial" pitchFamily="34" charset="0"/>
              <a:buChar char="•"/>
            </a:pPr>
            <a:r>
              <a:rPr lang="pt-BR" sz="1600" dirty="0" err="1" smtClean="0">
                <a:solidFill>
                  <a:schemeClr val="tx1"/>
                </a:solidFill>
                <a:latin typeface="Arial" pitchFamily="34" charset="0"/>
              </a:rPr>
              <a:t>Construction</a:t>
            </a:r>
            <a:endParaRPr lang="pt-BR" sz="1600" dirty="0">
              <a:solidFill>
                <a:schemeClr val="tx1"/>
              </a:solidFill>
              <a:latin typeface="Arial" pitchFamily="34" charset="0"/>
            </a:endParaRPr>
          </a:p>
          <a:p>
            <a:pPr marL="179388" indent="-179388" algn="l">
              <a:buClr>
                <a:srgbClr val="000000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</a:rPr>
              <a:t>Leather and Footwear</a:t>
            </a:r>
            <a:r>
              <a:rPr lang="pt-BR" sz="16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endParaRPr lang="pt-BR" sz="1600" dirty="0">
              <a:solidFill>
                <a:schemeClr val="tx1"/>
              </a:solidFill>
              <a:latin typeface="Arial" pitchFamily="34" charset="0"/>
            </a:endParaRPr>
          </a:p>
          <a:p>
            <a:pPr marL="179388" indent="-179388" algn="l">
              <a:buClr>
                <a:srgbClr val="000000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</a:rPr>
              <a:t>Electro-Electronics</a:t>
            </a:r>
            <a:r>
              <a:rPr lang="pt-BR" sz="16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endParaRPr lang="pt-BR" sz="1600" dirty="0">
              <a:solidFill>
                <a:schemeClr val="tx1"/>
              </a:solidFill>
              <a:latin typeface="Arial" pitchFamily="34" charset="0"/>
            </a:endParaRPr>
          </a:p>
          <a:p>
            <a:pPr marL="179388" indent="-179388" algn="l">
              <a:buClr>
                <a:srgbClr val="000000"/>
              </a:buClr>
              <a:buFont typeface="Arial" pitchFamily="34" charset="0"/>
              <a:buChar char="•"/>
            </a:pPr>
            <a:r>
              <a:rPr lang="pt-BR" sz="1600" dirty="0" err="1" smtClean="0">
                <a:solidFill>
                  <a:schemeClr val="tx1"/>
                </a:solidFill>
                <a:latin typeface="Arial" pitchFamily="34" charset="0"/>
              </a:rPr>
              <a:t>Energy</a:t>
            </a:r>
            <a:endParaRPr lang="pt-BR" sz="1600" dirty="0">
              <a:solidFill>
                <a:schemeClr val="tx1"/>
              </a:solidFill>
              <a:latin typeface="Arial" pitchFamily="34" charset="0"/>
            </a:endParaRPr>
          </a:p>
          <a:p>
            <a:pPr marL="179388" indent="-179388" algn="l">
              <a:buClr>
                <a:srgbClr val="000000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</a:rPr>
              <a:t>Gems and Jewelry</a:t>
            </a:r>
            <a:endParaRPr lang="pt-BR" sz="1600" dirty="0">
              <a:solidFill>
                <a:schemeClr val="tx1"/>
              </a:solidFill>
              <a:latin typeface="Arial" pitchFamily="34" charset="0"/>
            </a:endParaRPr>
          </a:p>
          <a:p>
            <a:pPr marL="179388" indent="-179388" algn="l">
              <a:buClr>
                <a:srgbClr val="000000"/>
              </a:buClr>
              <a:buFont typeface="Arial" pitchFamily="34" charset="0"/>
              <a:buChar char="•"/>
            </a:pPr>
            <a:r>
              <a:rPr lang="pt-BR" sz="1600" dirty="0" smtClean="0">
                <a:solidFill>
                  <a:schemeClr val="tx1"/>
                </a:solidFill>
                <a:latin typeface="Arial" pitchFamily="34" charset="0"/>
              </a:rPr>
              <a:t>Management</a:t>
            </a:r>
            <a:endParaRPr lang="pt-BR" sz="1600" dirty="0">
              <a:solidFill>
                <a:schemeClr val="tx1"/>
              </a:solidFill>
              <a:latin typeface="Arial" pitchFamily="34" charset="0"/>
            </a:endParaRPr>
          </a:p>
          <a:p>
            <a:pPr marL="179388" indent="-179388" algn="l">
              <a:buClr>
                <a:srgbClr val="000000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</a:rPr>
              <a:t>Woodworking and Furniture</a:t>
            </a:r>
            <a:r>
              <a:rPr lang="pt-BR" sz="16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endParaRPr lang="pt-BR" sz="16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7" name="Retângulo 5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46050" cy="158750"/>
          </a:xfrm>
          <a:prstGeom prst="rect">
            <a:avLst/>
          </a:prstGeom>
          <a:solidFill>
            <a:schemeClr val="accent2"/>
          </a:solidFill>
          <a:ln w="12700" algn="ctr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pt-BR" sz="1000" b="1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graphicFrame>
        <p:nvGraphicFramePr>
          <p:cNvPr id="576" name="Tabela 575"/>
          <p:cNvGraphicFramePr>
            <a:graphicFrameLocks noGrp="1"/>
          </p:cNvGraphicFramePr>
          <p:nvPr/>
        </p:nvGraphicFramePr>
        <p:xfrm>
          <a:off x="250825" y="1484313"/>
          <a:ext cx="1584176" cy="5184574"/>
        </p:xfrm>
        <a:graphic>
          <a:graphicData uri="http://schemas.openxmlformats.org/drawingml/2006/table">
            <a:tbl>
              <a:tblPr/>
              <a:tblGrid>
                <a:gridCol w="1074692"/>
                <a:gridCol w="509484"/>
              </a:tblGrid>
              <a:tr h="30446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7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Regional </a:t>
                      </a:r>
                      <a:r>
                        <a:rPr lang="pt-BR" sz="7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Department</a:t>
                      </a:r>
                      <a:endParaRPr lang="pt-BR" sz="7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19" marR="6819" marT="681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6819" marR="6819" marT="681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97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Acre</a:t>
                      </a:r>
                    </a:p>
                  </a:txBody>
                  <a:tcPr marL="6819" marR="6819" marT="681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6.470</a:t>
                      </a:r>
                    </a:p>
                  </a:txBody>
                  <a:tcPr marL="6819" marR="6819" marT="681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397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Alagoas</a:t>
                      </a:r>
                    </a:p>
                  </a:txBody>
                  <a:tcPr marL="6819" marR="6819" marT="68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16.186</a:t>
                      </a:r>
                    </a:p>
                  </a:txBody>
                  <a:tcPr marL="6819" marR="6819" marT="68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97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Amapá</a:t>
                      </a:r>
                    </a:p>
                  </a:txBody>
                  <a:tcPr marL="6819" marR="6819" marT="68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9.529</a:t>
                      </a:r>
                    </a:p>
                  </a:txBody>
                  <a:tcPr marL="6819" marR="6819" marT="68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97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Amazonas</a:t>
                      </a:r>
                    </a:p>
                  </a:txBody>
                  <a:tcPr marL="6819" marR="6819" marT="68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37.632</a:t>
                      </a:r>
                    </a:p>
                  </a:txBody>
                  <a:tcPr marL="6819" marR="6819" marT="68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97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Bahia</a:t>
                      </a:r>
                    </a:p>
                  </a:txBody>
                  <a:tcPr marL="6819" marR="6819" marT="68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78.836</a:t>
                      </a:r>
                    </a:p>
                  </a:txBody>
                  <a:tcPr marL="6819" marR="6819" marT="68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97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Ceará</a:t>
                      </a:r>
                    </a:p>
                  </a:txBody>
                  <a:tcPr marL="6819" marR="6819" marT="68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41.177</a:t>
                      </a:r>
                    </a:p>
                  </a:txBody>
                  <a:tcPr marL="6819" marR="6819" marT="68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97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CETIQT</a:t>
                      </a:r>
                    </a:p>
                  </a:txBody>
                  <a:tcPr marL="6819" marR="6819" marT="68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7.124</a:t>
                      </a:r>
                    </a:p>
                  </a:txBody>
                  <a:tcPr marL="6819" marR="6819" marT="68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97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Distrito Federal</a:t>
                      </a:r>
                    </a:p>
                  </a:txBody>
                  <a:tcPr marL="6819" marR="6819" marT="68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31.991</a:t>
                      </a:r>
                    </a:p>
                  </a:txBody>
                  <a:tcPr marL="6819" marR="6819" marT="68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97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Espírito Santo</a:t>
                      </a:r>
                    </a:p>
                  </a:txBody>
                  <a:tcPr marL="6819" marR="6819" marT="68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80.481</a:t>
                      </a:r>
                    </a:p>
                  </a:txBody>
                  <a:tcPr marL="6819" marR="6819" marT="68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97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Goiás</a:t>
                      </a:r>
                    </a:p>
                  </a:txBody>
                  <a:tcPr marL="6819" marR="6819" marT="68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113.516</a:t>
                      </a:r>
                    </a:p>
                  </a:txBody>
                  <a:tcPr marL="6819" marR="6819" marT="68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97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Maranhão</a:t>
                      </a:r>
                    </a:p>
                  </a:txBody>
                  <a:tcPr marL="6819" marR="6819" marT="68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26.896</a:t>
                      </a:r>
                    </a:p>
                  </a:txBody>
                  <a:tcPr marL="6819" marR="6819" marT="68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97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Mato Grosso</a:t>
                      </a:r>
                    </a:p>
                  </a:txBody>
                  <a:tcPr marL="6819" marR="6819" marT="68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60.283</a:t>
                      </a:r>
                    </a:p>
                  </a:txBody>
                  <a:tcPr marL="6819" marR="6819" marT="68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97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Mato Grosso do Sul</a:t>
                      </a:r>
                    </a:p>
                  </a:txBody>
                  <a:tcPr marL="6819" marR="6819" marT="68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19.903</a:t>
                      </a:r>
                    </a:p>
                  </a:txBody>
                  <a:tcPr marL="6819" marR="6819" marT="68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97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Minas Gerais </a:t>
                      </a:r>
                    </a:p>
                  </a:txBody>
                  <a:tcPr marL="6819" marR="6819" marT="68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148.930</a:t>
                      </a:r>
                    </a:p>
                  </a:txBody>
                  <a:tcPr marL="6819" marR="6819" marT="68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97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Pará</a:t>
                      </a:r>
                    </a:p>
                  </a:txBody>
                  <a:tcPr marL="6819" marR="6819" marT="68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39.766</a:t>
                      </a:r>
                    </a:p>
                  </a:txBody>
                  <a:tcPr marL="6819" marR="6819" marT="68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97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Paraíba</a:t>
                      </a:r>
                    </a:p>
                  </a:txBody>
                  <a:tcPr marL="6819" marR="6819" marT="68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36.543</a:t>
                      </a:r>
                    </a:p>
                  </a:txBody>
                  <a:tcPr marL="6819" marR="6819" marT="68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97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Paraná</a:t>
                      </a:r>
                    </a:p>
                  </a:txBody>
                  <a:tcPr marL="6819" marR="6819" marT="68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214.344</a:t>
                      </a:r>
                    </a:p>
                  </a:txBody>
                  <a:tcPr marL="6819" marR="6819" marT="68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97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Pernambuco</a:t>
                      </a:r>
                    </a:p>
                  </a:txBody>
                  <a:tcPr marL="6819" marR="6819" marT="68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48.680</a:t>
                      </a:r>
                    </a:p>
                  </a:txBody>
                  <a:tcPr marL="6819" marR="6819" marT="68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97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Piauí</a:t>
                      </a:r>
                    </a:p>
                  </a:txBody>
                  <a:tcPr marL="6819" marR="6819" marT="68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9.868</a:t>
                      </a:r>
                    </a:p>
                  </a:txBody>
                  <a:tcPr marL="6819" marR="6819" marT="68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97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Rio de Janeiro </a:t>
                      </a:r>
                    </a:p>
                  </a:txBody>
                  <a:tcPr marL="6819" marR="6819" marT="68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139.421</a:t>
                      </a:r>
                    </a:p>
                  </a:txBody>
                  <a:tcPr marL="6819" marR="6819" marT="68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97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Rio Grande do Norte</a:t>
                      </a:r>
                    </a:p>
                  </a:txBody>
                  <a:tcPr marL="6819" marR="6819" marT="68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32.489</a:t>
                      </a:r>
                    </a:p>
                  </a:txBody>
                  <a:tcPr marL="6819" marR="6819" marT="68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97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Rio Grande do Sul</a:t>
                      </a:r>
                    </a:p>
                  </a:txBody>
                  <a:tcPr marL="6819" marR="6819" marT="68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134.822</a:t>
                      </a:r>
                    </a:p>
                  </a:txBody>
                  <a:tcPr marL="6819" marR="6819" marT="68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97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Rondônia</a:t>
                      </a:r>
                    </a:p>
                  </a:txBody>
                  <a:tcPr marL="6819" marR="6819" marT="68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20.022</a:t>
                      </a:r>
                    </a:p>
                  </a:txBody>
                  <a:tcPr marL="6819" marR="6819" marT="68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97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Roraima</a:t>
                      </a:r>
                    </a:p>
                  </a:txBody>
                  <a:tcPr marL="6819" marR="6819" marT="68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6.528</a:t>
                      </a:r>
                    </a:p>
                  </a:txBody>
                  <a:tcPr marL="6819" marR="6819" marT="68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97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Santa Catarina</a:t>
                      </a:r>
                    </a:p>
                  </a:txBody>
                  <a:tcPr marL="6819" marR="6819" marT="68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99.105</a:t>
                      </a:r>
                    </a:p>
                  </a:txBody>
                  <a:tcPr marL="6819" marR="6819" marT="68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97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São Paulo</a:t>
                      </a:r>
                    </a:p>
                  </a:txBody>
                  <a:tcPr marL="6819" marR="6819" marT="68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867.013</a:t>
                      </a:r>
                    </a:p>
                  </a:txBody>
                  <a:tcPr marL="6819" marR="6819" marT="68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97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Sergipe</a:t>
                      </a:r>
                    </a:p>
                  </a:txBody>
                  <a:tcPr marL="6819" marR="6819" marT="68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22.581</a:t>
                      </a:r>
                    </a:p>
                  </a:txBody>
                  <a:tcPr marL="6819" marR="6819" marT="68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67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Tocantins</a:t>
                      </a:r>
                    </a:p>
                  </a:txBody>
                  <a:tcPr marL="6819" marR="6819" marT="68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12.176</a:t>
                      </a:r>
                    </a:p>
                  </a:txBody>
                  <a:tcPr marL="6819" marR="6819" marT="68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" name="Grupo 587"/>
          <p:cNvGrpSpPr/>
          <p:nvPr/>
        </p:nvGrpSpPr>
        <p:grpSpPr>
          <a:xfrm>
            <a:off x="0" y="1588"/>
            <a:ext cx="8388350" cy="6858000"/>
            <a:chOff x="0" y="1588"/>
            <a:chExt cx="8388350" cy="6858000"/>
          </a:xfrm>
        </p:grpSpPr>
        <p:graphicFrame>
          <p:nvGraphicFramePr>
            <p:cNvPr id="10242" name="AutoShape 2"/>
            <p:cNvGraphicFramePr>
              <a:graphicFrameLocks/>
            </p:cNvGraphicFramePr>
            <p:nvPr/>
          </p:nvGraphicFramePr>
          <p:xfrm>
            <a:off x="0" y="1588"/>
            <a:ext cx="146050" cy="158750"/>
          </p:xfrm>
          <a:graphic>
            <a:graphicData uri="http://schemas.openxmlformats.org/presentationml/2006/ole">
              <p:oleObj spid="_x0000_s55298" name="think-cell Slide" r:id="rId8" imgW="0" imgH="0" progId="">
                <p:embed/>
              </p:oleObj>
            </a:graphicData>
          </a:graphic>
        </p:graphicFrame>
        <p:pic>
          <p:nvPicPr>
            <p:cNvPr id="2051" name="Picture 6" descr="T:\Produção de Folder Institucional SENAI_SP\Pesquisa para Apresentação\MAPA SEM TEXTO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16238" y="1414463"/>
              <a:ext cx="5472112" cy="544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9" name="Elipse 128"/>
            <p:cNvSpPr/>
            <p:nvPr/>
          </p:nvSpPr>
          <p:spPr bwMode="auto">
            <a:xfrm>
              <a:off x="5508625" y="2278063"/>
              <a:ext cx="34925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30" name="Elipse 129"/>
            <p:cNvSpPr/>
            <p:nvPr/>
          </p:nvSpPr>
          <p:spPr bwMode="auto">
            <a:xfrm>
              <a:off x="6156325" y="2566988"/>
              <a:ext cx="36513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32" name="Elipse 131"/>
            <p:cNvSpPr/>
            <p:nvPr/>
          </p:nvSpPr>
          <p:spPr bwMode="auto">
            <a:xfrm>
              <a:off x="6443663" y="2638425"/>
              <a:ext cx="36512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33" name="Elipse 132"/>
            <p:cNvSpPr/>
            <p:nvPr/>
          </p:nvSpPr>
          <p:spPr bwMode="auto">
            <a:xfrm>
              <a:off x="5508625" y="3789363"/>
              <a:ext cx="34925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34" name="Elipse 133"/>
            <p:cNvSpPr/>
            <p:nvPr/>
          </p:nvSpPr>
          <p:spPr bwMode="auto">
            <a:xfrm>
              <a:off x="5530850" y="3611563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35" name="Elipse 134"/>
            <p:cNvSpPr/>
            <p:nvPr/>
          </p:nvSpPr>
          <p:spPr bwMode="auto">
            <a:xfrm>
              <a:off x="5668963" y="3886200"/>
              <a:ext cx="36512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36" name="Elipse 135"/>
            <p:cNvSpPr/>
            <p:nvPr/>
          </p:nvSpPr>
          <p:spPr bwMode="auto">
            <a:xfrm>
              <a:off x="5256213" y="3954463"/>
              <a:ext cx="36512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38" name="Elipse 137"/>
            <p:cNvSpPr/>
            <p:nvPr/>
          </p:nvSpPr>
          <p:spPr bwMode="auto">
            <a:xfrm>
              <a:off x="6011863" y="1846263"/>
              <a:ext cx="36512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39" name="Elipse 138"/>
            <p:cNvSpPr/>
            <p:nvPr/>
          </p:nvSpPr>
          <p:spPr bwMode="auto">
            <a:xfrm>
              <a:off x="4716463" y="1701800"/>
              <a:ext cx="34925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40" name="Elipse 139"/>
            <p:cNvSpPr/>
            <p:nvPr/>
          </p:nvSpPr>
          <p:spPr bwMode="auto">
            <a:xfrm>
              <a:off x="6516688" y="2638425"/>
              <a:ext cx="34925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41" name="Elipse 140"/>
            <p:cNvSpPr/>
            <p:nvPr/>
          </p:nvSpPr>
          <p:spPr bwMode="auto">
            <a:xfrm>
              <a:off x="6588125" y="2422525"/>
              <a:ext cx="36513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42" name="Elipse 141"/>
            <p:cNvSpPr/>
            <p:nvPr/>
          </p:nvSpPr>
          <p:spPr bwMode="auto">
            <a:xfrm>
              <a:off x="6443663" y="3646488"/>
              <a:ext cx="36512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43" name="Elipse 142"/>
            <p:cNvSpPr/>
            <p:nvPr/>
          </p:nvSpPr>
          <p:spPr bwMode="auto">
            <a:xfrm>
              <a:off x="6948488" y="2709863"/>
              <a:ext cx="34925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44" name="Elipse 143"/>
            <p:cNvSpPr/>
            <p:nvPr/>
          </p:nvSpPr>
          <p:spPr bwMode="auto">
            <a:xfrm>
              <a:off x="6837363" y="2855913"/>
              <a:ext cx="36512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45" name="Elipse 144"/>
            <p:cNvSpPr/>
            <p:nvPr/>
          </p:nvSpPr>
          <p:spPr bwMode="auto">
            <a:xfrm>
              <a:off x="7308850" y="3286125"/>
              <a:ext cx="34925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46" name="Elipse 145"/>
            <p:cNvSpPr/>
            <p:nvPr/>
          </p:nvSpPr>
          <p:spPr bwMode="auto">
            <a:xfrm>
              <a:off x="7594600" y="2855913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47" name="Elipse 146"/>
            <p:cNvSpPr/>
            <p:nvPr/>
          </p:nvSpPr>
          <p:spPr bwMode="auto">
            <a:xfrm>
              <a:off x="6516688" y="2493963"/>
              <a:ext cx="34925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48" name="Elipse 147"/>
            <p:cNvSpPr/>
            <p:nvPr/>
          </p:nvSpPr>
          <p:spPr bwMode="auto">
            <a:xfrm>
              <a:off x="7319963" y="2992438"/>
              <a:ext cx="36512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49" name="Elipse 148"/>
            <p:cNvSpPr/>
            <p:nvPr/>
          </p:nvSpPr>
          <p:spPr bwMode="auto">
            <a:xfrm>
              <a:off x="5530850" y="4848225"/>
              <a:ext cx="36513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50" name="Elipse 149"/>
            <p:cNvSpPr/>
            <p:nvPr/>
          </p:nvSpPr>
          <p:spPr bwMode="auto">
            <a:xfrm>
              <a:off x="5737225" y="4848225"/>
              <a:ext cx="36513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51" name="Elipse 150"/>
            <p:cNvSpPr/>
            <p:nvPr/>
          </p:nvSpPr>
          <p:spPr bwMode="auto">
            <a:xfrm>
              <a:off x="5600700" y="4984750"/>
              <a:ext cx="36513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52" name="Elipse 151"/>
            <p:cNvSpPr/>
            <p:nvPr/>
          </p:nvSpPr>
          <p:spPr bwMode="auto">
            <a:xfrm>
              <a:off x="5394325" y="4984750"/>
              <a:ext cx="36513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53" name="Elipse 152"/>
            <p:cNvSpPr/>
            <p:nvPr/>
          </p:nvSpPr>
          <p:spPr bwMode="auto">
            <a:xfrm>
              <a:off x="5530850" y="5259388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54" name="Elipse 153"/>
            <p:cNvSpPr/>
            <p:nvPr/>
          </p:nvSpPr>
          <p:spPr bwMode="auto">
            <a:xfrm>
              <a:off x="6149975" y="5191125"/>
              <a:ext cx="36513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55" name="Elipse 154"/>
            <p:cNvSpPr/>
            <p:nvPr/>
          </p:nvSpPr>
          <p:spPr bwMode="auto">
            <a:xfrm>
              <a:off x="6218238" y="5121275"/>
              <a:ext cx="36512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56" name="Elipse 155"/>
            <p:cNvSpPr/>
            <p:nvPr/>
          </p:nvSpPr>
          <p:spPr bwMode="auto">
            <a:xfrm>
              <a:off x="6218238" y="5191125"/>
              <a:ext cx="36512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57" name="Elipse 156"/>
            <p:cNvSpPr/>
            <p:nvPr/>
          </p:nvSpPr>
          <p:spPr bwMode="auto">
            <a:xfrm>
              <a:off x="6286500" y="5191125"/>
              <a:ext cx="36513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58" name="Elipse 157"/>
            <p:cNvSpPr/>
            <p:nvPr/>
          </p:nvSpPr>
          <p:spPr bwMode="auto">
            <a:xfrm>
              <a:off x="6356350" y="5327650"/>
              <a:ext cx="36513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59" name="Elipse 158"/>
            <p:cNvSpPr/>
            <p:nvPr/>
          </p:nvSpPr>
          <p:spPr bwMode="auto">
            <a:xfrm>
              <a:off x="6424613" y="5191125"/>
              <a:ext cx="36512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60" name="Elipse 159"/>
            <p:cNvSpPr/>
            <p:nvPr/>
          </p:nvSpPr>
          <p:spPr bwMode="auto">
            <a:xfrm>
              <a:off x="6424613" y="5259388"/>
              <a:ext cx="36512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61" name="Elipse 160"/>
            <p:cNvSpPr/>
            <p:nvPr/>
          </p:nvSpPr>
          <p:spPr bwMode="auto">
            <a:xfrm>
              <a:off x="6424613" y="5259388"/>
              <a:ext cx="36512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62" name="Elipse 161"/>
            <p:cNvSpPr/>
            <p:nvPr/>
          </p:nvSpPr>
          <p:spPr bwMode="auto">
            <a:xfrm>
              <a:off x="6011863" y="5535613"/>
              <a:ext cx="36512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63" name="Elipse 162"/>
            <p:cNvSpPr/>
            <p:nvPr/>
          </p:nvSpPr>
          <p:spPr bwMode="auto">
            <a:xfrm>
              <a:off x="5875338" y="5465763"/>
              <a:ext cx="36512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64" name="Elipse 163"/>
            <p:cNvSpPr/>
            <p:nvPr/>
          </p:nvSpPr>
          <p:spPr bwMode="auto">
            <a:xfrm>
              <a:off x="6080125" y="5876925"/>
              <a:ext cx="36513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65" name="Elipse 164"/>
            <p:cNvSpPr/>
            <p:nvPr/>
          </p:nvSpPr>
          <p:spPr bwMode="auto">
            <a:xfrm>
              <a:off x="6029325" y="6218238"/>
              <a:ext cx="36513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66" name="Elipse 165"/>
            <p:cNvSpPr/>
            <p:nvPr/>
          </p:nvSpPr>
          <p:spPr bwMode="auto">
            <a:xfrm>
              <a:off x="5737225" y="6015038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67" name="Elipse 166"/>
            <p:cNvSpPr/>
            <p:nvPr/>
          </p:nvSpPr>
          <p:spPr bwMode="auto">
            <a:xfrm>
              <a:off x="5600700" y="6359525"/>
              <a:ext cx="36513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68" name="Elipse 167"/>
            <p:cNvSpPr/>
            <p:nvPr/>
          </p:nvSpPr>
          <p:spPr bwMode="auto">
            <a:xfrm>
              <a:off x="6975475" y="4984750"/>
              <a:ext cx="36513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69" name="Elipse 168"/>
            <p:cNvSpPr/>
            <p:nvPr/>
          </p:nvSpPr>
          <p:spPr bwMode="auto">
            <a:xfrm>
              <a:off x="6659563" y="5014913"/>
              <a:ext cx="36512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70" name="Elipse 169"/>
            <p:cNvSpPr/>
            <p:nvPr/>
          </p:nvSpPr>
          <p:spPr bwMode="auto">
            <a:xfrm>
              <a:off x="6948488" y="4870450"/>
              <a:ext cx="34925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71" name="Elipse 170"/>
            <p:cNvSpPr/>
            <p:nvPr/>
          </p:nvSpPr>
          <p:spPr bwMode="auto">
            <a:xfrm>
              <a:off x="7019925" y="4438650"/>
              <a:ext cx="36513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72" name="Elipse 171"/>
            <p:cNvSpPr/>
            <p:nvPr/>
          </p:nvSpPr>
          <p:spPr bwMode="auto">
            <a:xfrm>
              <a:off x="6084888" y="4437063"/>
              <a:ext cx="34925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73" name="Elipse 172"/>
            <p:cNvSpPr/>
            <p:nvPr/>
          </p:nvSpPr>
          <p:spPr bwMode="auto">
            <a:xfrm>
              <a:off x="6227763" y="4364038"/>
              <a:ext cx="36512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74" name="Elipse 173"/>
            <p:cNvSpPr/>
            <p:nvPr/>
          </p:nvSpPr>
          <p:spPr bwMode="auto">
            <a:xfrm>
              <a:off x="6443663" y="4508500"/>
              <a:ext cx="36512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75" name="Elipse 174"/>
            <p:cNvSpPr/>
            <p:nvPr/>
          </p:nvSpPr>
          <p:spPr bwMode="auto">
            <a:xfrm>
              <a:off x="6218238" y="4159250"/>
              <a:ext cx="36512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76" name="Elipse 175"/>
            <p:cNvSpPr/>
            <p:nvPr/>
          </p:nvSpPr>
          <p:spPr bwMode="auto">
            <a:xfrm>
              <a:off x="6562725" y="4159250"/>
              <a:ext cx="36513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77" name="Elipse 176"/>
            <p:cNvSpPr/>
            <p:nvPr/>
          </p:nvSpPr>
          <p:spPr bwMode="auto">
            <a:xfrm>
              <a:off x="7019925" y="5302250"/>
              <a:ext cx="36513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78" name="Elipse 177"/>
            <p:cNvSpPr/>
            <p:nvPr/>
          </p:nvSpPr>
          <p:spPr bwMode="auto">
            <a:xfrm>
              <a:off x="7388225" y="4984750"/>
              <a:ext cx="36513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79" name="Elipse 178"/>
            <p:cNvSpPr/>
            <p:nvPr/>
          </p:nvSpPr>
          <p:spPr bwMode="auto">
            <a:xfrm>
              <a:off x="7235825" y="3932238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80" name="Elipse 179"/>
            <p:cNvSpPr/>
            <p:nvPr/>
          </p:nvSpPr>
          <p:spPr bwMode="auto">
            <a:xfrm>
              <a:off x="7596188" y="4222750"/>
              <a:ext cx="34925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81" name="Elipse 180"/>
            <p:cNvSpPr/>
            <p:nvPr/>
          </p:nvSpPr>
          <p:spPr bwMode="auto">
            <a:xfrm>
              <a:off x="7164388" y="3860800"/>
              <a:ext cx="36512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82" name="Elipse 181"/>
            <p:cNvSpPr/>
            <p:nvPr/>
          </p:nvSpPr>
          <p:spPr bwMode="auto">
            <a:xfrm>
              <a:off x="7524750" y="3860800"/>
              <a:ext cx="34925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83" name="Elipse 182"/>
            <p:cNvSpPr/>
            <p:nvPr/>
          </p:nvSpPr>
          <p:spPr bwMode="auto">
            <a:xfrm>
              <a:off x="7596188" y="3789363"/>
              <a:ext cx="36512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84" name="Elipse 183"/>
            <p:cNvSpPr/>
            <p:nvPr/>
          </p:nvSpPr>
          <p:spPr bwMode="auto">
            <a:xfrm>
              <a:off x="7732713" y="3335338"/>
              <a:ext cx="36512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85" name="Elipse 184"/>
            <p:cNvSpPr/>
            <p:nvPr/>
          </p:nvSpPr>
          <p:spPr bwMode="auto">
            <a:xfrm>
              <a:off x="8015288" y="3538538"/>
              <a:ext cx="36512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86" name="Elipse 185"/>
            <p:cNvSpPr/>
            <p:nvPr/>
          </p:nvSpPr>
          <p:spPr bwMode="auto">
            <a:xfrm>
              <a:off x="7870825" y="3198813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87" name="Elipse 186"/>
            <p:cNvSpPr/>
            <p:nvPr/>
          </p:nvSpPr>
          <p:spPr bwMode="auto">
            <a:xfrm>
              <a:off x="8172450" y="2925763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79" name="Elipse 78"/>
            <p:cNvSpPr/>
            <p:nvPr/>
          </p:nvSpPr>
          <p:spPr bwMode="auto">
            <a:xfrm>
              <a:off x="3419475" y="3430588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82" name="Elipse 81"/>
            <p:cNvSpPr/>
            <p:nvPr/>
          </p:nvSpPr>
          <p:spPr bwMode="auto">
            <a:xfrm>
              <a:off x="7962900" y="3506788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83" name="Elipse 82"/>
            <p:cNvSpPr/>
            <p:nvPr/>
          </p:nvSpPr>
          <p:spPr bwMode="auto">
            <a:xfrm>
              <a:off x="8072438" y="3536950"/>
              <a:ext cx="34925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84" name="Elipse 83"/>
            <p:cNvSpPr/>
            <p:nvPr/>
          </p:nvSpPr>
          <p:spPr bwMode="auto">
            <a:xfrm>
              <a:off x="8047038" y="3570288"/>
              <a:ext cx="36512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85" name="Elipse 84"/>
            <p:cNvSpPr/>
            <p:nvPr/>
          </p:nvSpPr>
          <p:spPr bwMode="auto">
            <a:xfrm>
              <a:off x="5867400" y="2062163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86" name="Elipse 85"/>
            <p:cNvSpPr/>
            <p:nvPr/>
          </p:nvSpPr>
          <p:spPr bwMode="auto">
            <a:xfrm>
              <a:off x="5965825" y="2122488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87" name="Elipse 86"/>
            <p:cNvSpPr/>
            <p:nvPr/>
          </p:nvSpPr>
          <p:spPr bwMode="auto">
            <a:xfrm>
              <a:off x="6011863" y="2135188"/>
              <a:ext cx="36512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95" name="Elipse 94"/>
            <p:cNvSpPr/>
            <p:nvPr/>
          </p:nvSpPr>
          <p:spPr bwMode="auto">
            <a:xfrm>
              <a:off x="7566025" y="4027488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96" name="Elipse 95"/>
            <p:cNvSpPr/>
            <p:nvPr/>
          </p:nvSpPr>
          <p:spPr bwMode="auto">
            <a:xfrm>
              <a:off x="7667625" y="3716338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97" name="Elipse 96"/>
            <p:cNvSpPr/>
            <p:nvPr/>
          </p:nvSpPr>
          <p:spPr bwMode="auto">
            <a:xfrm>
              <a:off x="7451725" y="3644900"/>
              <a:ext cx="36513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98" name="Elipse 97"/>
            <p:cNvSpPr/>
            <p:nvPr/>
          </p:nvSpPr>
          <p:spPr bwMode="auto">
            <a:xfrm>
              <a:off x="7524750" y="3789363"/>
              <a:ext cx="34925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99" name="Elipse 98"/>
            <p:cNvSpPr/>
            <p:nvPr/>
          </p:nvSpPr>
          <p:spPr bwMode="auto">
            <a:xfrm>
              <a:off x="7524750" y="3716338"/>
              <a:ext cx="34925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00" name="Elipse 99"/>
            <p:cNvSpPr/>
            <p:nvPr/>
          </p:nvSpPr>
          <p:spPr bwMode="auto">
            <a:xfrm>
              <a:off x="7600950" y="3944938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01" name="Elipse 100"/>
            <p:cNvSpPr/>
            <p:nvPr/>
          </p:nvSpPr>
          <p:spPr bwMode="auto">
            <a:xfrm>
              <a:off x="7669213" y="2911475"/>
              <a:ext cx="36512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02" name="Elipse 101"/>
            <p:cNvSpPr/>
            <p:nvPr/>
          </p:nvSpPr>
          <p:spPr bwMode="auto">
            <a:xfrm>
              <a:off x="7694613" y="2816225"/>
              <a:ext cx="36512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03" name="Elipse 102"/>
            <p:cNvSpPr/>
            <p:nvPr/>
          </p:nvSpPr>
          <p:spPr bwMode="auto">
            <a:xfrm>
              <a:off x="7667625" y="2998788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04" name="Elipse 103"/>
            <p:cNvSpPr/>
            <p:nvPr/>
          </p:nvSpPr>
          <p:spPr bwMode="auto">
            <a:xfrm>
              <a:off x="7596188" y="2925763"/>
              <a:ext cx="36512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05" name="Elipse 104"/>
            <p:cNvSpPr/>
            <p:nvPr/>
          </p:nvSpPr>
          <p:spPr bwMode="auto">
            <a:xfrm>
              <a:off x="7740650" y="2854325"/>
              <a:ext cx="34925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06" name="Elipse 105"/>
            <p:cNvSpPr/>
            <p:nvPr/>
          </p:nvSpPr>
          <p:spPr bwMode="auto">
            <a:xfrm>
              <a:off x="7667625" y="2782888"/>
              <a:ext cx="36513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07" name="Elipse 106"/>
            <p:cNvSpPr/>
            <p:nvPr/>
          </p:nvSpPr>
          <p:spPr bwMode="auto">
            <a:xfrm>
              <a:off x="7740650" y="3070225"/>
              <a:ext cx="34925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08" name="Elipse 107"/>
            <p:cNvSpPr/>
            <p:nvPr/>
          </p:nvSpPr>
          <p:spPr bwMode="auto">
            <a:xfrm>
              <a:off x="7613650" y="2808288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09" name="Elipse 108"/>
            <p:cNvSpPr/>
            <p:nvPr/>
          </p:nvSpPr>
          <p:spPr bwMode="auto">
            <a:xfrm>
              <a:off x="7596188" y="2709863"/>
              <a:ext cx="36512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10" name="Elipse 109"/>
            <p:cNvSpPr/>
            <p:nvPr/>
          </p:nvSpPr>
          <p:spPr bwMode="auto">
            <a:xfrm>
              <a:off x="6443663" y="4222750"/>
              <a:ext cx="36512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11" name="Elipse 110"/>
            <p:cNvSpPr/>
            <p:nvPr/>
          </p:nvSpPr>
          <p:spPr bwMode="auto">
            <a:xfrm>
              <a:off x="6300788" y="4222750"/>
              <a:ext cx="34925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12" name="Elipse 111"/>
            <p:cNvSpPr/>
            <p:nvPr/>
          </p:nvSpPr>
          <p:spPr bwMode="auto">
            <a:xfrm>
              <a:off x="6369050" y="4154488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13" name="Elipse 112"/>
            <p:cNvSpPr/>
            <p:nvPr/>
          </p:nvSpPr>
          <p:spPr bwMode="auto">
            <a:xfrm>
              <a:off x="6443663" y="4294188"/>
              <a:ext cx="36512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14" name="Elipse 113"/>
            <p:cNvSpPr/>
            <p:nvPr/>
          </p:nvSpPr>
          <p:spPr bwMode="auto">
            <a:xfrm>
              <a:off x="6337300" y="4279900"/>
              <a:ext cx="36513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15" name="Elipse 114"/>
            <p:cNvSpPr/>
            <p:nvPr/>
          </p:nvSpPr>
          <p:spPr bwMode="auto">
            <a:xfrm>
              <a:off x="6804025" y="4943475"/>
              <a:ext cx="36513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16" name="Elipse 115"/>
            <p:cNvSpPr/>
            <p:nvPr/>
          </p:nvSpPr>
          <p:spPr bwMode="auto">
            <a:xfrm>
              <a:off x="7019925" y="4725988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17" name="Elipse 116"/>
            <p:cNvSpPr/>
            <p:nvPr/>
          </p:nvSpPr>
          <p:spPr bwMode="auto">
            <a:xfrm>
              <a:off x="6875463" y="4943475"/>
              <a:ext cx="36512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18" name="Elipse 117"/>
            <p:cNvSpPr/>
            <p:nvPr/>
          </p:nvSpPr>
          <p:spPr bwMode="auto">
            <a:xfrm>
              <a:off x="7019925" y="4870450"/>
              <a:ext cx="36513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19" name="Elipse 118"/>
            <p:cNvSpPr/>
            <p:nvPr/>
          </p:nvSpPr>
          <p:spPr bwMode="auto">
            <a:xfrm>
              <a:off x="6804025" y="4870450"/>
              <a:ext cx="36513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20" name="Elipse 119"/>
            <p:cNvSpPr/>
            <p:nvPr/>
          </p:nvSpPr>
          <p:spPr bwMode="auto">
            <a:xfrm>
              <a:off x="6804025" y="4654550"/>
              <a:ext cx="36513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21" name="Elipse 120"/>
            <p:cNvSpPr/>
            <p:nvPr/>
          </p:nvSpPr>
          <p:spPr bwMode="auto">
            <a:xfrm>
              <a:off x="7164388" y="4799013"/>
              <a:ext cx="36512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22" name="Elipse 121"/>
            <p:cNvSpPr/>
            <p:nvPr/>
          </p:nvSpPr>
          <p:spPr bwMode="auto">
            <a:xfrm>
              <a:off x="7019925" y="4654550"/>
              <a:ext cx="36513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23" name="Elipse 122"/>
            <p:cNvSpPr/>
            <p:nvPr/>
          </p:nvSpPr>
          <p:spPr bwMode="auto">
            <a:xfrm>
              <a:off x="6804025" y="4510088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24" name="Elipse 123"/>
            <p:cNvSpPr/>
            <p:nvPr/>
          </p:nvSpPr>
          <p:spPr bwMode="auto">
            <a:xfrm>
              <a:off x="7283450" y="4611688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88" name="Elipse 187"/>
            <p:cNvSpPr/>
            <p:nvPr/>
          </p:nvSpPr>
          <p:spPr bwMode="auto">
            <a:xfrm>
              <a:off x="6875463" y="4799013"/>
              <a:ext cx="36512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89" name="Elipse 188"/>
            <p:cNvSpPr/>
            <p:nvPr/>
          </p:nvSpPr>
          <p:spPr bwMode="auto">
            <a:xfrm>
              <a:off x="6718300" y="4929188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90" name="Elipse 189"/>
            <p:cNvSpPr/>
            <p:nvPr/>
          </p:nvSpPr>
          <p:spPr bwMode="auto">
            <a:xfrm>
              <a:off x="6870700" y="5070475"/>
              <a:ext cx="34925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91" name="Elipse 190"/>
            <p:cNvSpPr/>
            <p:nvPr/>
          </p:nvSpPr>
          <p:spPr bwMode="auto">
            <a:xfrm>
              <a:off x="6775450" y="5037138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92" name="Elipse 191"/>
            <p:cNvSpPr/>
            <p:nvPr/>
          </p:nvSpPr>
          <p:spPr bwMode="auto">
            <a:xfrm>
              <a:off x="6807200" y="4968875"/>
              <a:ext cx="34925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93" name="Elipse 192"/>
            <p:cNvSpPr/>
            <p:nvPr/>
          </p:nvSpPr>
          <p:spPr bwMode="auto">
            <a:xfrm>
              <a:off x="6896100" y="4897438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94" name="Elipse 193"/>
            <p:cNvSpPr/>
            <p:nvPr/>
          </p:nvSpPr>
          <p:spPr bwMode="auto">
            <a:xfrm>
              <a:off x="6804025" y="4799013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95" name="Elipse 194"/>
            <p:cNvSpPr/>
            <p:nvPr/>
          </p:nvSpPr>
          <p:spPr bwMode="auto">
            <a:xfrm>
              <a:off x="6516688" y="4799013"/>
              <a:ext cx="34925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96" name="Elipse 195"/>
            <p:cNvSpPr/>
            <p:nvPr/>
          </p:nvSpPr>
          <p:spPr bwMode="auto">
            <a:xfrm>
              <a:off x="6732588" y="4438650"/>
              <a:ext cx="34925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97" name="Elipse 196"/>
            <p:cNvSpPr/>
            <p:nvPr/>
          </p:nvSpPr>
          <p:spPr bwMode="auto">
            <a:xfrm>
              <a:off x="7099300" y="4351338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98" name="Elipse 197"/>
            <p:cNvSpPr/>
            <p:nvPr/>
          </p:nvSpPr>
          <p:spPr bwMode="auto">
            <a:xfrm>
              <a:off x="7124700" y="4562475"/>
              <a:ext cx="36513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99" name="Elipse 198"/>
            <p:cNvSpPr/>
            <p:nvPr/>
          </p:nvSpPr>
          <p:spPr bwMode="auto">
            <a:xfrm>
              <a:off x="7353300" y="4460875"/>
              <a:ext cx="36513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00" name="Elipse 199"/>
            <p:cNvSpPr/>
            <p:nvPr/>
          </p:nvSpPr>
          <p:spPr bwMode="auto">
            <a:xfrm>
              <a:off x="7092950" y="5113338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01" name="Elipse 200"/>
            <p:cNvSpPr/>
            <p:nvPr/>
          </p:nvSpPr>
          <p:spPr bwMode="auto">
            <a:xfrm>
              <a:off x="6896100" y="5024438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02" name="Elipse 201"/>
            <p:cNvSpPr/>
            <p:nvPr/>
          </p:nvSpPr>
          <p:spPr bwMode="auto">
            <a:xfrm>
              <a:off x="6711950" y="4884738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03" name="Elipse 202"/>
            <p:cNvSpPr/>
            <p:nvPr/>
          </p:nvSpPr>
          <p:spPr bwMode="auto">
            <a:xfrm>
              <a:off x="6692900" y="4789488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04" name="Elipse 203"/>
            <p:cNvSpPr/>
            <p:nvPr/>
          </p:nvSpPr>
          <p:spPr bwMode="auto">
            <a:xfrm>
              <a:off x="5940425" y="5446713"/>
              <a:ext cx="34925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05" name="Elipse 204"/>
            <p:cNvSpPr/>
            <p:nvPr/>
          </p:nvSpPr>
          <p:spPr bwMode="auto">
            <a:xfrm>
              <a:off x="5937250" y="5553075"/>
              <a:ext cx="36513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06" name="Elipse 205"/>
            <p:cNvSpPr/>
            <p:nvPr/>
          </p:nvSpPr>
          <p:spPr bwMode="auto">
            <a:xfrm>
              <a:off x="6070600" y="5507038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07" name="Elipse 206"/>
            <p:cNvSpPr/>
            <p:nvPr/>
          </p:nvSpPr>
          <p:spPr bwMode="auto">
            <a:xfrm>
              <a:off x="6011863" y="5591175"/>
              <a:ext cx="36512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08" name="Elipse 207"/>
            <p:cNvSpPr/>
            <p:nvPr/>
          </p:nvSpPr>
          <p:spPr bwMode="auto">
            <a:xfrm>
              <a:off x="5881688" y="5543550"/>
              <a:ext cx="34925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09" name="Elipse 208"/>
            <p:cNvSpPr/>
            <p:nvPr/>
          </p:nvSpPr>
          <p:spPr bwMode="auto">
            <a:xfrm>
              <a:off x="6164263" y="5688013"/>
              <a:ext cx="36512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10" name="Elipse 209"/>
            <p:cNvSpPr/>
            <p:nvPr/>
          </p:nvSpPr>
          <p:spPr bwMode="auto">
            <a:xfrm>
              <a:off x="6027738" y="5618163"/>
              <a:ext cx="36512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11" name="Elipse 210"/>
            <p:cNvSpPr/>
            <p:nvPr/>
          </p:nvSpPr>
          <p:spPr bwMode="auto">
            <a:xfrm>
              <a:off x="6092825" y="5599113"/>
              <a:ext cx="34925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12" name="Elipse 211"/>
            <p:cNvSpPr/>
            <p:nvPr/>
          </p:nvSpPr>
          <p:spPr bwMode="auto">
            <a:xfrm>
              <a:off x="6089650" y="5705475"/>
              <a:ext cx="36513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13" name="Elipse 212"/>
            <p:cNvSpPr/>
            <p:nvPr/>
          </p:nvSpPr>
          <p:spPr bwMode="auto">
            <a:xfrm>
              <a:off x="5959475" y="5621338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14" name="Elipse 213"/>
            <p:cNvSpPr/>
            <p:nvPr/>
          </p:nvSpPr>
          <p:spPr bwMode="auto">
            <a:xfrm>
              <a:off x="5859463" y="5618163"/>
              <a:ext cx="34925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15" name="Elipse 214"/>
            <p:cNvSpPr/>
            <p:nvPr/>
          </p:nvSpPr>
          <p:spPr bwMode="auto">
            <a:xfrm>
              <a:off x="6011863" y="5446713"/>
              <a:ext cx="36512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16" name="Elipse 215"/>
            <p:cNvSpPr/>
            <p:nvPr/>
          </p:nvSpPr>
          <p:spPr bwMode="auto">
            <a:xfrm>
              <a:off x="6132513" y="5553075"/>
              <a:ext cx="36512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17" name="Elipse 216"/>
            <p:cNvSpPr/>
            <p:nvPr/>
          </p:nvSpPr>
          <p:spPr bwMode="auto">
            <a:xfrm>
              <a:off x="6011863" y="5518150"/>
              <a:ext cx="36512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18" name="Elipse 217"/>
            <p:cNvSpPr/>
            <p:nvPr/>
          </p:nvSpPr>
          <p:spPr bwMode="auto">
            <a:xfrm>
              <a:off x="5799138" y="5392738"/>
              <a:ext cx="34925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19" name="Elipse 218"/>
            <p:cNvSpPr/>
            <p:nvPr/>
          </p:nvSpPr>
          <p:spPr bwMode="auto">
            <a:xfrm>
              <a:off x="6172200" y="5430838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20" name="Elipse 219"/>
            <p:cNvSpPr/>
            <p:nvPr/>
          </p:nvSpPr>
          <p:spPr bwMode="auto">
            <a:xfrm>
              <a:off x="6319838" y="5665788"/>
              <a:ext cx="36512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21" name="Elipse 220"/>
            <p:cNvSpPr/>
            <p:nvPr/>
          </p:nvSpPr>
          <p:spPr bwMode="auto">
            <a:xfrm>
              <a:off x="5870575" y="5710238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22" name="Elipse 221"/>
            <p:cNvSpPr/>
            <p:nvPr/>
          </p:nvSpPr>
          <p:spPr bwMode="auto">
            <a:xfrm>
              <a:off x="5727700" y="5573713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23" name="Elipse 222"/>
            <p:cNvSpPr/>
            <p:nvPr/>
          </p:nvSpPr>
          <p:spPr bwMode="auto">
            <a:xfrm>
              <a:off x="5937250" y="5513388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24" name="Elipse 223"/>
            <p:cNvSpPr/>
            <p:nvPr/>
          </p:nvSpPr>
          <p:spPr bwMode="auto">
            <a:xfrm>
              <a:off x="6435725" y="5395913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25" name="Elipse 224"/>
            <p:cNvSpPr/>
            <p:nvPr/>
          </p:nvSpPr>
          <p:spPr bwMode="auto">
            <a:xfrm>
              <a:off x="6400800" y="5375275"/>
              <a:ext cx="34925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26" name="Elipse 225"/>
            <p:cNvSpPr/>
            <p:nvPr/>
          </p:nvSpPr>
          <p:spPr bwMode="auto">
            <a:xfrm>
              <a:off x="6445250" y="5302250"/>
              <a:ext cx="34925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27" name="Elipse 226"/>
            <p:cNvSpPr/>
            <p:nvPr/>
          </p:nvSpPr>
          <p:spPr bwMode="auto">
            <a:xfrm>
              <a:off x="6335713" y="5251450"/>
              <a:ext cx="36512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28" name="Elipse 227"/>
            <p:cNvSpPr/>
            <p:nvPr/>
          </p:nvSpPr>
          <p:spPr bwMode="auto">
            <a:xfrm>
              <a:off x="6359525" y="5254625"/>
              <a:ext cx="34925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29" name="Elipse 228"/>
            <p:cNvSpPr/>
            <p:nvPr/>
          </p:nvSpPr>
          <p:spPr bwMode="auto">
            <a:xfrm>
              <a:off x="6403975" y="5302250"/>
              <a:ext cx="34925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30" name="Elipse 229"/>
            <p:cNvSpPr/>
            <p:nvPr/>
          </p:nvSpPr>
          <p:spPr bwMode="auto">
            <a:xfrm>
              <a:off x="6372225" y="5446713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31" name="Elipse 230"/>
            <p:cNvSpPr/>
            <p:nvPr/>
          </p:nvSpPr>
          <p:spPr bwMode="auto">
            <a:xfrm>
              <a:off x="6311900" y="5365750"/>
              <a:ext cx="36513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32" name="Elipse 231"/>
            <p:cNvSpPr/>
            <p:nvPr/>
          </p:nvSpPr>
          <p:spPr bwMode="auto">
            <a:xfrm>
              <a:off x="6443663" y="5302250"/>
              <a:ext cx="36512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33" name="Elipse 232"/>
            <p:cNvSpPr/>
            <p:nvPr/>
          </p:nvSpPr>
          <p:spPr bwMode="auto">
            <a:xfrm>
              <a:off x="6469063" y="5353050"/>
              <a:ext cx="36512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34" name="Elipse 233"/>
            <p:cNvSpPr/>
            <p:nvPr/>
          </p:nvSpPr>
          <p:spPr bwMode="auto">
            <a:xfrm>
              <a:off x="6403975" y="5327650"/>
              <a:ext cx="34925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35" name="Elipse 234"/>
            <p:cNvSpPr/>
            <p:nvPr/>
          </p:nvSpPr>
          <p:spPr bwMode="auto">
            <a:xfrm>
              <a:off x="6499225" y="5416550"/>
              <a:ext cx="34925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36" name="Elipse 235"/>
            <p:cNvSpPr/>
            <p:nvPr/>
          </p:nvSpPr>
          <p:spPr bwMode="auto">
            <a:xfrm>
              <a:off x="6451600" y="5429250"/>
              <a:ext cx="36513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37" name="Elipse 236"/>
            <p:cNvSpPr/>
            <p:nvPr/>
          </p:nvSpPr>
          <p:spPr bwMode="auto">
            <a:xfrm>
              <a:off x="6378575" y="5403850"/>
              <a:ext cx="34925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38" name="Elipse 237"/>
            <p:cNvSpPr/>
            <p:nvPr/>
          </p:nvSpPr>
          <p:spPr bwMode="auto">
            <a:xfrm>
              <a:off x="6391275" y="5032375"/>
              <a:ext cx="34925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39" name="Elipse 238"/>
            <p:cNvSpPr/>
            <p:nvPr/>
          </p:nvSpPr>
          <p:spPr bwMode="auto">
            <a:xfrm>
              <a:off x="6013450" y="5187950"/>
              <a:ext cx="36513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40" name="Elipse 239"/>
            <p:cNvSpPr/>
            <p:nvPr/>
          </p:nvSpPr>
          <p:spPr bwMode="auto">
            <a:xfrm>
              <a:off x="6156325" y="5014913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41" name="Elipse 240"/>
            <p:cNvSpPr/>
            <p:nvPr/>
          </p:nvSpPr>
          <p:spPr bwMode="auto">
            <a:xfrm>
              <a:off x="6588125" y="5302250"/>
              <a:ext cx="36513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42" name="Elipse 241"/>
            <p:cNvSpPr/>
            <p:nvPr/>
          </p:nvSpPr>
          <p:spPr bwMode="auto">
            <a:xfrm>
              <a:off x="6715125" y="5394325"/>
              <a:ext cx="36513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43" name="Elipse 242"/>
            <p:cNvSpPr/>
            <p:nvPr/>
          </p:nvSpPr>
          <p:spPr bwMode="auto">
            <a:xfrm>
              <a:off x="6475413" y="5505450"/>
              <a:ext cx="36512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44" name="Elipse 243"/>
            <p:cNvSpPr/>
            <p:nvPr/>
          </p:nvSpPr>
          <p:spPr bwMode="auto">
            <a:xfrm>
              <a:off x="6524625" y="5133975"/>
              <a:ext cx="34925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45" name="Elipse 244"/>
            <p:cNvSpPr/>
            <p:nvPr/>
          </p:nvSpPr>
          <p:spPr bwMode="auto">
            <a:xfrm>
              <a:off x="7129463" y="5291138"/>
              <a:ext cx="34925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46" name="Elipse 245"/>
            <p:cNvSpPr/>
            <p:nvPr/>
          </p:nvSpPr>
          <p:spPr bwMode="auto">
            <a:xfrm>
              <a:off x="7159625" y="5280025"/>
              <a:ext cx="36513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47" name="Elipse 246"/>
            <p:cNvSpPr/>
            <p:nvPr/>
          </p:nvSpPr>
          <p:spPr bwMode="auto">
            <a:xfrm>
              <a:off x="7213600" y="5291138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48" name="Elipse 247"/>
            <p:cNvSpPr/>
            <p:nvPr/>
          </p:nvSpPr>
          <p:spPr bwMode="auto">
            <a:xfrm>
              <a:off x="7113588" y="5273675"/>
              <a:ext cx="36512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49" name="Elipse 248"/>
            <p:cNvSpPr/>
            <p:nvPr/>
          </p:nvSpPr>
          <p:spPr bwMode="auto">
            <a:xfrm>
              <a:off x="7058025" y="5311775"/>
              <a:ext cx="34925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50" name="Elipse 249"/>
            <p:cNvSpPr/>
            <p:nvPr/>
          </p:nvSpPr>
          <p:spPr bwMode="auto">
            <a:xfrm>
              <a:off x="7235825" y="5230813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51" name="Elipse 250"/>
            <p:cNvSpPr/>
            <p:nvPr/>
          </p:nvSpPr>
          <p:spPr bwMode="auto">
            <a:xfrm>
              <a:off x="7150100" y="5310188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52" name="Elipse 251"/>
            <p:cNvSpPr/>
            <p:nvPr/>
          </p:nvSpPr>
          <p:spPr bwMode="auto">
            <a:xfrm>
              <a:off x="7275513" y="5210175"/>
              <a:ext cx="36512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53" name="Elipse 252"/>
            <p:cNvSpPr/>
            <p:nvPr/>
          </p:nvSpPr>
          <p:spPr bwMode="auto">
            <a:xfrm>
              <a:off x="6983413" y="5292725"/>
              <a:ext cx="36512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54" name="Elipse 253"/>
            <p:cNvSpPr/>
            <p:nvPr/>
          </p:nvSpPr>
          <p:spPr bwMode="auto">
            <a:xfrm>
              <a:off x="7245350" y="5176838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55" name="Elipse 254"/>
            <p:cNvSpPr/>
            <p:nvPr/>
          </p:nvSpPr>
          <p:spPr bwMode="auto">
            <a:xfrm>
              <a:off x="7186613" y="5241925"/>
              <a:ext cx="36512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56" name="Elipse 255"/>
            <p:cNvSpPr/>
            <p:nvPr/>
          </p:nvSpPr>
          <p:spPr bwMode="auto">
            <a:xfrm>
              <a:off x="7048500" y="5281613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57" name="Elipse 256"/>
            <p:cNvSpPr/>
            <p:nvPr/>
          </p:nvSpPr>
          <p:spPr bwMode="auto">
            <a:xfrm>
              <a:off x="5915025" y="6148388"/>
              <a:ext cx="36513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58" name="Elipse 257"/>
            <p:cNvSpPr/>
            <p:nvPr/>
          </p:nvSpPr>
          <p:spPr bwMode="auto">
            <a:xfrm>
              <a:off x="5940425" y="6238875"/>
              <a:ext cx="34925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59" name="Elipse 258"/>
            <p:cNvSpPr/>
            <p:nvPr/>
          </p:nvSpPr>
          <p:spPr bwMode="auto">
            <a:xfrm>
              <a:off x="5883275" y="6237288"/>
              <a:ext cx="36513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60" name="Elipse 259"/>
            <p:cNvSpPr/>
            <p:nvPr/>
          </p:nvSpPr>
          <p:spPr bwMode="auto">
            <a:xfrm>
              <a:off x="5886450" y="6216650"/>
              <a:ext cx="36513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61" name="Elipse 260"/>
            <p:cNvSpPr/>
            <p:nvPr/>
          </p:nvSpPr>
          <p:spPr bwMode="auto">
            <a:xfrm>
              <a:off x="5962650" y="6319838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62" name="Elipse 261"/>
            <p:cNvSpPr/>
            <p:nvPr/>
          </p:nvSpPr>
          <p:spPr bwMode="auto">
            <a:xfrm>
              <a:off x="6038850" y="6269038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63" name="Elipse 262"/>
            <p:cNvSpPr/>
            <p:nvPr/>
          </p:nvSpPr>
          <p:spPr bwMode="auto">
            <a:xfrm>
              <a:off x="5903913" y="6305550"/>
              <a:ext cx="36512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64" name="Elipse 263"/>
            <p:cNvSpPr/>
            <p:nvPr/>
          </p:nvSpPr>
          <p:spPr bwMode="auto">
            <a:xfrm>
              <a:off x="6019800" y="6230938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65" name="Elipse 264"/>
            <p:cNvSpPr/>
            <p:nvPr/>
          </p:nvSpPr>
          <p:spPr bwMode="auto">
            <a:xfrm>
              <a:off x="5607050" y="6213475"/>
              <a:ext cx="34925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66" name="Elipse 265"/>
            <p:cNvSpPr/>
            <p:nvPr/>
          </p:nvSpPr>
          <p:spPr bwMode="auto">
            <a:xfrm>
              <a:off x="5829300" y="6477000"/>
              <a:ext cx="36513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67" name="Elipse 266"/>
            <p:cNvSpPr/>
            <p:nvPr/>
          </p:nvSpPr>
          <p:spPr bwMode="auto">
            <a:xfrm>
              <a:off x="5940425" y="6022975"/>
              <a:ext cx="34925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68" name="Elipse 267"/>
            <p:cNvSpPr/>
            <p:nvPr/>
          </p:nvSpPr>
          <p:spPr bwMode="auto">
            <a:xfrm>
              <a:off x="5707063" y="6243638"/>
              <a:ext cx="36512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69" name="Elipse 268"/>
            <p:cNvSpPr/>
            <p:nvPr/>
          </p:nvSpPr>
          <p:spPr bwMode="auto">
            <a:xfrm>
              <a:off x="5435600" y="6238875"/>
              <a:ext cx="36513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70" name="Elipse 269"/>
            <p:cNvSpPr/>
            <p:nvPr/>
          </p:nvSpPr>
          <p:spPr bwMode="auto">
            <a:xfrm>
              <a:off x="6256338" y="5969000"/>
              <a:ext cx="36512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71" name="Elipse 270"/>
            <p:cNvSpPr/>
            <p:nvPr/>
          </p:nvSpPr>
          <p:spPr bwMode="auto">
            <a:xfrm>
              <a:off x="6159500" y="5981700"/>
              <a:ext cx="36513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72" name="Elipse 271"/>
            <p:cNvSpPr/>
            <p:nvPr/>
          </p:nvSpPr>
          <p:spPr bwMode="auto">
            <a:xfrm>
              <a:off x="6227763" y="5951538"/>
              <a:ext cx="36512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73" name="Elipse 272"/>
            <p:cNvSpPr/>
            <p:nvPr/>
          </p:nvSpPr>
          <p:spPr bwMode="auto">
            <a:xfrm>
              <a:off x="6227763" y="5951538"/>
              <a:ext cx="36512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74" name="Elipse 273"/>
            <p:cNvSpPr/>
            <p:nvPr/>
          </p:nvSpPr>
          <p:spPr bwMode="auto">
            <a:xfrm>
              <a:off x="6156325" y="5951538"/>
              <a:ext cx="36513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75" name="Elipse 274"/>
            <p:cNvSpPr/>
            <p:nvPr/>
          </p:nvSpPr>
          <p:spPr bwMode="auto">
            <a:xfrm>
              <a:off x="6199188" y="5899150"/>
              <a:ext cx="36512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76" name="Elipse 275"/>
            <p:cNvSpPr/>
            <p:nvPr/>
          </p:nvSpPr>
          <p:spPr bwMode="auto">
            <a:xfrm>
              <a:off x="5940425" y="5876925"/>
              <a:ext cx="34925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77" name="Elipse 276"/>
            <p:cNvSpPr/>
            <p:nvPr/>
          </p:nvSpPr>
          <p:spPr bwMode="auto">
            <a:xfrm>
              <a:off x="6156325" y="5805488"/>
              <a:ext cx="36513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78" name="Elipse 277"/>
            <p:cNvSpPr/>
            <p:nvPr/>
          </p:nvSpPr>
          <p:spPr bwMode="auto">
            <a:xfrm>
              <a:off x="6262688" y="5842000"/>
              <a:ext cx="36512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79" name="Elipse 278"/>
            <p:cNvSpPr/>
            <p:nvPr/>
          </p:nvSpPr>
          <p:spPr bwMode="auto">
            <a:xfrm>
              <a:off x="3702050" y="3538538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80" name="Elipse 279"/>
            <p:cNvSpPr/>
            <p:nvPr/>
          </p:nvSpPr>
          <p:spPr bwMode="auto">
            <a:xfrm>
              <a:off x="3575050" y="3557588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81" name="Elipse 280"/>
            <p:cNvSpPr/>
            <p:nvPr/>
          </p:nvSpPr>
          <p:spPr bwMode="auto">
            <a:xfrm>
              <a:off x="4284663" y="3502025"/>
              <a:ext cx="34925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82" name="Elipse 281"/>
            <p:cNvSpPr/>
            <p:nvPr/>
          </p:nvSpPr>
          <p:spPr bwMode="auto">
            <a:xfrm>
              <a:off x="4346575" y="3508375"/>
              <a:ext cx="36513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83" name="Elipse 282"/>
            <p:cNvSpPr/>
            <p:nvPr/>
          </p:nvSpPr>
          <p:spPr bwMode="auto">
            <a:xfrm>
              <a:off x="4348163" y="3584575"/>
              <a:ext cx="36512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84" name="Elipse 283"/>
            <p:cNvSpPr/>
            <p:nvPr/>
          </p:nvSpPr>
          <p:spPr bwMode="auto">
            <a:xfrm>
              <a:off x="4265613" y="3578225"/>
              <a:ext cx="36512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85" name="Elipse 284"/>
            <p:cNvSpPr/>
            <p:nvPr/>
          </p:nvSpPr>
          <p:spPr bwMode="auto">
            <a:xfrm>
              <a:off x="4310063" y="3629025"/>
              <a:ext cx="36512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86" name="Elipse 285"/>
            <p:cNvSpPr/>
            <p:nvPr/>
          </p:nvSpPr>
          <p:spPr bwMode="auto">
            <a:xfrm>
              <a:off x="4427538" y="3644900"/>
              <a:ext cx="36512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88" name="Elipse 287"/>
            <p:cNvSpPr/>
            <p:nvPr/>
          </p:nvSpPr>
          <p:spPr bwMode="auto">
            <a:xfrm>
              <a:off x="5435600" y="4151313"/>
              <a:ext cx="36513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89" name="Elipse 288"/>
            <p:cNvSpPr/>
            <p:nvPr/>
          </p:nvSpPr>
          <p:spPr bwMode="auto">
            <a:xfrm>
              <a:off x="5316538" y="4089400"/>
              <a:ext cx="36512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90" name="Elipse 289"/>
            <p:cNvSpPr/>
            <p:nvPr/>
          </p:nvSpPr>
          <p:spPr bwMode="auto">
            <a:xfrm>
              <a:off x="5418138" y="4017963"/>
              <a:ext cx="36512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91" name="Elipse 290"/>
            <p:cNvSpPr/>
            <p:nvPr/>
          </p:nvSpPr>
          <p:spPr bwMode="auto">
            <a:xfrm>
              <a:off x="5364163" y="4222750"/>
              <a:ext cx="36512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92" name="Elipse 291"/>
            <p:cNvSpPr/>
            <p:nvPr/>
          </p:nvSpPr>
          <p:spPr bwMode="auto">
            <a:xfrm>
              <a:off x="5484813" y="4097338"/>
              <a:ext cx="34925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93" name="Elipse 292"/>
            <p:cNvSpPr/>
            <p:nvPr/>
          </p:nvSpPr>
          <p:spPr bwMode="auto">
            <a:xfrm>
              <a:off x="5508625" y="4222750"/>
              <a:ext cx="34925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94" name="Elipse 293"/>
            <p:cNvSpPr/>
            <p:nvPr/>
          </p:nvSpPr>
          <p:spPr bwMode="auto">
            <a:xfrm>
              <a:off x="6600825" y="2493963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95" name="Elipse 294"/>
            <p:cNvSpPr/>
            <p:nvPr/>
          </p:nvSpPr>
          <p:spPr bwMode="auto">
            <a:xfrm>
              <a:off x="6442075" y="2517775"/>
              <a:ext cx="36513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96" name="Elipse 295"/>
            <p:cNvSpPr/>
            <p:nvPr/>
          </p:nvSpPr>
          <p:spPr bwMode="auto">
            <a:xfrm>
              <a:off x="5688013" y="2732088"/>
              <a:ext cx="34925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97" name="Elipse 296"/>
            <p:cNvSpPr/>
            <p:nvPr/>
          </p:nvSpPr>
          <p:spPr bwMode="auto">
            <a:xfrm>
              <a:off x="6051550" y="2840038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98" name="Elipse 297"/>
            <p:cNvSpPr/>
            <p:nvPr/>
          </p:nvSpPr>
          <p:spPr bwMode="auto">
            <a:xfrm>
              <a:off x="5795963" y="2566988"/>
              <a:ext cx="36512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99" name="Elipse 298"/>
            <p:cNvSpPr/>
            <p:nvPr/>
          </p:nvSpPr>
          <p:spPr bwMode="auto">
            <a:xfrm>
              <a:off x="5651500" y="2998788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00" name="Elipse 299"/>
            <p:cNvSpPr/>
            <p:nvPr/>
          </p:nvSpPr>
          <p:spPr bwMode="auto">
            <a:xfrm>
              <a:off x="6332538" y="2820988"/>
              <a:ext cx="36512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01" name="Elipse 300"/>
            <p:cNvSpPr/>
            <p:nvPr/>
          </p:nvSpPr>
          <p:spPr bwMode="auto">
            <a:xfrm>
              <a:off x="4610100" y="1709738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02" name="Elipse 301"/>
            <p:cNvSpPr/>
            <p:nvPr/>
          </p:nvSpPr>
          <p:spPr bwMode="auto">
            <a:xfrm>
              <a:off x="4756150" y="1620838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03" name="Elipse 302"/>
            <p:cNvSpPr/>
            <p:nvPr/>
          </p:nvSpPr>
          <p:spPr bwMode="auto">
            <a:xfrm>
              <a:off x="6553200" y="3748088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04" name="Elipse 303"/>
            <p:cNvSpPr/>
            <p:nvPr/>
          </p:nvSpPr>
          <p:spPr bwMode="auto">
            <a:xfrm>
              <a:off x="6432550" y="3779838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05" name="Elipse 304"/>
            <p:cNvSpPr/>
            <p:nvPr/>
          </p:nvSpPr>
          <p:spPr bwMode="auto">
            <a:xfrm>
              <a:off x="6516688" y="3575050"/>
              <a:ext cx="34925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06" name="Elipse 305"/>
            <p:cNvSpPr/>
            <p:nvPr/>
          </p:nvSpPr>
          <p:spPr bwMode="auto">
            <a:xfrm>
              <a:off x="7083425" y="2662238"/>
              <a:ext cx="34925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07" name="Elipse 306"/>
            <p:cNvSpPr/>
            <p:nvPr/>
          </p:nvSpPr>
          <p:spPr bwMode="auto">
            <a:xfrm>
              <a:off x="7092950" y="2746375"/>
              <a:ext cx="34925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08" name="Elipse 307"/>
            <p:cNvSpPr/>
            <p:nvPr/>
          </p:nvSpPr>
          <p:spPr bwMode="auto">
            <a:xfrm>
              <a:off x="7158038" y="2625725"/>
              <a:ext cx="36512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09" name="Elipse 308"/>
            <p:cNvSpPr/>
            <p:nvPr/>
          </p:nvSpPr>
          <p:spPr bwMode="auto">
            <a:xfrm>
              <a:off x="7086600" y="2898775"/>
              <a:ext cx="36513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10" name="Elipse 309"/>
            <p:cNvSpPr/>
            <p:nvPr/>
          </p:nvSpPr>
          <p:spPr bwMode="auto">
            <a:xfrm>
              <a:off x="6985000" y="2827338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11" name="Elipse 310"/>
            <p:cNvSpPr/>
            <p:nvPr/>
          </p:nvSpPr>
          <p:spPr bwMode="auto">
            <a:xfrm>
              <a:off x="6875463" y="2638425"/>
              <a:ext cx="36512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12" name="Elipse 311"/>
            <p:cNvSpPr/>
            <p:nvPr/>
          </p:nvSpPr>
          <p:spPr bwMode="auto">
            <a:xfrm>
              <a:off x="7280275" y="2741613"/>
              <a:ext cx="34925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13" name="Elipse 312"/>
            <p:cNvSpPr/>
            <p:nvPr/>
          </p:nvSpPr>
          <p:spPr bwMode="auto">
            <a:xfrm>
              <a:off x="7351713" y="2852738"/>
              <a:ext cx="36512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314" name="Elipse 313"/>
            <p:cNvSpPr/>
            <p:nvPr/>
          </p:nvSpPr>
          <p:spPr bwMode="auto">
            <a:xfrm>
              <a:off x="7451725" y="3143250"/>
              <a:ext cx="36513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15" name="Elipse 314"/>
            <p:cNvSpPr/>
            <p:nvPr/>
          </p:nvSpPr>
          <p:spPr bwMode="auto">
            <a:xfrm>
              <a:off x="7307263" y="2862263"/>
              <a:ext cx="36512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16" name="Elipse 315"/>
            <p:cNvSpPr/>
            <p:nvPr/>
          </p:nvSpPr>
          <p:spPr bwMode="auto">
            <a:xfrm>
              <a:off x="7369175" y="2662238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17" name="Elipse 316"/>
            <p:cNvSpPr/>
            <p:nvPr/>
          </p:nvSpPr>
          <p:spPr bwMode="auto">
            <a:xfrm>
              <a:off x="7356475" y="2738438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18" name="Elipse 317"/>
            <p:cNvSpPr/>
            <p:nvPr/>
          </p:nvSpPr>
          <p:spPr bwMode="auto">
            <a:xfrm>
              <a:off x="8210550" y="2992438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19" name="Elipse 318"/>
            <p:cNvSpPr/>
            <p:nvPr/>
          </p:nvSpPr>
          <p:spPr bwMode="auto">
            <a:xfrm>
              <a:off x="8147050" y="2973388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20" name="Elipse 319"/>
            <p:cNvSpPr/>
            <p:nvPr/>
          </p:nvSpPr>
          <p:spPr bwMode="auto">
            <a:xfrm>
              <a:off x="8139113" y="3024188"/>
              <a:ext cx="34925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21" name="Elipse 320"/>
            <p:cNvSpPr/>
            <p:nvPr/>
          </p:nvSpPr>
          <p:spPr bwMode="auto">
            <a:xfrm>
              <a:off x="8075613" y="2933700"/>
              <a:ext cx="34925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22" name="Elipse 321"/>
            <p:cNvSpPr/>
            <p:nvPr/>
          </p:nvSpPr>
          <p:spPr bwMode="auto">
            <a:xfrm>
              <a:off x="8189913" y="3030538"/>
              <a:ext cx="34925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23" name="Elipse 322"/>
            <p:cNvSpPr/>
            <p:nvPr/>
          </p:nvSpPr>
          <p:spPr bwMode="auto">
            <a:xfrm>
              <a:off x="8064500" y="3030538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24" name="Elipse 323"/>
            <p:cNvSpPr/>
            <p:nvPr/>
          </p:nvSpPr>
          <p:spPr bwMode="auto">
            <a:xfrm>
              <a:off x="8096250" y="2960688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25" name="Elipse 324"/>
            <p:cNvSpPr/>
            <p:nvPr/>
          </p:nvSpPr>
          <p:spPr bwMode="auto">
            <a:xfrm>
              <a:off x="8278813" y="3143250"/>
              <a:ext cx="34925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26" name="Elipse 325"/>
            <p:cNvSpPr/>
            <p:nvPr/>
          </p:nvSpPr>
          <p:spPr bwMode="auto">
            <a:xfrm>
              <a:off x="8197850" y="3125788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27" name="Elipse 326"/>
            <p:cNvSpPr/>
            <p:nvPr/>
          </p:nvSpPr>
          <p:spPr bwMode="auto">
            <a:xfrm>
              <a:off x="8197850" y="3189288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28" name="Elipse 327"/>
            <p:cNvSpPr/>
            <p:nvPr/>
          </p:nvSpPr>
          <p:spPr bwMode="auto">
            <a:xfrm>
              <a:off x="8215313" y="3167063"/>
              <a:ext cx="34925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30" name="Elipse 329"/>
            <p:cNvSpPr/>
            <p:nvPr/>
          </p:nvSpPr>
          <p:spPr bwMode="auto">
            <a:xfrm>
              <a:off x="8215313" y="3313113"/>
              <a:ext cx="36512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31" name="Elipse 330"/>
            <p:cNvSpPr/>
            <p:nvPr/>
          </p:nvSpPr>
          <p:spPr bwMode="auto">
            <a:xfrm>
              <a:off x="8151813" y="3357563"/>
              <a:ext cx="36512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33" name="Elipse 332"/>
            <p:cNvSpPr/>
            <p:nvPr/>
          </p:nvSpPr>
          <p:spPr bwMode="auto">
            <a:xfrm>
              <a:off x="8208963" y="3370263"/>
              <a:ext cx="36512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35" name="Elipse 334"/>
            <p:cNvSpPr/>
            <p:nvPr/>
          </p:nvSpPr>
          <p:spPr bwMode="auto">
            <a:xfrm>
              <a:off x="8151813" y="3338513"/>
              <a:ext cx="36512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36" name="Elipse 335"/>
            <p:cNvSpPr/>
            <p:nvPr/>
          </p:nvSpPr>
          <p:spPr bwMode="auto">
            <a:xfrm>
              <a:off x="8101013" y="3382963"/>
              <a:ext cx="36512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37" name="Elipse 336"/>
            <p:cNvSpPr/>
            <p:nvPr/>
          </p:nvSpPr>
          <p:spPr bwMode="auto">
            <a:xfrm>
              <a:off x="8088313" y="3421063"/>
              <a:ext cx="36512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39" name="Elipse 338"/>
            <p:cNvSpPr/>
            <p:nvPr/>
          </p:nvSpPr>
          <p:spPr bwMode="auto">
            <a:xfrm>
              <a:off x="7948613" y="3325813"/>
              <a:ext cx="36512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40" name="Elipse 339"/>
            <p:cNvSpPr/>
            <p:nvPr/>
          </p:nvSpPr>
          <p:spPr bwMode="auto">
            <a:xfrm>
              <a:off x="7866063" y="3389313"/>
              <a:ext cx="36512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41" name="Elipse 340"/>
            <p:cNvSpPr/>
            <p:nvPr/>
          </p:nvSpPr>
          <p:spPr bwMode="auto">
            <a:xfrm>
              <a:off x="7435850" y="4981575"/>
              <a:ext cx="34925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42" name="Elipse 341"/>
            <p:cNvSpPr/>
            <p:nvPr/>
          </p:nvSpPr>
          <p:spPr bwMode="auto">
            <a:xfrm>
              <a:off x="7405688" y="5022850"/>
              <a:ext cx="36512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43" name="Elipse 342"/>
            <p:cNvSpPr/>
            <p:nvPr/>
          </p:nvSpPr>
          <p:spPr bwMode="auto">
            <a:xfrm>
              <a:off x="7434263" y="4918075"/>
              <a:ext cx="36512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44" name="Elipse 343"/>
            <p:cNvSpPr/>
            <p:nvPr/>
          </p:nvSpPr>
          <p:spPr bwMode="auto">
            <a:xfrm>
              <a:off x="7473950" y="4924425"/>
              <a:ext cx="36513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45" name="Elipse 344"/>
            <p:cNvSpPr/>
            <p:nvPr/>
          </p:nvSpPr>
          <p:spPr bwMode="auto">
            <a:xfrm>
              <a:off x="5589588" y="4900613"/>
              <a:ext cx="36512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46" name="Elipse 345"/>
            <p:cNvSpPr/>
            <p:nvPr/>
          </p:nvSpPr>
          <p:spPr bwMode="auto">
            <a:xfrm>
              <a:off x="5649913" y="4957763"/>
              <a:ext cx="36512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47" name="Elipse 346"/>
            <p:cNvSpPr/>
            <p:nvPr/>
          </p:nvSpPr>
          <p:spPr bwMode="auto">
            <a:xfrm>
              <a:off x="5508625" y="4975225"/>
              <a:ext cx="34925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48" name="Elipse 347"/>
            <p:cNvSpPr/>
            <p:nvPr/>
          </p:nvSpPr>
          <p:spPr bwMode="auto">
            <a:xfrm>
              <a:off x="5795963" y="5070475"/>
              <a:ext cx="34925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51" name="Elipse 350"/>
            <p:cNvSpPr/>
            <p:nvPr/>
          </p:nvSpPr>
          <p:spPr bwMode="auto">
            <a:xfrm>
              <a:off x="6011863" y="1989138"/>
              <a:ext cx="36512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52" name="Elipse 351"/>
            <p:cNvSpPr/>
            <p:nvPr/>
          </p:nvSpPr>
          <p:spPr bwMode="auto">
            <a:xfrm>
              <a:off x="5940425" y="1989138"/>
              <a:ext cx="34925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53" name="Elipse 352"/>
            <p:cNvSpPr/>
            <p:nvPr/>
          </p:nvSpPr>
          <p:spPr bwMode="auto">
            <a:xfrm>
              <a:off x="5940425" y="1916113"/>
              <a:ext cx="34925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54" name="Elipse 353"/>
            <p:cNvSpPr/>
            <p:nvPr/>
          </p:nvSpPr>
          <p:spPr bwMode="auto">
            <a:xfrm>
              <a:off x="6011863" y="2060575"/>
              <a:ext cx="36512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55" name="Elipse 354"/>
            <p:cNvSpPr/>
            <p:nvPr/>
          </p:nvSpPr>
          <p:spPr bwMode="auto">
            <a:xfrm>
              <a:off x="7451725" y="3932238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56" name="Elipse 355"/>
            <p:cNvSpPr/>
            <p:nvPr/>
          </p:nvSpPr>
          <p:spPr bwMode="auto">
            <a:xfrm>
              <a:off x="7596188" y="3571875"/>
              <a:ext cx="36512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57" name="Elipse 356"/>
            <p:cNvSpPr/>
            <p:nvPr/>
          </p:nvSpPr>
          <p:spPr bwMode="auto">
            <a:xfrm>
              <a:off x="6370638" y="4338638"/>
              <a:ext cx="36512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58" name="Elipse 357"/>
            <p:cNvSpPr/>
            <p:nvPr/>
          </p:nvSpPr>
          <p:spPr bwMode="auto">
            <a:xfrm>
              <a:off x="6372225" y="4221163"/>
              <a:ext cx="36513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59" name="Elipse 358"/>
            <p:cNvSpPr/>
            <p:nvPr/>
          </p:nvSpPr>
          <p:spPr bwMode="auto">
            <a:xfrm>
              <a:off x="6453188" y="4378325"/>
              <a:ext cx="36512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60" name="Elipse 359"/>
            <p:cNvSpPr/>
            <p:nvPr/>
          </p:nvSpPr>
          <p:spPr bwMode="auto">
            <a:xfrm>
              <a:off x="7426325" y="4867275"/>
              <a:ext cx="36513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61" name="Elipse 360"/>
            <p:cNvSpPr/>
            <p:nvPr/>
          </p:nvSpPr>
          <p:spPr bwMode="auto">
            <a:xfrm>
              <a:off x="7446963" y="4892675"/>
              <a:ext cx="34925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62" name="Elipse 361"/>
            <p:cNvSpPr/>
            <p:nvPr/>
          </p:nvSpPr>
          <p:spPr bwMode="auto">
            <a:xfrm>
              <a:off x="7380288" y="4940300"/>
              <a:ext cx="36512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63" name="Elipse 362"/>
            <p:cNvSpPr/>
            <p:nvPr/>
          </p:nvSpPr>
          <p:spPr bwMode="auto">
            <a:xfrm>
              <a:off x="7340600" y="5048250"/>
              <a:ext cx="36513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64" name="Elipse 363"/>
            <p:cNvSpPr/>
            <p:nvPr/>
          </p:nvSpPr>
          <p:spPr bwMode="auto">
            <a:xfrm>
              <a:off x="7499350" y="4819650"/>
              <a:ext cx="36513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65" name="Elipse 364"/>
            <p:cNvSpPr/>
            <p:nvPr/>
          </p:nvSpPr>
          <p:spPr bwMode="auto">
            <a:xfrm>
              <a:off x="6119813" y="4614863"/>
              <a:ext cx="36512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66" name="Elipse 365"/>
            <p:cNvSpPr/>
            <p:nvPr/>
          </p:nvSpPr>
          <p:spPr bwMode="auto">
            <a:xfrm>
              <a:off x="6084888" y="4508500"/>
              <a:ext cx="34925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67" name="Elipse 366"/>
            <p:cNvSpPr/>
            <p:nvPr/>
          </p:nvSpPr>
          <p:spPr bwMode="auto">
            <a:xfrm>
              <a:off x="6156325" y="4508500"/>
              <a:ext cx="36513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68" name="Elipse 367"/>
            <p:cNvSpPr/>
            <p:nvPr/>
          </p:nvSpPr>
          <p:spPr bwMode="auto">
            <a:xfrm>
              <a:off x="6227763" y="4508500"/>
              <a:ext cx="36512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69" name="Elipse 368"/>
            <p:cNvSpPr/>
            <p:nvPr/>
          </p:nvSpPr>
          <p:spPr bwMode="auto">
            <a:xfrm>
              <a:off x="6084888" y="4508500"/>
              <a:ext cx="34925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70" name="Elipse 369"/>
            <p:cNvSpPr/>
            <p:nvPr/>
          </p:nvSpPr>
          <p:spPr bwMode="auto">
            <a:xfrm>
              <a:off x="6227763" y="4581525"/>
              <a:ext cx="36512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71" name="Elipse 370"/>
            <p:cNvSpPr/>
            <p:nvPr/>
          </p:nvSpPr>
          <p:spPr bwMode="auto">
            <a:xfrm>
              <a:off x="6176963" y="4591050"/>
              <a:ext cx="36512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72" name="Elipse 371"/>
            <p:cNvSpPr/>
            <p:nvPr/>
          </p:nvSpPr>
          <p:spPr bwMode="auto">
            <a:xfrm>
              <a:off x="6227763" y="4581525"/>
              <a:ext cx="36512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73" name="Elipse 372"/>
            <p:cNvSpPr/>
            <p:nvPr/>
          </p:nvSpPr>
          <p:spPr bwMode="auto">
            <a:xfrm>
              <a:off x="6227763" y="4581525"/>
              <a:ext cx="36512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74" name="Elipse 373"/>
            <p:cNvSpPr/>
            <p:nvPr/>
          </p:nvSpPr>
          <p:spPr bwMode="auto">
            <a:xfrm>
              <a:off x="6172200" y="4532313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75" name="Elipse 374"/>
            <p:cNvSpPr/>
            <p:nvPr/>
          </p:nvSpPr>
          <p:spPr bwMode="auto">
            <a:xfrm>
              <a:off x="6148388" y="4548188"/>
              <a:ext cx="36512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76" name="Elipse 375"/>
            <p:cNvSpPr/>
            <p:nvPr/>
          </p:nvSpPr>
          <p:spPr bwMode="auto">
            <a:xfrm>
              <a:off x="6067425" y="4514850"/>
              <a:ext cx="36513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77" name="Elipse 376"/>
            <p:cNvSpPr/>
            <p:nvPr/>
          </p:nvSpPr>
          <p:spPr bwMode="auto">
            <a:xfrm>
              <a:off x="6072188" y="4586288"/>
              <a:ext cx="36512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78" name="Elipse 377"/>
            <p:cNvSpPr/>
            <p:nvPr/>
          </p:nvSpPr>
          <p:spPr bwMode="auto">
            <a:xfrm>
              <a:off x="6084888" y="4652963"/>
              <a:ext cx="34925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79" name="Elipse 378"/>
            <p:cNvSpPr/>
            <p:nvPr/>
          </p:nvSpPr>
          <p:spPr bwMode="auto">
            <a:xfrm>
              <a:off x="6215063" y="4662488"/>
              <a:ext cx="36512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80" name="Elipse 379"/>
            <p:cNvSpPr/>
            <p:nvPr/>
          </p:nvSpPr>
          <p:spPr bwMode="auto">
            <a:xfrm>
              <a:off x="7008813" y="2765425"/>
              <a:ext cx="34925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81" name="Elipse 380"/>
            <p:cNvSpPr/>
            <p:nvPr/>
          </p:nvSpPr>
          <p:spPr bwMode="auto">
            <a:xfrm>
              <a:off x="7053263" y="2803525"/>
              <a:ext cx="34925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82" name="Elipse 381"/>
            <p:cNvSpPr/>
            <p:nvPr/>
          </p:nvSpPr>
          <p:spPr bwMode="auto">
            <a:xfrm>
              <a:off x="7164388" y="2781300"/>
              <a:ext cx="36512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83" name="Elipse 382"/>
            <p:cNvSpPr/>
            <p:nvPr/>
          </p:nvSpPr>
          <p:spPr bwMode="auto">
            <a:xfrm>
              <a:off x="6875463" y="2781300"/>
              <a:ext cx="36512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84" name="Elipse 383"/>
            <p:cNvSpPr/>
            <p:nvPr/>
          </p:nvSpPr>
          <p:spPr bwMode="auto">
            <a:xfrm>
              <a:off x="7010400" y="2687638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85" name="Elipse 384"/>
            <p:cNvSpPr/>
            <p:nvPr/>
          </p:nvSpPr>
          <p:spPr bwMode="auto">
            <a:xfrm>
              <a:off x="5413375" y="3944938"/>
              <a:ext cx="34925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86" name="Elipse 385"/>
            <p:cNvSpPr/>
            <p:nvPr/>
          </p:nvSpPr>
          <p:spPr bwMode="auto">
            <a:xfrm>
              <a:off x="5180013" y="3805238"/>
              <a:ext cx="36512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87" name="Elipse 386"/>
            <p:cNvSpPr/>
            <p:nvPr/>
          </p:nvSpPr>
          <p:spPr bwMode="auto">
            <a:xfrm>
              <a:off x="5303838" y="3951288"/>
              <a:ext cx="34925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88" name="Elipse 387"/>
            <p:cNvSpPr/>
            <p:nvPr/>
          </p:nvSpPr>
          <p:spPr bwMode="auto">
            <a:xfrm>
              <a:off x="5464175" y="4048125"/>
              <a:ext cx="36513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89" name="Elipse 388"/>
            <p:cNvSpPr/>
            <p:nvPr/>
          </p:nvSpPr>
          <p:spPr bwMode="auto">
            <a:xfrm>
              <a:off x="5284788" y="3838575"/>
              <a:ext cx="36512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90" name="Elipse 389"/>
            <p:cNvSpPr/>
            <p:nvPr/>
          </p:nvSpPr>
          <p:spPr bwMode="auto">
            <a:xfrm>
              <a:off x="5248275" y="4105275"/>
              <a:ext cx="36513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91" name="Elipse 390"/>
            <p:cNvSpPr/>
            <p:nvPr/>
          </p:nvSpPr>
          <p:spPr bwMode="auto">
            <a:xfrm>
              <a:off x="5075238" y="4005263"/>
              <a:ext cx="36512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92" name="Elipse 391"/>
            <p:cNvSpPr/>
            <p:nvPr/>
          </p:nvSpPr>
          <p:spPr bwMode="auto">
            <a:xfrm>
              <a:off x="5199063" y="4014788"/>
              <a:ext cx="36512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93" name="Elipse 392"/>
            <p:cNvSpPr/>
            <p:nvPr/>
          </p:nvSpPr>
          <p:spPr bwMode="auto">
            <a:xfrm>
              <a:off x="5724525" y="4148138"/>
              <a:ext cx="34925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94" name="Elipse 393"/>
            <p:cNvSpPr/>
            <p:nvPr/>
          </p:nvSpPr>
          <p:spPr bwMode="auto">
            <a:xfrm>
              <a:off x="5151438" y="3649663"/>
              <a:ext cx="34925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95" name="Elipse 394"/>
            <p:cNvSpPr/>
            <p:nvPr/>
          </p:nvSpPr>
          <p:spPr bwMode="auto">
            <a:xfrm>
              <a:off x="5297488" y="4037013"/>
              <a:ext cx="36512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96" name="Elipse 395"/>
            <p:cNvSpPr/>
            <p:nvPr/>
          </p:nvSpPr>
          <p:spPr bwMode="auto">
            <a:xfrm>
              <a:off x="5224463" y="4230688"/>
              <a:ext cx="36512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97" name="Elipse 396"/>
            <p:cNvSpPr/>
            <p:nvPr/>
          </p:nvSpPr>
          <p:spPr bwMode="auto">
            <a:xfrm>
              <a:off x="5599113" y="5048250"/>
              <a:ext cx="36512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98" name="Elipse 397"/>
            <p:cNvSpPr/>
            <p:nvPr/>
          </p:nvSpPr>
          <p:spPr bwMode="auto">
            <a:xfrm>
              <a:off x="5703888" y="5060950"/>
              <a:ext cx="36512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99" name="Elipse 398"/>
            <p:cNvSpPr/>
            <p:nvPr/>
          </p:nvSpPr>
          <p:spPr bwMode="auto">
            <a:xfrm>
              <a:off x="5421313" y="5067300"/>
              <a:ext cx="34925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00" name="Elipse 399"/>
            <p:cNvSpPr/>
            <p:nvPr/>
          </p:nvSpPr>
          <p:spPr bwMode="auto">
            <a:xfrm>
              <a:off x="5581650" y="5106988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01" name="Elipse 400"/>
            <p:cNvSpPr/>
            <p:nvPr/>
          </p:nvSpPr>
          <p:spPr bwMode="auto">
            <a:xfrm>
              <a:off x="5651500" y="5156200"/>
              <a:ext cx="36513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02" name="Elipse 401"/>
            <p:cNvSpPr/>
            <p:nvPr/>
          </p:nvSpPr>
          <p:spPr bwMode="auto">
            <a:xfrm>
              <a:off x="6915150" y="4697413"/>
              <a:ext cx="36513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03" name="Elipse 402"/>
            <p:cNvSpPr/>
            <p:nvPr/>
          </p:nvSpPr>
          <p:spPr bwMode="auto">
            <a:xfrm>
              <a:off x="6943725" y="4811713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04" name="Elipse 403"/>
            <p:cNvSpPr/>
            <p:nvPr/>
          </p:nvSpPr>
          <p:spPr bwMode="auto">
            <a:xfrm>
              <a:off x="7096125" y="4830763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05" name="Elipse 404"/>
            <p:cNvSpPr/>
            <p:nvPr/>
          </p:nvSpPr>
          <p:spPr bwMode="auto">
            <a:xfrm>
              <a:off x="6824663" y="4773613"/>
              <a:ext cx="36512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06" name="Elipse 405"/>
            <p:cNvSpPr/>
            <p:nvPr/>
          </p:nvSpPr>
          <p:spPr bwMode="auto">
            <a:xfrm>
              <a:off x="6672263" y="4711700"/>
              <a:ext cx="36512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07" name="Elipse 406"/>
            <p:cNvSpPr/>
            <p:nvPr/>
          </p:nvSpPr>
          <p:spPr bwMode="auto">
            <a:xfrm>
              <a:off x="6762750" y="4697413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08" name="Elipse 407"/>
            <p:cNvSpPr/>
            <p:nvPr/>
          </p:nvSpPr>
          <p:spPr bwMode="auto">
            <a:xfrm>
              <a:off x="6610350" y="4635500"/>
              <a:ext cx="36513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09" name="Elipse 408"/>
            <p:cNvSpPr/>
            <p:nvPr/>
          </p:nvSpPr>
          <p:spPr bwMode="auto">
            <a:xfrm>
              <a:off x="6748463" y="4776788"/>
              <a:ext cx="36512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10" name="Elipse 409"/>
            <p:cNvSpPr/>
            <p:nvPr/>
          </p:nvSpPr>
          <p:spPr bwMode="auto">
            <a:xfrm>
              <a:off x="7038975" y="4748213"/>
              <a:ext cx="36513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11" name="Elipse 410"/>
            <p:cNvSpPr/>
            <p:nvPr/>
          </p:nvSpPr>
          <p:spPr bwMode="auto">
            <a:xfrm>
              <a:off x="7094538" y="4895850"/>
              <a:ext cx="36512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12" name="Elipse 411"/>
            <p:cNvSpPr/>
            <p:nvPr/>
          </p:nvSpPr>
          <p:spPr bwMode="auto">
            <a:xfrm>
              <a:off x="7051675" y="5019675"/>
              <a:ext cx="34925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13" name="Elipse 412"/>
            <p:cNvSpPr/>
            <p:nvPr/>
          </p:nvSpPr>
          <p:spPr bwMode="auto">
            <a:xfrm>
              <a:off x="6948488" y="5087938"/>
              <a:ext cx="36512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14" name="Elipse 413"/>
            <p:cNvSpPr/>
            <p:nvPr/>
          </p:nvSpPr>
          <p:spPr bwMode="auto">
            <a:xfrm>
              <a:off x="6786563" y="5076825"/>
              <a:ext cx="34925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15" name="Elipse 414"/>
            <p:cNvSpPr/>
            <p:nvPr/>
          </p:nvSpPr>
          <p:spPr bwMode="auto">
            <a:xfrm>
              <a:off x="6877050" y="4643438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16" name="Elipse 415"/>
            <p:cNvSpPr/>
            <p:nvPr/>
          </p:nvSpPr>
          <p:spPr bwMode="auto">
            <a:xfrm>
              <a:off x="6862763" y="4725988"/>
              <a:ext cx="36512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17" name="Elipse 416"/>
            <p:cNvSpPr/>
            <p:nvPr/>
          </p:nvSpPr>
          <p:spPr bwMode="auto">
            <a:xfrm>
              <a:off x="6991350" y="4611688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18" name="Elipse 417"/>
            <p:cNvSpPr/>
            <p:nvPr/>
          </p:nvSpPr>
          <p:spPr bwMode="auto">
            <a:xfrm>
              <a:off x="6884988" y="4424363"/>
              <a:ext cx="36512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19" name="Elipse 418"/>
            <p:cNvSpPr/>
            <p:nvPr/>
          </p:nvSpPr>
          <p:spPr bwMode="auto">
            <a:xfrm>
              <a:off x="6948488" y="4292600"/>
              <a:ext cx="34925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20" name="Elipse 419"/>
            <p:cNvSpPr/>
            <p:nvPr/>
          </p:nvSpPr>
          <p:spPr bwMode="auto">
            <a:xfrm>
              <a:off x="7235825" y="4437063"/>
              <a:ext cx="36513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21" name="Elipse 420"/>
            <p:cNvSpPr/>
            <p:nvPr/>
          </p:nvSpPr>
          <p:spPr bwMode="auto">
            <a:xfrm>
              <a:off x="7161213" y="4659313"/>
              <a:ext cx="36512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22" name="Elipse 421"/>
            <p:cNvSpPr/>
            <p:nvPr/>
          </p:nvSpPr>
          <p:spPr bwMode="auto">
            <a:xfrm>
              <a:off x="7248525" y="4878388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23" name="Elipse 422"/>
            <p:cNvSpPr/>
            <p:nvPr/>
          </p:nvSpPr>
          <p:spPr bwMode="auto">
            <a:xfrm>
              <a:off x="6872288" y="4837113"/>
              <a:ext cx="36512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24" name="Elipse 423"/>
            <p:cNvSpPr/>
            <p:nvPr/>
          </p:nvSpPr>
          <p:spPr bwMode="auto">
            <a:xfrm>
              <a:off x="6753225" y="4840288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25" name="Elipse 424"/>
            <p:cNvSpPr/>
            <p:nvPr/>
          </p:nvSpPr>
          <p:spPr bwMode="auto">
            <a:xfrm>
              <a:off x="6570663" y="4838700"/>
              <a:ext cx="36512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26" name="Elipse 425"/>
            <p:cNvSpPr/>
            <p:nvPr/>
          </p:nvSpPr>
          <p:spPr bwMode="auto">
            <a:xfrm>
              <a:off x="6357938" y="4830763"/>
              <a:ext cx="36512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27" name="Elipse 426"/>
            <p:cNvSpPr/>
            <p:nvPr/>
          </p:nvSpPr>
          <p:spPr bwMode="auto">
            <a:xfrm>
              <a:off x="6440488" y="4784725"/>
              <a:ext cx="36512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28" name="Elipse 427"/>
            <p:cNvSpPr/>
            <p:nvPr/>
          </p:nvSpPr>
          <p:spPr bwMode="auto">
            <a:xfrm>
              <a:off x="6010275" y="2701925"/>
              <a:ext cx="36513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29" name="Elipse 428"/>
            <p:cNvSpPr/>
            <p:nvPr/>
          </p:nvSpPr>
          <p:spPr bwMode="auto">
            <a:xfrm>
              <a:off x="6227763" y="2708275"/>
              <a:ext cx="36512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30" name="Elipse 429"/>
            <p:cNvSpPr/>
            <p:nvPr/>
          </p:nvSpPr>
          <p:spPr bwMode="auto">
            <a:xfrm>
              <a:off x="6300788" y="2636838"/>
              <a:ext cx="34925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31" name="Elipse 430"/>
            <p:cNvSpPr/>
            <p:nvPr/>
          </p:nvSpPr>
          <p:spPr bwMode="auto">
            <a:xfrm>
              <a:off x="6477000" y="2597150"/>
              <a:ext cx="34925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32" name="Elipse 431"/>
            <p:cNvSpPr/>
            <p:nvPr/>
          </p:nvSpPr>
          <p:spPr bwMode="auto">
            <a:xfrm>
              <a:off x="5862638" y="2792413"/>
              <a:ext cx="36512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33" name="Elipse 432"/>
            <p:cNvSpPr/>
            <p:nvPr/>
          </p:nvSpPr>
          <p:spPr bwMode="auto">
            <a:xfrm>
              <a:off x="5829300" y="2692400"/>
              <a:ext cx="36513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34" name="Elipse 433"/>
            <p:cNvSpPr/>
            <p:nvPr/>
          </p:nvSpPr>
          <p:spPr bwMode="auto">
            <a:xfrm>
              <a:off x="5940425" y="2563813"/>
              <a:ext cx="34925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35" name="Elipse 434"/>
            <p:cNvSpPr/>
            <p:nvPr/>
          </p:nvSpPr>
          <p:spPr bwMode="auto">
            <a:xfrm>
              <a:off x="5508625" y="2492375"/>
              <a:ext cx="34925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36" name="Elipse 435"/>
            <p:cNvSpPr/>
            <p:nvPr/>
          </p:nvSpPr>
          <p:spPr bwMode="auto">
            <a:xfrm>
              <a:off x="6034088" y="3068638"/>
              <a:ext cx="36512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37" name="Elipse 436"/>
            <p:cNvSpPr/>
            <p:nvPr/>
          </p:nvSpPr>
          <p:spPr bwMode="auto">
            <a:xfrm>
              <a:off x="5795963" y="3140075"/>
              <a:ext cx="36512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38" name="Elipse 437"/>
            <p:cNvSpPr/>
            <p:nvPr/>
          </p:nvSpPr>
          <p:spPr bwMode="auto">
            <a:xfrm>
              <a:off x="8128000" y="3197225"/>
              <a:ext cx="36513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39" name="Elipse 438"/>
            <p:cNvSpPr/>
            <p:nvPr/>
          </p:nvSpPr>
          <p:spPr bwMode="auto">
            <a:xfrm>
              <a:off x="8093075" y="3200400"/>
              <a:ext cx="36513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40" name="Elipse 439"/>
            <p:cNvSpPr/>
            <p:nvPr/>
          </p:nvSpPr>
          <p:spPr bwMode="auto">
            <a:xfrm>
              <a:off x="8137525" y="3116263"/>
              <a:ext cx="36513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41" name="Elipse 440"/>
            <p:cNvSpPr/>
            <p:nvPr/>
          </p:nvSpPr>
          <p:spPr bwMode="auto">
            <a:xfrm>
              <a:off x="8113713" y="3163888"/>
              <a:ext cx="36512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42" name="Elipse 441"/>
            <p:cNvSpPr/>
            <p:nvPr/>
          </p:nvSpPr>
          <p:spPr bwMode="auto">
            <a:xfrm>
              <a:off x="7940675" y="3149600"/>
              <a:ext cx="36513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43" name="Elipse 442"/>
            <p:cNvSpPr/>
            <p:nvPr/>
          </p:nvSpPr>
          <p:spPr bwMode="auto">
            <a:xfrm>
              <a:off x="8067675" y="3254375"/>
              <a:ext cx="34925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44" name="Elipse 443"/>
            <p:cNvSpPr/>
            <p:nvPr/>
          </p:nvSpPr>
          <p:spPr bwMode="auto">
            <a:xfrm>
              <a:off x="8034338" y="3179763"/>
              <a:ext cx="34925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45" name="Elipse 444"/>
            <p:cNvSpPr/>
            <p:nvPr/>
          </p:nvSpPr>
          <p:spPr bwMode="auto">
            <a:xfrm>
              <a:off x="8142288" y="3159125"/>
              <a:ext cx="36512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46" name="Elipse 445"/>
            <p:cNvSpPr/>
            <p:nvPr/>
          </p:nvSpPr>
          <p:spPr bwMode="auto">
            <a:xfrm>
              <a:off x="8147050" y="3192463"/>
              <a:ext cx="36513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47" name="Elipse 446"/>
            <p:cNvSpPr/>
            <p:nvPr/>
          </p:nvSpPr>
          <p:spPr bwMode="auto">
            <a:xfrm>
              <a:off x="8242300" y="3197225"/>
              <a:ext cx="36513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48" name="Elipse 447"/>
            <p:cNvSpPr/>
            <p:nvPr/>
          </p:nvSpPr>
          <p:spPr bwMode="auto">
            <a:xfrm>
              <a:off x="8166100" y="3222625"/>
              <a:ext cx="36513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49" name="Elipse 448"/>
            <p:cNvSpPr/>
            <p:nvPr/>
          </p:nvSpPr>
          <p:spPr bwMode="auto">
            <a:xfrm>
              <a:off x="8151813" y="3135313"/>
              <a:ext cx="36512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50" name="Elipse 449"/>
            <p:cNvSpPr/>
            <p:nvPr/>
          </p:nvSpPr>
          <p:spPr bwMode="auto">
            <a:xfrm>
              <a:off x="7870825" y="3136900"/>
              <a:ext cx="36513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51" name="Elipse 450"/>
            <p:cNvSpPr/>
            <p:nvPr/>
          </p:nvSpPr>
          <p:spPr bwMode="auto">
            <a:xfrm>
              <a:off x="7920038" y="3146425"/>
              <a:ext cx="34925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52" name="Elipse 451"/>
            <p:cNvSpPr/>
            <p:nvPr/>
          </p:nvSpPr>
          <p:spPr bwMode="auto">
            <a:xfrm>
              <a:off x="7985125" y="3175000"/>
              <a:ext cx="36513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53" name="Elipse 452"/>
            <p:cNvSpPr/>
            <p:nvPr/>
          </p:nvSpPr>
          <p:spPr bwMode="auto">
            <a:xfrm>
              <a:off x="7904163" y="3198813"/>
              <a:ext cx="36512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54" name="Elipse 453"/>
            <p:cNvSpPr/>
            <p:nvPr/>
          </p:nvSpPr>
          <p:spPr bwMode="auto">
            <a:xfrm>
              <a:off x="7913688" y="3098800"/>
              <a:ext cx="36512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55" name="Elipse 454"/>
            <p:cNvSpPr/>
            <p:nvPr/>
          </p:nvSpPr>
          <p:spPr bwMode="auto">
            <a:xfrm>
              <a:off x="5978525" y="5437188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56" name="Elipse 455"/>
            <p:cNvSpPr/>
            <p:nvPr/>
          </p:nvSpPr>
          <p:spPr bwMode="auto">
            <a:xfrm>
              <a:off x="5967413" y="5535613"/>
              <a:ext cx="36512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57" name="Elipse 456"/>
            <p:cNvSpPr/>
            <p:nvPr/>
          </p:nvSpPr>
          <p:spPr bwMode="auto">
            <a:xfrm>
              <a:off x="6224588" y="5634038"/>
              <a:ext cx="36512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58" name="Elipse 457"/>
            <p:cNvSpPr/>
            <p:nvPr/>
          </p:nvSpPr>
          <p:spPr bwMode="auto">
            <a:xfrm>
              <a:off x="6011863" y="5372100"/>
              <a:ext cx="36512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59" name="Elipse 458"/>
            <p:cNvSpPr/>
            <p:nvPr/>
          </p:nvSpPr>
          <p:spPr bwMode="auto">
            <a:xfrm>
              <a:off x="8040688" y="3382963"/>
              <a:ext cx="34925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60" name="Elipse 459"/>
            <p:cNvSpPr/>
            <p:nvPr/>
          </p:nvSpPr>
          <p:spPr bwMode="auto">
            <a:xfrm>
              <a:off x="8023225" y="3435350"/>
              <a:ext cx="34925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61" name="Elipse 460"/>
            <p:cNvSpPr/>
            <p:nvPr/>
          </p:nvSpPr>
          <p:spPr bwMode="auto">
            <a:xfrm>
              <a:off x="7947025" y="3376613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62" name="Elipse 461"/>
            <p:cNvSpPr/>
            <p:nvPr/>
          </p:nvSpPr>
          <p:spPr bwMode="auto">
            <a:xfrm>
              <a:off x="7380288" y="2924175"/>
              <a:ext cx="36512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463" name="Elipse 462"/>
            <p:cNvSpPr/>
            <p:nvPr/>
          </p:nvSpPr>
          <p:spPr bwMode="auto">
            <a:xfrm>
              <a:off x="7308850" y="2924175"/>
              <a:ext cx="34925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64" name="Elipse 463"/>
            <p:cNvSpPr/>
            <p:nvPr/>
          </p:nvSpPr>
          <p:spPr bwMode="auto">
            <a:xfrm>
              <a:off x="7421563" y="2962275"/>
              <a:ext cx="36512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65" name="Elipse 464"/>
            <p:cNvSpPr/>
            <p:nvPr/>
          </p:nvSpPr>
          <p:spPr bwMode="auto">
            <a:xfrm>
              <a:off x="7367588" y="2824163"/>
              <a:ext cx="36512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466" name="Elipse 465"/>
            <p:cNvSpPr/>
            <p:nvPr/>
          </p:nvSpPr>
          <p:spPr bwMode="auto">
            <a:xfrm>
              <a:off x="7380288" y="3068638"/>
              <a:ext cx="36512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67" name="Elipse 466"/>
            <p:cNvSpPr/>
            <p:nvPr/>
          </p:nvSpPr>
          <p:spPr bwMode="auto">
            <a:xfrm>
              <a:off x="7312025" y="3109913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68" name="Elipse 467"/>
            <p:cNvSpPr/>
            <p:nvPr/>
          </p:nvSpPr>
          <p:spPr bwMode="auto">
            <a:xfrm>
              <a:off x="7235825" y="3213100"/>
              <a:ext cx="36513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69" name="Elipse 468"/>
            <p:cNvSpPr/>
            <p:nvPr/>
          </p:nvSpPr>
          <p:spPr bwMode="auto">
            <a:xfrm>
              <a:off x="7369175" y="2976563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70" name="Elipse 469"/>
            <p:cNvSpPr/>
            <p:nvPr/>
          </p:nvSpPr>
          <p:spPr bwMode="auto">
            <a:xfrm>
              <a:off x="7100888" y="3198813"/>
              <a:ext cx="34925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71" name="Elipse 470"/>
            <p:cNvSpPr/>
            <p:nvPr/>
          </p:nvSpPr>
          <p:spPr bwMode="auto">
            <a:xfrm>
              <a:off x="7291388" y="5229225"/>
              <a:ext cx="36512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72" name="Elipse 471"/>
            <p:cNvSpPr/>
            <p:nvPr/>
          </p:nvSpPr>
          <p:spPr bwMode="auto">
            <a:xfrm>
              <a:off x="7075488" y="5275263"/>
              <a:ext cx="34925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73" name="Elipse 472"/>
            <p:cNvSpPr/>
            <p:nvPr/>
          </p:nvSpPr>
          <p:spPr bwMode="auto">
            <a:xfrm>
              <a:off x="7248525" y="5253038"/>
              <a:ext cx="36513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74" name="Elipse 473"/>
            <p:cNvSpPr/>
            <p:nvPr/>
          </p:nvSpPr>
          <p:spPr bwMode="auto">
            <a:xfrm>
              <a:off x="7124700" y="5326063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75" name="Elipse 474"/>
            <p:cNvSpPr/>
            <p:nvPr/>
          </p:nvSpPr>
          <p:spPr bwMode="auto">
            <a:xfrm>
              <a:off x="8004175" y="2967038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76" name="Elipse 475"/>
            <p:cNvSpPr/>
            <p:nvPr/>
          </p:nvSpPr>
          <p:spPr bwMode="auto">
            <a:xfrm>
              <a:off x="5932488" y="6194425"/>
              <a:ext cx="36512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77" name="Elipse 476"/>
            <p:cNvSpPr/>
            <p:nvPr/>
          </p:nvSpPr>
          <p:spPr bwMode="auto">
            <a:xfrm>
              <a:off x="5849938" y="6307138"/>
              <a:ext cx="36512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78" name="Elipse 477"/>
            <p:cNvSpPr/>
            <p:nvPr/>
          </p:nvSpPr>
          <p:spPr bwMode="auto">
            <a:xfrm>
              <a:off x="5813425" y="6213475"/>
              <a:ext cx="36513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79" name="Elipse 478"/>
            <p:cNvSpPr/>
            <p:nvPr/>
          </p:nvSpPr>
          <p:spPr bwMode="auto">
            <a:xfrm>
              <a:off x="5843588" y="6154738"/>
              <a:ext cx="36512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80" name="Elipse 479"/>
            <p:cNvSpPr/>
            <p:nvPr/>
          </p:nvSpPr>
          <p:spPr bwMode="auto">
            <a:xfrm>
              <a:off x="5851525" y="6103938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81" name="Elipse 480"/>
            <p:cNvSpPr/>
            <p:nvPr/>
          </p:nvSpPr>
          <p:spPr bwMode="auto">
            <a:xfrm>
              <a:off x="6005513" y="6140450"/>
              <a:ext cx="36512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82" name="Elipse 481"/>
            <p:cNvSpPr/>
            <p:nvPr/>
          </p:nvSpPr>
          <p:spPr bwMode="auto">
            <a:xfrm>
              <a:off x="5954713" y="6130925"/>
              <a:ext cx="36512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83" name="Elipse 482"/>
            <p:cNvSpPr/>
            <p:nvPr/>
          </p:nvSpPr>
          <p:spPr bwMode="auto">
            <a:xfrm>
              <a:off x="5778500" y="6226175"/>
              <a:ext cx="36513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84" name="Elipse 483"/>
            <p:cNvSpPr/>
            <p:nvPr/>
          </p:nvSpPr>
          <p:spPr bwMode="auto">
            <a:xfrm>
              <a:off x="5872163" y="6353175"/>
              <a:ext cx="34925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85" name="Elipse 484"/>
            <p:cNvSpPr/>
            <p:nvPr/>
          </p:nvSpPr>
          <p:spPr bwMode="auto">
            <a:xfrm>
              <a:off x="5791200" y="6300788"/>
              <a:ext cx="34925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86" name="Elipse 485"/>
            <p:cNvSpPr/>
            <p:nvPr/>
          </p:nvSpPr>
          <p:spPr bwMode="auto">
            <a:xfrm>
              <a:off x="5859463" y="6340475"/>
              <a:ext cx="36512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87" name="Elipse 486"/>
            <p:cNvSpPr/>
            <p:nvPr/>
          </p:nvSpPr>
          <p:spPr bwMode="auto">
            <a:xfrm>
              <a:off x="5726113" y="6159500"/>
              <a:ext cx="36512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88" name="Elipse 487"/>
            <p:cNvSpPr/>
            <p:nvPr/>
          </p:nvSpPr>
          <p:spPr bwMode="auto">
            <a:xfrm>
              <a:off x="5573713" y="6096000"/>
              <a:ext cx="36512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89" name="Elipse 488"/>
            <p:cNvSpPr/>
            <p:nvPr/>
          </p:nvSpPr>
          <p:spPr bwMode="auto">
            <a:xfrm>
              <a:off x="5627688" y="6142038"/>
              <a:ext cx="36512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90" name="Elipse 489"/>
            <p:cNvSpPr/>
            <p:nvPr/>
          </p:nvSpPr>
          <p:spPr bwMode="auto">
            <a:xfrm>
              <a:off x="5651500" y="6380163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91" name="Elipse 490"/>
            <p:cNvSpPr/>
            <p:nvPr/>
          </p:nvSpPr>
          <p:spPr bwMode="auto">
            <a:xfrm>
              <a:off x="5772150" y="6378575"/>
              <a:ext cx="36513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92" name="Elipse 491"/>
            <p:cNvSpPr/>
            <p:nvPr/>
          </p:nvSpPr>
          <p:spPr bwMode="auto">
            <a:xfrm>
              <a:off x="5826125" y="6265863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93" name="Elipse 492"/>
            <p:cNvSpPr/>
            <p:nvPr/>
          </p:nvSpPr>
          <p:spPr bwMode="auto">
            <a:xfrm>
              <a:off x="5853113" y="6189663"/>
              <a:ext cx="34925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94" name="Elipse 493"/>
            <p:cNvSpPr/>
            <p:nvPr/>
          </p:nvSpPr>
          <p:spPr bwMode="auto">
            <a:xfrm>
              <a:off x="5934075" y="6088063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95" name="Elipse 494"/>
            <p:cNvSpPr/>
            <p:nvPr/>
          </p:nvSpPr>
          <p:spPr bwMode="auto">
            <a:xfrm>
              <a:off x="5773738" y="6145213"/>
              <a:ext cx="36512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96" name="Elipse 495"/>
            <p:cNvSpPr/>
            <p:nvPr/>
          </p:nvSpPr>
          <p:spPr bwMode="auto">
            <a:xfrm>
              <a:off x="6062663" y="6211888"/>
              <a:ext cx="36512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97" name="Elipse 496"/>
            <p:cNvSpPr/>
            <p:nvPr/>
          </p:nvSpPr>
          <p:spPr bwMode="auto">
            <a:xfrm>
              <a:off x="5943600" y="6161088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98" name="Elipse 497"/>
            <p:cNvSpPr/>
            <p:nvPr/>
          </p:nvSpPr>
          <p:spPr bwMode="auto">
            <a:xfrm>
              <a:off x="5984875" y="6223000"/>
              <a:ext cx="34925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99" name="Elipse 498"/>
            <p:cNvSpPr/>
            <p:nvPr/>
          </p:nvSpPr>
          <p:spPr bwMode="auto">
            <a:xfrm>
              <a:off x="5883275" y="6273800"/>
              <a:ext cx="36513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00" name="Elipse 499"/>
            <p:cNvSpPr/>
            <p:nvPr/>
          </p:nvSpPr>
          <p:spPr bwMode="auto">
            <a:xfrm>
              <a:off x="5867400" y="6164263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01" name="Elipse 500"/>
            <p:cNvSpPr/>
            <p:nvPr/>
          </p:nvSpPr>
          <p:spPr bwMode="auto">
            <a:xfrm>
              <a:off x="6208713" y="5999163"/>
              <a:ext cx="36512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02" name="Elipse 501"/>
            <p:cNvSpPr/>
            <p:nvPr/>
          </p:nvSpPr>
          <p:spPr bwMode="auto">
            <a:xfrm>
              <a:off x="6167438" y="5897563"/>
              <a:ext cx="36512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03" name="Elipse 502"/>
            <p:cNvSpPr/>
            <p:nvPr/>
          </p:nvSpPr>
          <p:spPr bwMode="auto">
            <a:xfrm>
              <a:off x="6267450" y="5861050"/>
              <a:ext cx="36513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04" name="Elipse 503"/>
            <p:cNvSpPr/>
            <p:nvPr/>
          </p:nvSpPr>
          <p:spPr bwMode="auto">
            <a:xfrm>
              <a:off x="6211888" y="5935663"/>
              <a:ext cx="36512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05" name="Elipse 504"/>
            <p:cNvSpPr/>
            <p:nvPr/>
          </p:nvSpPr>
          <p:spPr bwMode="auto">
            <a:xfrm>
              <a:off x="6172200" y="5876925"/>
              <a:ext cx="36513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06" name="Elipse 505"/>
            <p:cNvSpPr/>
            <p:nvPr/>
          </p:nvSpPr>
          <p:spPr bwMode="auto">
            <a:xfrm>
              <a:off x="6096000" y="5962650"/>
              <a:ext cx="36513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07" name="Elipse 506"/>
            <p:cNvSpPr/>
            <p:nvPr/>
          </p:nvSpPr>
          <p:spPr bwMode="auto">
            <a:xfrm>
              <a:off x="6516688" y="5372100"/>
              <a:ext cx="34925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08" name="Elipse 507"/>
            <p:cNvSpPr/>
            <p:nvPr/>
          </p:nvSpPr>
          <p:spPr bwMode="auto">
            <a:xfrm>
              <a:off x="6516688" y="5445125"/>
              <a:ext cx="34925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09" name="Elipse 508"/>
            <p:cNvSpPr/>
            <p:nvPr/>
          </p:nvSpPr>
          <p:spPr bwMode="auto">
            <a:xfrm>
              <a:off x="6443663" y="5372100"/>
              <a:ext cx="36512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10" name="Elipse 509"/>
            <p:cNvSpPr/>
            <p:nvPr/>
          </p:nvSpPr>
          <p:spPr bwMode="auto">
            <a:xfrm>
              <a:off x="6443663" y="5445125"/>
              <a:ext cx="36512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11" name="Elipse 510"/>
            <p:cNvSpPr/>
            <p:nvPr/>
          </p:nvSpPr>
          <p:spPr bwMode="auto">
            <a:xfrm>
              <a:off x="6516688" y="5372100"/>
              <a:ext cx="34925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12" name="Elipse 511"/>
            <p:cNvSpPr/>
            <p:nvPr/>
          </p:nvSpPr>
          <p:spPr bwMode="auto">
            <a:xfrm>
              <a:off x="6443663" y="5445125"/>
              <a:ext cx="36512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13" name="Elipse 512"/>
            <p:cNvSpPr/>
            <p:nvPr/>
          </p:nvSpPr>
          <p:spPr bwMode="auto">
            <a:xfrm>
              <a:off x="6443663" y="5445125"/>
              <a:ext cx="36512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14" name="Elipse 513"/>
            <p:cNvSpPr/>
            <p:nvPr/>
          </p:nvSpPr>
          <p:spPr bwMode="auto">
            <a:xfrm>
              <a:off x="6300788" y="5300663"/>
              <a:ext cx="34925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15" name="Elipse 514"/>
            <p:cNvSpPr/>
            <p:nvPr/>
          </p:nvSpPr>
          <p:spPr bwMode="auto">
            <a:xfrm>
              <a:off x="6426200" y="5461000"/>
              <a:ext cx="34925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16" name="Elipse 515"/>
            <p:cNvSpPr/>
            <p:nvPr/>
          </p:nvSpPr>
          <p:spPr bwMode="auto">
            <a:xfrm>
              <a:off x="6489700" y="5276850"/>
              <a:ext cx="34925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17" name="Elipse 516"/>
            <p:cNvSpPr/>
            <p:nvPr/>
          </p:nvSpPr>
          <p:spPr bwMode="auto">
            <a:xfrm>
              <a:off x="6370638" y="5116513"/>
              <a:ext cx="36512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18" name="Elipse 517"/>
            <p:cNvSpPr/>
            <p:nvPr/>
          </p:nvSpPr>
          <p:spPr bwMode="auto">
            <a:xfrm>
              <a:off x="6530975" y="5216525"/>
              <a:ext cx="34925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19" name="Elipse 518"/>
            <p:cNvSpPr/>
            <p:nvPr/>
          </p:nvSpPr>
          <p:spPr bwMode="auto">
            <a:xfrm>
              <a:off x="6521450" y="5335588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20" name="Elipse 519"/>
            <p:cNvSpPr/>
            <p:nvPr/>
          </p:nvSpPr>
          <p:spPr bwMode="auto">
            <a:xfrm>
              <a:off x="6307138" y="5099050"/>
              <a:ext cx="36512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21" name="Elipse 520"/>
            <p:cNvSpPr/>
            <p:nvPr/>
          </p:nvSpPr>
          <p:spPr bwMode="auto">
            <a:xfrm>
              <a:off x="6264275" y="5267325"/>
              <a:ext cx="34925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22" name="Elipse 521"/>
            <p:cNvSpPr/>
            <p:nvPr/>
          </p:nvSpPr>
          <p:spPr bwMode="auto">
            <a:xfrm>
              <a:off x="6413500" y="5419725"/>
              <a:ext cx="36513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23" name="Elipse 522"/>
            <p:cNvSpPr/>
            <p:nvPr/>
          </p:nvSpPr>
          <p:spPr bwMode="auto">
            <a:xfrm>
              <a:off x="6483350" y="5457825"/>
              <a:ext cx="36513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24" name="Elipse 523"/>
            <p:cNvSpPr/>
            <p:nvPr/>
          </p:nvSpPr>
          <p:spPr bwMode="auto">
            <a:xfrm>
              <a:off x="6491288" y="5456238"/>
              <a:ext cx="36512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25" name="Elipse 524"/>
            <p:cNvSpPr/>
            <p:nvPr/>
          </p:nvSpPr>
          <p:spPr bwMode="auto">
            <a:xfrm>
              <a:off x="6467475" y="5400675"/>
              <a:ext cx="34925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26" name="Elipse 525"/>
            <p:cNvSpPr/>
            <p:nvPr/>
          </p:nvSpPr>
          <p:spPr bwMode="auto">
            <a:xfrm>
              <a:off x="6334125" y="5416550"/>
              <a:ext cx="34925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27" name="Elipse 526"/>
            <p:cNvSpPr/>
            <p:nvPr/>
          </p:nvSpPr>
          <p:spPr bwMode="auto">
            <a:xfrm>
              <a:off x="6375400" y="5495925"/>
              <a:ext cx="34925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28" name="Elipse 527"/>
            <p:cNvSpPr/>
            <p:nvPr/>
          </p:nvSpPr>
          <p:spPr bwMode="auto">
            <a:xfrm>
              <a:off x="6419850" y="5476875"/>
              <a:ext cx="36513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29" name="Elipse 528"/>
            <p:cNvSpPr/>
            <p:nvPr/>
          </p:nvSpPr>
          <p:spPr bwMode="auto">
            <a:xfrm>
              <a:off x="6376988" y="5200650"/>
              <a:ext cx="36512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30" name="Elipse 529"/>
            <p:cNvSpPr/>
            <p:nvPr/>
          </p:nvSpPr>
          <p:spPr bwMode="auto">
            <a:xfrm>
              <a:off x="6323013" y="5168900"/>
              <a:ext cx="36512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31" name="Elipse 530"/>
            <p:cNvSpPr/>
            <p:nvPr/>
          </p:nvSpPr>
          <p:spPr bwMode="auto">
            <a:xfrm>
              <a:off x="6599238" y="5368925"/>
              <a:ext cx="34925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32" name="Elipse 531"/>
            <p:cNvSpPr/>
            <p:nvPr/>
          </p:nvSpPr>
          <p:spPr bwMode="auto">
            <a:xfrm>
              <a:off x="6472238" y="5232400"/>
              <a:ext cx="36512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33" name="Elipse 532"/>
            <p:cNvSpPr/>
            <p:nvPr/>
          </p:nvSpPr>
          <p:spPr bwMode="auto">
            <a:xfrm>
              <a:off x="6440488" y="5138738"/>
              <a:ext cx="36512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34" name="Elipse 533"/>
            <p:cNvSpPr/>
            <p:nvPr/>
          </p:nvSpPr>
          <p:spPr bwMode="auto">
            <a:xfrm>
              <a:off x="6464300" y="4968875"/>
              <a:ext cx="36513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35" name="Elipse 534"/>
            <p:cNvSpPr/>
            <p:nvPr/>
          </p:nvSpPr>
          <p:spPr bwMode="auto">
            <a:xfrm>
              <a:off x="6083300" y="5062538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36" name="Elipse 535"/>
            <p:cNvSpPr/>
            <p:nvPr/>
          </p:nvSpPr>
          <p:spPr bwMode="auto">
            <a:xfrm>
              <a:off x="6102350" y="4956175"/>
              <a:ext cx="36513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37" name="Elipse 536"/>
            <p:cNvSpPr/>
            <p:nvPr/>
          </p:nvSpPr>
          <p:spPr bwMode="auto">
            <a:xfrm>
              <a:off x="6318250" y="5049838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38" name="Elipse 537"/>
            <p:cNvSpPr/>
            <p:nvPr/>
          </p:nvSpPr>
          <p:spPr bwMode="auto">
            <a:xfrm>
              <a:off x="6238875" y="4979988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39" name="Elipse 538"/>
            <p:cNvSpPr/>
            <p:nvPr/>
          </p:nvSpPr>
          <p:spPr bwMode="auto">
            <a:xfrm>
              <a:off x="5994400" y="5105400"/>
              <a:ext cx="36513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40" name="Elipse 539"/>
            <p:cNvSpPr/>
            <p:nvPr/>
          </p:nvSpPr>
          <p:spPr bwMode="auto">
            <a:xfrm>
              <a:off x="5929313" y="5216525"/>
              <a:ext cx="36512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41" name="Elipse 540"/>
            <p:cNvSpPr/>
            <p:nvPr/>
          </p:nvSpPr>
          <p:spPr bwMode="auto">
            <a:xfrm>
              <a:off x="6088063" y="5232400"/>
              <a:ext cx="36512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42" name="Elipse 541"/>
            <p:cNvSpPr/>
            <p:nvPr/>
          </p:nvSpPr>
          <p:spPr bwMode="auto">
            <a:xfrm>
              <a:off x="6127750" y="5114925"/>
              <a:ext cx="36513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43" name="Elipse 542"/>
            <p:cNvSpPr/>
            <p:nvPr/>
          </p:nvSpPr>
          <p:spPr bwMode="auto">
            <a:xfrm>
              <a:off x="6172200" y="5245100"/>
              <a:ext cx="36513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44" name="Elipse 543"/>
            <p:cNvSpPr/>
            <p:nvPr/>
          </p:nvSpPr>
          <p:spPr bwMode="auto">
            <a:xfrm>
              <a:off x="6580188" y="5467350"/>
              <a:ext cx="34925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45" name="Elipse 544"/>
            <p:cNvSpPr/>
            <p:nvPr/>
          </p:nvSpPr>
          <p:spPr bwMode="auto">
            <a:xfrm>
              <a:off x="6783388" y="5343525"/>
              <a:ext cx="36512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46" name="Elipse 545"/>
            <p:cNvSpPr/>
            <p:nvPr/>
          </p:nvSpPr>
          <p:spPr bwMode="auto">
            <a:xfrm>
              <a:off x="6746875" y="5400675"/>
              <a:ext cx="34925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47" name="Elipse 546"/>
            <p:cNvSpPr/>
            <p:nvPr/>
          </p:nvSpPr>
          <p:spPr bwMode="auto">
            <a:xfrm>
              <a:off x="6621463" y="5410200"/>
              <a:ext cx="34925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48" name="Elipse 547"/>
            <p:cNvSpPr/>
            <p:nvPr/>
          </p:nvSpPr>
          <p:spPr bwMode="auto">
            <a:xfrm>
              <a:off x="6521450" y="5337175"/>
              <a:ext cx="36513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49" name="Elipse 548"/>
            <p:cNvSpPr/>
            <p:nvPr/>
          </p:nvSpPr>
          <p:spPr bwMode="auto">
            <a:xfrm>
              <a:off x="6505575" y="5337175"/>
              <a:ext cx="36513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50" name="Elipse 549"/>
            <p:cNvSpPr/>
            <p:nvPr/>
          </p:nvSpPr>
          <p:spPr bwMode="auto">
            <a:xfrm>
              <a:off x="6545263" y="5257800"/>
              <a:ext cx="34925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51" name="Elipse 550"/>
            <p:cNvSpPr/>
            <p:nvPr/>
          </p:nvSpPr>
          <p:spPr bwMode="auto">
            <a:xfrm>
              <a:off x="6384925" y="5391150"/>
              <a:ext cx="36513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52" name="Elipse 551"/>
            <p:cNvSpPr/>
            <p:nvPr/>
          </p:nvSpPr>
          <p:spPr bwMode="auto">
            <a:xfrm>
              <a:off x="6353175" y="5372100"/>
              <a:ext cx="36513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53" name="Elipse 552"/>
            <p:cNvSpPr/>
            <p:nvPr/>
          </p:nvSpPr>
          <p:spPr bwMode="auto">
            <a:xfrm>
              <a:off x="6343650" y="5461000"/>
              <a:ext cx="36513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54" name="Elipse 553"/>
            <p:cNvSpPr/>
            <p:nvPr/>
          </p:nvSpPr>
          <p:spPr bwMode="auto">
            <a:xfrm>
              <a:off x="6402388" y="5502275"/>
              <a:ext cx="34925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55" name="Elipse 554"/>
            <p:cNvSpPr/>
            <p:nvPr/>
          </p:nvSpPr>
          <p:spPr bwMode="auto">
            <a:xfrm>
              <a:off x="6505575" y="5492750"/>
              <a:ext cx="36513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56" name="Elipse 555"/>
            <p:cNvSpPr/>
            <p:nvPr/>
          </p:nvSpPr>
          <p:spPr bwMode="auto">
            <a:xfrm>
              <a:off x="6415088" y="5495925"/>
              <a:ext cx="34925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57" name="Elipse 556"/>
            <p:cNvSpPr/>
            <p:nvPr/>
          </p:nvSpPr>
          <p:spPr bwMode="auto">
            <a:xfrm>
              <a:off x="6480175" y="5524500"/>
              <a:ext cx="36513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58" name="Elipse 557"/>
            <p:cNvSpPr/>
            <p:nvPr/>
          </p:nvSpPr>
          <p:spPr bwMode="auto">
            <a:xfrm>
              <a:off x="6419850" y="5432425"/>
              <a:ext cx="36513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59" name="Elipse 558"/>
            <p:cNvSpPr/>
            <p:nvPr/>
          </p:nvSpPr>
          <p:spPr bwMode="auto">
            <a:xfrm>
              <a:off x="6464300" y="5495925"/>
              <a:ext cx="36513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60" name="Elipse 559"/>
            <p:cNvSpPr/>
            <p:nvPr/>
          </p:nvSpPr>
          <p:spPr bwMode="auto">
            <a:xfrm>
              <a:off x="6526213" y="5478463"/>
              <a:ext cx="34925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61" name="Elipse 560"/>
            <p:cNvSpPr/>
            <p:nvPr/>
          </p:nvSpPr>
          <p:spPr bwMode="auto">
            <a:xfrm>
              <a:off x="6415088" y="5480050"/>
              <a:ext cx="34925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62" name="Elipse 561"/>
            <p:cNvSpPr/>
            <p:nvPr/>
          </p:nvSpPr>
          <p:spPr bwMode="auto">
            <a:xfrm>
              <a:off x="6445250" y="5546725"/>
              <a:ext cx="36513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63" name="Elipse 562"/>
            <p:cNvSpPr/>
            <p:nvPr/>
          </p:nvSpPr>
          <p:spPr bwMode="auto">
            <a:xfrm>
              <a:off x="7962900" y="3675063"/>
              <a:ext cx="34925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64" name="Elipse 563"/>
            <p:cNvSpPr/>
            <p:nvPr/>
          </p:nvSpPr>
          <p:spPr bwMode="auto">
            <a:xfrm>
              <a:off x="7956550" y="3641725"/>
              <a:ext cx="36513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65" name="Elipse 564"/>
            <p:cNvSpPr/>
            <p:nvPr/>
          </p:nvSpPr>
          <p:spPr bwMode="auto">
            <a:xfrm>
              <a:off x="8001000" y="3659188"/>
              <a:ext cx="36513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66" name="Elipse 565"/>
            <p:cNvSpPr/>
            <p:nvPr/>
          </p:nvSpPr>
          <p:spPr bwMode="auto">
            <a:xfrm>
              <a:off x="7975600" y="3605213"/>
              <a:ext cx="36513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67" name="Elipse 566"/>
            <p:cNvSpPr/>
            <p:nvPr/>
          </p:nvSpPr>
          <p:spPr bwMode="auto">
            <a:xfrm>
              <a:off x="8018463" y="3641725"/>
              <a:ext cx="34925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68" name="Elipse 567"/>
            <p:cNvSpPr/>
            <p:nvPr/>
          </p:nvSpPr>
          <p:spPr bwMode="auto">
            <a:xfrm>
              <a:off x="7985125" y="3641725"/>
              <a:ext cx="36513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69" name="Elipse 568"/>
            <p:cNvSpPr/>
            <p:nvPr/>
          </p:nvSpPr>
          <p:spPr bwMode="auto">
            <a:xfrm>
              <a:off x="7923213" y="3721100"/>
              <a:ext cx="36512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70" name="Elipse 569"/>
            <p:cNvSpPr/>
            <p:nvPr/>
          </p:nvSpPr>
          <p:spPr bwMode="auto">
            <a:xfrm>
              <a:off x="6505575" y="3679825"/>
              <a:ext cx="36513" cy="36513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71" name="Elipse 570"/>
            <p:cNvSpPr/>
            <p:nvPr/>
          </p:nvSpPr>
          <p:spPr bwMode="auto">
            <a:xfrm>
              <a:off x="6623050" y="3684588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72" name="Elipse 571"/>
            <p:cNvSpPr/>
            <p:nvPr/>
          </p:nvSpPr>
          <p:spPr bwMode="auto">
            <a:xfrm>
              <a:off x="6413500" y="3532188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73" name="Elipse 572"/>
            <p:cNvSpPr/>
            <p:nvPr/>
          </p:nvSpPr>
          <p:spPr bwMode="auto">
            <a:xfrm>
              <a:off x="6515100" y="3481388"/>
              <a:ext cx="36513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74" name="Elipse 573"/>
            <p:cNvSpPr/>
            <p:nvPr/>
          </p:nvSpPr>
          <p:spPr bwMode="auto">
            <a:xfrm>
              <a:off x="4860032" y="2564904"/>
              <a:ext cx="34925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75" name="Elipse 574"/>
            <p:cNvSpPr/>
            <p:nvPr/>
          </p:nvSpPr>
          <p:spPr bwMode="auto">
            <a:xfrm>
              <a:off x="4932363" y="2420938"/>
              <a:ext cx="34925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77" name="Elipse 576"/>
            <p:cNvSpPr/>
            <p:nvPr/>
          </p:nvSpPr>
          <p:spPr bwMode="auto">
            <a:xfrm>
              <a:off x="4824736" y="2440831"/>
              <a:ext cx="34925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78" name="Elipse 577"/>
            <p:cNvSpPr/>
            <p:nvPr/>
          </p:nvSpPr>
          <p:spPr bwMode="auto">
            <a:xfrm>
              <a:off x="5004048" y="2636912"/>
              <a:ext cx="34925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79" name="Elipse 578"/>
            <p:cNvSpPr/>
            <p:nvPr/>
          </p:nvSpPr>
          <p:spPr bwMode="auto">
            <a:xfrm>
              <a:off x="4644008" y="2708920"/>
              <a:ext cx="34925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80" name="Elipse 579"/>
            <p:cNvSpPr/>
            <p:nvPr/>
          </p:nvSpPr>
          <p:spPr bwMode="auto">
            <a:xfrm>
              <a:off x="4910461" y="2311103"/>
              <a:ext cx="34925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81" name="Elipse 580"/>
            <p:cNvSpPr/>
            <p:nvPr/>
          </p:nvSpPr>
          <p:spPr bwMode="auto">
            <a:xfrm>
              <a:off x="5110957" y="2489994"/>
              <a:ext cx="34925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82" name="Elipse 581"/>
            <p:cNvSpPr/>
            <p:nvPr/>
          </p:nvSpPr>
          <p:spPr bwMode="auto">
            <a:xfrm>
              <a:off x="4716016" y="2420888"/>
              <a:ext cx="34925" cy="34925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83" name="Elipse 582"/>
            <p:cNvSpPr/>
            <p:nvPr/>
          </p:nvSpPr>
          <p:spPr bwMode="auto">
            <a:xfrm>
              <a:off x="5004048" y="2492896"/>
              <a:ext cx="34925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84" name="Elipse 583"/>
            <p:cNvSpPr/>
            <p:nvPr/>
          </p:nvSpPr>
          <p:spPr bwMode="auto">
            <a:xfrm>
              <a:off x="4860032" y="2708920"/>
              <a:ext cx="34925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85" name="Elipse 584"/>
            <p:cNvSpPr/>
            <p:nvPr/>
          </p:nvSpPr>
          <p:spPr bwMode="auto">
            <a:xfrm>
              <a:off x="4620618" y="2509690"/>
              <a:ext cx="34925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86" name="Elipse 585"/>
            <p:cNvSpPr/>
            <p:nvPr/>
          </p:nvSpPr>
          <p:spPr bwMode="auto">
            <a:xfrm>
              <a:off x="4716016" y="2564904"/>
              <a:ext cx="34925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87" name="Elipse 586"/>
            <p:cNvSpPr/>
            <p:nvPr/>
          </p:nvSpPr>
          <p:spPr bwMode="auto">
            <a:xfrm>
              <a:off x="5004048" y="2780928"/>
              <a:ext cx="34925" cy="36512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sp>
        <p:nvSpPr>
          <p:cNvPr id="589" name="Título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2929383" y="268065"/>
            <a:ext cx="6107113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0" hangingPunct="0">
              <a:defRPr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Distribution of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Enrollments</a:t>
            </a:r>
            <a:endParaRPr lang="pt-BR" sz="2400" dirty="0">
              <a:solidFill>
                <a:schemeClr val="tx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529" name="CaixaDeTexto 73"/>
          <p:cNvSpPr txBox="1">
            <a:spLocks noChangeArrowheads="1"/>
          </p:cNvSpPr>
          <p:nvPr/>
        </p:nvSpPr>
        <p:spPr bwMode="auto">
          <a:xfrm>
            <a:off x="6876157" y="6524624"/>
            <a:ext cx="223234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9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Source: SENAI - </a:t>
            </a:r>
            <a:r>
              <a:rPr lang="pt-BR" sz="9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National</a:t>
            </a:r>
            <a:r>
              <a:rPr lang="pt-BR" sz="9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9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Department</a:t>
            </a:r>
            <a:endParaRPr lang="pt-BR" sz="9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ítulo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3419475" y="4724400"/>
            <a:ext cx="13684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dirty="0">
                <a:solidFill>
                  <a:schemeClr val="tx1"/>
                </a:solidFill>
                <a:latin typeface="Tw Cen MT Condensed" pitchFamily="34" charset="0"/>
                <a:ea typeface="+mj-ea"/>
                <a:cs typeface="+mj-cs"/>
              </a:rPr>
              <a:t>Total </a:t>
            </a:r>
            <a:r>
              <a:rPr lang="pt-BR" dirty="0" err="1" smtClean="0">
                <a:solidFill>
                  <a:schemeClr val="tx1"/>
                </a:solidFill>
                <a:latin typeface="Tw Cen MT Condensed" pitchFamily="34" charset="0"/>
                <a:ea typeface="+mj-ea"/>
                <a:cs typeface="+mj-cs"/>
              </a:rPr>
              <a:t>of</a:t>
            </a:r>
            <a:r>
              <a:rPr lang="pt-BR" dirty="0" smtClean="0">
                <a:solidFill>
                  <a:schemeClr val="tx1"/>
                </a:solidFill>
                <a:latin typeface="Tw Cen MT Condensed" pitchFamily="34" charset="0"/>
                <a:ea typeface="+mj-ea"/>
                <a:cs typeface="+mj-cs"/>
              </a:rPr>
              <a:t> </a:t>
            </a:r>
            <a:r>
              <a:rPr lang="pt-BR" dirty="0" err="1" smtClean="0">
                <a:solidFill>
                  <a:schemeClr val="tx1"/>
                </a:solidFill>
                <a:latin typeface="Tw Cen MT Condensed" pitchFamily="34" charset="0"/>
                <a:ea typeface="+mj-ea"/>
                <a:cs typeface="+mj-cs"/>
              </a:rPr>
              <a:t>Enrollment</a:t>
            </a:r>
            <a:endParaRPr lang="pt-BR" dirty="0">
              <a:solidFill>
                <a:schemeClr val="tx1"/>
              </a:solidFill>
              <a:latin typeface="Tw Cen MT Condensed" pitchFamily="34" charset="0"/>
              <a:ea typeface="+mj-ea"/>
              <a:cs typeface="+mj-cs"/>
            </a:endParaRPr>
          </a:p>
          <a:p>
            <a:pPr algn="ctr" eaLnBrk="0" hangingPunct="0">
              <a:defRPr/>
            </a:pPr>
            <a:endParaRPr lang="pt-BR" sz="500" dirty="0">
              <a:solidFill>
                <a:schemeClr val="tx1"/>
              </a:solidFill>
              <a:latin typeface="Tw Cen MT Condensed" pitchFamily="34" charset="0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pt-B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itchFamily="34" charset="0"/>
                <a:ea typeface="+mj-ea"/>
                <a:cs typeface="+mj-cs"/>
              </a:rPr>
              <a:t>2.362.312</a:t>
            </a:r>
          </a:p>
        </p:txBody>
      </p:sp>
      <p:sp>
        <p:nvSpPr>
          <p:cNvPr id="33" name="Título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6948488" y="1484313"/>
            <a:ext cx="15128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SENAI</a:t>
            </a:r>
            <a:endParaRPr lang="pt-BR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 Condense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m 3" descr="pg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CaixaDeTexto 10"/>
          <p:cNvSpPr txBox="1">
            <a:spLocks noChangeArrowheads="1"/>
          </p:cNvSpPr>
          <p:nvPr/>
        </p:nvSpPr>
        <p:spPr bwMode="auto">
          <a:xfrm>
            <a:off x="5143500" y="4071938"/>
            <a:ext cx="38290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 sz="3200" b="1" dirty="0" err="1" smtClean="0">
                <a:solidFill>
                  <a:schemeClr val="bg1"/>
                </a:solidFill>
              </a:rPr>
              <a:t>SENAI’s</a:t>
            </a:r>
            <a:r>
              <a:rPr lang="pt-BR" sz="3200" b="1" dirty="0" smtClean="0">
                <a:solidFill>
                  <a:schemeClr val="bg1"/>
                </a:solidFill>
              </a:rPr>
              <a:t> </a:t>
            </a:r>
            <a:r>
              <a:rPr lang="pt-BR" sz="3200" b="1" dirty="0" err="1" smtClean="0">
                <a:solidFill>
                  <a:schemeClr val="bg1"/>
                </a:solidFill>
              </a:rPr>
              <a:t>Program</a:t>
            </a:r>
            <a:r>
              <a:rPr lang="pt-BR" sz="3200" b="1" dirty="0" smtClean="0">
                <a:solidFill>
                  <a:schemeClr val="bg1"/>
                </a:solidFill>
              </a:rPr>
              <a:t> for </a:t>
            </a:r>
            <a:r>
              <a:rPr lang="pt-BR" sz="3200" b="1" dirty="0" smtClean="0">
                <a:solidFill>
                  <a:schemeClr val="bg1"/>
                </a:solidFill>
              </a:rPr>
              <a:t>Industrial </a:t>
            </a:r>
            <a:r>
              <a:rPr lang="pt-BR" sz="3200" b="1" dirty="0" err="1" smtClean="0">
                <a:solidFill>
                  <a:schemeClr val="bg1"/>
                </a:solidFill>
              </a:rPr>
              <a:t>Competitiveness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22532" name="Imagem 5" descr="marca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59092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AutoShape 2"/>
          <p:cNvGraphicFramePr>
            <a:graphicFrameLocks/>
          </p:cNvGraphicFramePr>
          <p:nvPr/>
        </p:nvGraphicFramePr>
        <p:xfrm>
          <a:off x="0" y="0"/>
          <a:ext cx="146050" cy="158750"/>
        </p:xfrm>
        <a:graphic>
          <a:graphicData uri="http://schemas.openxmlformats.org/presentationml/2006/ole">
            <p:oleObj spid="_x0000_s11266" name="think-cell Slide" r:id="rId26" imgW="0" imgH="0" progId="">
              <p:embed/>
            </p:oleObj>
          </a:graphicData>
        </a:graphic>
      </p:graphicFrame>
      <p:sp>
        <p:nvSpPr>
          <p:cNvPr id="6" name="Retângulo 5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46050" cy="158750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pt-BR" sz="1400" dirty="0">
              <a:solidFill>
                <a:srgbClr val="000000"/>
              </a:solidFill>
              <a:latin typeface="+mn-lt"/>
              <a:sym typeface="+mn-lt"/>
            </a:endParaRPr>
          </a:p>
        </p:txBody>
      </p:sp>
      <p:grpSp>
        <p:nvGrpSpPr>
          <p:cNvPr id="11268" name="Grupo 3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785938" y="3000375"/>
            <a:ext cx="5000625" cy="3357563"/>
            <a:chOff x="2582863" y="1880828"/>
            <a:chExt cx="4289425" cy="4127500"/>
          </a:xfrm>
        </p:grpSpPr>
        <p:grpSp>
          <p:nvGrpSpPr>
            <p:cNvPr id="11285" name="Group 7"/>
            <p:cNvGrpSpPr>
              <a:grpSpLocks/>
            </p:cNvGrpSpPr>
            <p:nvPr/>
          </p:nvGrpSpPr>
          <p:grpSpPr bwMode="auto">
            <a:xfrm>
              <a:off x="2582863" y="1880828"/>
              <a:ext cx="4289425" cy="4127500"/>
              <a:chOff x="1950" y="1636"/>
              <a:chExt cx="1699" cy="1635"/>
            </a:xfrm>
          </p:grpSpPr>
          <p:sp>
            <p:nvSpPr>
              <p:cNvPr id="11290" name="Freeform 8"/>
              <p:cNvSpPr>
                <a:spLocks/>
              </p:cNvSpPr>
              <p:nvPr/>
            </p:nvSpPr>
            <p:spPr bwMode="auto">
              <a:xfrm>
                <a:off x="1950" y="1636"/>
                <a:ext cx="1699" cy="1635"/>
              </a:xfrm>
              <a:custGeom>
                <a:avLst/>
                <a:gdLst>
                  <a:gd name="T0" fmla="*/ 0 w 1527"/>
                  <a:gd name="T1" fmla="*/ 2240 h 1511"/>
                  <a:gd name="T2" fmla="*/ 1294 w 1527"/>
                  <a:gd name="T3" fmla="*/ 0 h 1511"/>
                  <a:gd name="T4" fmla="*/ 2602 w 1527"/>
                  <a:gd name="T5" fmla="*/ 2240 h 1511"/>
                  <a:gd name="T6" fmla="*/ 0 w 1527"/>
                  <a:gd name="T7" fmla="*/ 2240 h 15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7"/>
                  <a:gd name="T13" fmla="*/ 0 h 1511"/>
                  <a:gd name="T14" fmla="*/ 1527 w 1527"/>
                  <a:gd name="T15" fmla="*/ 1511 h 15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7" h="1511">
                    <a:moveTo>
                      <a:pt x="0" y="1510"/>
                    </a:moveTo>
                    <a:lnTo>
                      <a:pt x="759" y="0"/>
                    </a:lnTo>
                    <a:lnTo>
                      <a:pt x="1526" y="1510"/>
                    </a:lnTo>
                    <a:lnTo>
                      <a:pt x="0" y="1510"/>
                    </a:lnTo>
                  </a:path>
                </a:pathLst>
              </a:custGeom>
              <a:solidFill>
                <a:schemeClr val="bg1"/>
              </a:solidFill>
              <a:ln w="158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1291" name="Freeform 9"/>
              <p:cNvSpPr>
                <a:spLocks/>
              </p:cNvSpPr>
              <p:nvPr/>
            </p:nvSpPr>
            <p:spPr bwMode="auto">
              <a:xfrm>
                <a:off x="2372" y="2458"/>
                <a:ext cx="845" cy="813"/>
              </a:xfrm>
              <a:custGeom>
                <a:avLst/>
                <a:gdLst>
                  <a:gd name="T0" fmla="*/ 0 w 760"/>
                  <a:gd name="T1" fmla="*/ 0 h 752"/>
                  <a:gd name="T2" fmla="*/ 1290 w 760"/>
                  <a:gd name="T3" fmla="*/ 0 h 752"/>
                  <a:gd name="T4" fmla="*/ 653 w 760"/>
                  <a:gd name="T5" fmla="*/ 1109 h 752"/>
                  <a:gd name="T6" fmla="*/ 0 w 760"/>
                  <a:gd name="T7" fmla="*/ 0 h 7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0"/>
                  <a:gd name="T13" fmla="*/ 0 h 752"/>
                  <a:gd name="T14" fmla="*/ 760 w 760"/>
                  <a:gd name="T15" fmla="*/ 752 h 7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0" h="752">
                    <a:moveTo>
                      <a:pt x="0" y="0"/>
                    </a:moveTo>
                    <a:lnTo>
                      <a:pt x="759" y="0"/>
                    </a:lnTo>
                    <a:lnTo>
                      <a:pt x="384" y="75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/>
              </a:solidFill>
              <a:ln w="158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/>
              </a:p>
            </p:txBody>
          </p:sp>
        </p:grpSp>
        <p:sp>
          <p:nvSpPr>
            <p:cNvPr id="11286" name="Rectangle 1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155281" y="3246078"/>
              <a:ext cx="1144588" cy="24447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787400"/>
              <a:r>
                <a:rPr lang="en-US" altLang="ko-KR" sz="1600" b="1" smtClean="0">
                  <a:solidFill>
                    <a:schemeClr val="tx1"/>
                  </a:solidFill>
                  <a:latin typeface="Tw Cen MT Condensed" pitchFamily="34" charset="0"/>
                  <a:ea typeface="Gulim"/>
                  <a:cs typeface="Gulim"/>
                </a:rPr>
                <a:t>Training</a:t>
              </a:r>
              <a:endParaRPr lang="en-US" altLang="ko-KR" sz="1600" b="1">
                <a:solidFill>
                  <a:schemeClr val="tx1"/>
                </a:solidFill>
                <a:latin typeface="Tw Cen MT Condensed" pitchFamily="34" charset="0"/>
                <a:ea typeface="Gulim"/>
                <a:cs typeface="Gulim"/>
              </a:endParaRPr>
            </a:p>
          </p:txBody>
        </p:sp>
        <p:sp>
          <p:nvSpPr>
            <p:cNvPr id="11287" name="Rectangle 1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111154" y="4489229"/>
              <a:ext cx="1232842" cy="218800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787400"/>
              <a:r>
                <a:rPr lang="en-US" altLang="ko-KR" sz="1600" b="1" smtClean="0">
                  <a:solidFill>
                    <a:schemeClr val="tx1"/>
                  </a:solidFill>
                  <a:latin typeface="Tw Cen MT Condensed" pitchFamily="34" charset="0"/>
                  <a:ea typeface="Gulim"/>
                  <a:cs typeface="Gulim"/>
                </a:rPr>
                <a:t>Competitiveness</a:t>
              </a:r>
              <a:endParaRPr lang="en-US" altLang="ko-KR" b="1">
                <a:solidFill>
                  <a:schemeClr val="tx1"/>
                </a:solidFill>
                <a:latin typeface="Tw Cen MT Condensed" pitchFamily="34" charset="0"/>
                <a:ea typeface="Gulim"/>
                <a:cs typeface="Gulim"/>
              </a:endParaRPr>
            </a:p>
          </p:txBody>
        </p:sp>
        <p:sp>
          <p:nvSpPr>
            <p:cNvPr id="11288" name="Rectangle 1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979738" y="5271728"/>
              <a:ext cx="1366838" cy="411272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787400"/>
              <a:r>
                <a:rPr lang="en-US" altLang="ko-KR" sz="1600" b="1" smtClean="0">
                  <a:solidFill>
                    <a:schemeClr val="tx1"/>
                  </a:solidFill>
                  <a:latin typeface="Tw Cen MT Condensed" pitchFamily="34" charset="0"/>
                  <a:ea typeface="Gulim"/>
                  <a:cs typeface="Gulim"/>
                </a:rPr>
                <a:t>Technological</a:t>
              </a:r>
              <a:r>
                <a:rPr lang="en-US" altLang="ko-KR" sz="1600" b="1" smtClean="0">
                  <a:solidFill>
                    <a:schemeClr val="tx1"/>
                  </a:solidFill>
                  <a:latin typeface="Tw Cen MT Condensed" pitchFamily="34" charset="0"/>
                  <a:ea typeface="Gulim"/>
                  <a:cs typeface="Gulim"/>
                </a:rPr>
                <a:t> </a:t>
              </a:r>
              <a:r>
                <a:rPr lang="en-US" altLang="ko-KR" sz="1600" b="1" smtClean="0">
                  <a:solidFill>
                    <a:schemeClr val="tx1"/>
                  </a:solidFill>
                  <a:latin typeface="Tw Cen MT Condensed" pitchFamily="34" charset="0"/>
                  <a:ea typeface="Gulim"/>
                  <a:cs typeface="Gulim"/>
                </a:rPr>
                <a:t>Readiness</a:t>
              </a:r>
              <a:endParaRPr lang="en-US" altLang="ko-KR" sz="1600" b="1">
                <a:solidFill>
                  <a:schemeClr val="tx1"/>
                </a:solidFill>
                <a:latin typeface="Tw Cen MT Condensed" pitchFamily="34" charset="0"/>
                <a:ea typeface="Gulim"/>
                <a:cs typeface="Gulim"/>
              </a:endParaRPr>
            </a:p>
          </p:txBody>
        </p:sp>
        <p:sp>
          <p:nvSpPr>
            <p:cNvPr id="11289" name="Rectangle 1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299075" y="5246328"/>
              <a:ext cx="922338" cy="244475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787400"/>
              <a:r>
                <a:rPr lang="en-US" altLang="ko-KR" sz="1600" b="1" smtClean="0">
                  <a:solidFill>
                    <a:schemeClr val="tx1"/>
                  </a:solidFill>
                  <a:latin typeface="Tw Cen MT Condensed" pitchFamily="34" charset="0"/>
                  <a:ea typeface="Gulim"/>
                  <a:cs typeface="Gulim"/>
                </a:rPr>
                <a:t>Innovation</a:t>
              </a:r>
              <a:endParaRPr lang="en-US" altLang="ko-KR" sz="1600" b="1">
                <a:solidFill>
                  <a:schemeClr val="tx1"/>
                </a:solidFill>
                <a:latin typeface="Tw Cen MT Condensed" pitchFamily="34" charset="0"/>
                <a:ea typeface="Gulim"/>
                <a:cs typeface="Gulim"/>
              </a:endParaRPr>
            </a:p>
          </p:txBody>
        </p:sp>
      </p:grpSp>
      <p:grpSp>
        <p:nvGrpSpPr>
          <p:cNvPr id="11269" name="Grupo 86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214813" y="1643063"/>
            <a:ext cx="1643062" cy="2428875"/>
            <a:chOff x="5214942" y="1714488"/>
            <a:chExt cx="1143008" cy="1643074"/>
          </a:xfrm>
        </p:grpSpPr>
        <p:cxnSp>
          <p:nvCxnSpPr>
            <p:cNvPr id="11283" name="Conector reto 27"/>
            <p:cNvCxnSpPr>
              <a:cxnSpLocks noChangeShapeType="1"/>
            </p:cNvCxnSpPr>
            <p:nvPr>
              <p:custDataLst>
                <p:tags r:id="rId18"/>
              </p:custDataLst>
            </p:nvPr>
          </p:nvCxnSpPr>
          <p:spPr bwMode="auto">
            <a:xfrm rot="5400000">
              <a:off x="5179223" y="2178835"/>
              <a:ext cx="1214446" cy="114300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oval" w="med" len="med"/>
            </a:ln>
          </p:spPr>
        </p:cxnSp>
        <p:cxnSp>
          <p:nvCxnSpPr>
            <p:cNvPr id="11284" name="Conector reto 28"/>
            <p:cNvCxnSpPr>
              <a:cxnSpLocks noChangeShapeType="1"/>
            </p:cNvCxnSpPr>
            <p:nvPr>
              <p:custDataLst>
                <p:tags r:id="rId19"/>
              </p:custDataLst>
            </p:nvPr>
          </p:nvCxnSpPr>
          <p:spPr bwMode="auto">
            <a:xfrm>
              <a:off x="6357950" y="1714488"/>
              <a:ext cx="0" cy="921139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1270" name="Grupo 9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643563" y="3571875"/>
            <a:ext cx="714375" cy="1928813"/>
            <a:chOff x="5715008" y="3786190"/>
            <a:chExt cx="642942" cy="1428760"/>
          </a:xfrm>
        </p:grpSpPr>
        <p:cxnSp>
          <p:nvCxnSpPr>
            <p:cNvPr id="11281" name="Conector reto 47"/>
            <p:cNvCxnSpPr>
              <a:cxnSpLocks noChangeShapeType="1"/>
            </p:cNvCxnSpPr>
            <p:nvPr>
              <p:custDataLst>
                <p:tags r:id="rId16"/>
              </p:custDataLst>
            </p:nvPr>
          </p:nvCxnSpPr>
          <p:spPr bwMode="auto">
            <a:xfrm>
              <a:off x="6357950" y="3786190"/>
              <a:ext cx="0" cy="1209779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282" name="Conector reto 42"/>
            <p:cNvCxnSpPr>
              <a:cxnSpLocks noChangeShapeType="1"/>
            </p:cNvCxnSpPr>
            <p:nvPr>
              <p:custDataLst>
                <p:tags r:id="rId17"/>
              </p:custDataLst>
            </p:nvPr>
          </p:nvCxnSpPr>
          <p:spPr bwMode="auto">
            <a:xfrm rot="5400000">
              <a:off x="5607850" y="4464850"/>
              <a:ext cx="857258" cy="642942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oval" w="med" len="med"/>
            </a:ln>
          </p:spPr>
        </p:cxnSp>
      </p:grpSp>
      <p:sp>
        <p:nvSpPr>
          <p:cNvPr id="11272" name="Rectangle 5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987824" y="214313"/>
            <a:ext cx="607218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</a:rPr>
              <a:t>Contributions from institutions such as SENAI for Competitiveness</a:t>
            </a:r>
            <a:endParaRPr lang="pt-BR" sz="24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9" name="Retângulo 38"/>
          <p:cNvSpPr/>
          <p:nvPr>
            <p:custDataLst>
              <p:tags r:id="rId7"/>
            </p:custDataLst>
          </p:nvPr>
        </p:nvSpPr>
        <p:spPr>
          <a:xfrm>
            <a:off x="357188" y="2428875"/>
            <a:ext cx="2214562" cy="200025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40" name="CaixaDeTexto 39"/>
          <p:cNvSpPr txBox="1"/>
          <p:nvPr>
            <p:custDataLst>
              <p:tags r:id="rId8"/>
            </p:custDataLst>
          </p:nvPr>
        </p:nvSpPr>
        <p:spPr>
          <a:xfrm>
            <a:off x="357188" y="2452862"/>
            <a:ext cx="2270596" cy="1672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787400"/>
            <a:r>
              <a:rPr lang="en-US" altLang="ko-KR" sz="1600" b="1" smtClean="0">
                <a:solidFill>
                  <a:schemeClr val="tx1"/>
                </a:solidFill>
                <a:latin typeface="Tw Cen MT Condensed" pitchFamily="34" charset="0"/>
                <a:ea typeface="Gulim"/>
                <a:cs typeface="Gulim"/>
              </a:rPr>
              <a:t>Technological</a:t>
            </a:r>
            <a:r>
              <a:rPr lang="en-US" altLang="ko-KR" sz="1600" b="1" smtClean="0">
                <a:solidFill>
                  <a:schemeClr val="tx1"/>
                </a:solidFill>
                <a:latin typeface="Tw Cen MT Condensed" pitchFamily="34" charset="0"/>
                <a:ea typeface="Gulim"/>
                <a:cs typeface="Gulim"/>
              </a:rPr>
              <a:t> </a:t>
            </a:r>
            <a:r>
              <a:rPr lang="en-US" altLang="ko-KR" sz="1600" b="1" smtClean="0">
                <a:solidFill>
                  <a:schemeClr val="tx1"/>
                </a:solidFill>
                <a:latin typeface="Tw Cen MT Condensed" pitchFamily="34" charset="0"/>
                <a:ea typeface="Gulim"/>
                <a:cs typeface="Gulim"/>
              </a:rPr>
              <a:t>Readiness</a:t>
            </a:r>
            <a:endParaRPr lang="en-US" altLang="ko-KR" sz="1600" b="1" smtClean="0">
              <a:solidFill>
                <a:schemeClr val="tx1"/>
              </a:solidFill>
              <a:latin typeface="Tw Cen MT Condensed" pitchFamily="34" charset="0"/>
              <a:ea typeface="Gulim"/>
              <a:cs typeface="Gulim"/>
            </a:endParaRPr>
          </a:p>
          <a:p>
            <a:pPr marL="85725" indent="-85725" algn="l" defTabSz="762000"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US" sz="1600" smtClean="0">
                <a:solidFill>
                  <a:schemeClr val="tx1"/>
                </a:solidFill>
                <a:latin typeface="Tw Cen MT Condensed" pitchFamily="34" charset="0"/>
              </a:rPr>
              <a:t>Speed of latest technologies </a:t>
            </a:r>
            <a:r>
              <a:rPr lang="en-US" sz="1600" smtClean="0">
                <a:solidFill>
                  <a:schemeClr val="tx1"/>
                </a:solidFill>
                <a:latin typeface="Tw Cen MT Condensed" pitchFamily="34" charset="0"/>
              </a:rPr>
              <a:t>adoption</a:t>
            </a:r>
            <a:endParaRPr lang="en-US" sz="1600" smtClean="0">
              <a:solidFill>
                <a:schemeClr val="tx1"/>
              </a:solidFill>
              <a:latin typeface="Tw Cen MT Condensed" pitchFamily="34" charset="0"/>
            </a:endParaRPr>
          </a:p>
          <a:p>
            <a:pPr marL="85725" indent="-85725" algn="l" defTabSz="762000"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US" sz="1600" smtClean="0">
                <a:solidFill>
                  <a:schemeClr val="tx1"/>
                </a:solidFill>
                <a:latin typeface="Tw Cen MT Condensed" pitchFamily="34" charset="0"/>
              </a:rPr>
              <a:t>Availability of latest technologies </a:t>
            </a:r>
            <a:endParaRPr lang="en-US" sz="1600" smtClean="0">
              <a:solidFill>
                <a:schemeClr val="tx1"/>
              </a:solidFill>
              <a:latin typeface="Tw Cen MT Condensed" pitchFamily="34" charset="0"/>
            </a:endParaRPr>
          </a:p>
          <a:p>
            <a:pPr marL="85725" indent="-85725" algn="l" defTabSz="762000"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US" sz="1600" smtClean="0">
                <a:solidFill>
                  <a:schemeClr val="tx1"/>
                </a:solidFill>
                <a:latin typeface="Tw Cen MT Condensed" pitchFamily="34" charset="0"/>
              </a:rPr>
              <a:t>Firm-level technology </a:t>
            </a:r>
            <a:r>
              <a:rPr lang="en-US" sz="1600" smtClean="0">
                <a:solidFill>
                  <a:schemeClr val="tx1"/>
                </a:solidFill>
                <a:latin typeface="Tw Cen MT Condensed" pitchFamily="34" charset="0"/>
              </a:rPr>
              <a:t>absorption</a:t>
            </a:r>
            <a:endParaRPr lang="en-US" sz="1600">
              <a:solidFill>
                <a:schemeClr val="tx1"/>
              </a:solidFill>
              <a:latin typeface="Tw Cen MT Condensed" pitchFamily="34" charset="0"/>
            </a:endParaRPr>
          </a:p>
        </p:txBody>
      </p:sp>
      <p:cxnSp>
        <p:nvCxnSpPr>
          <p:cNvPr id="11275" name="Conector reto 31"/>
          <p:cNvCxnSpPr>
            <a:cxnSpLocks noChangeShapeType="1"/>
          </p:cNvCxnSpPr>
          <p:nvPr>
            <p:custDataLst>
              <p:tags r:id="rId9"/>
            </p:custDataLst>
          </p:nvPr>
        </p:nvCxnSpPr>
        <p:spPr bwMode="auto">
          <a:xfrm>
            <a:off x="285750" y="4357688"/>
            <a:ext cx="2643188" cy="1214437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 type="oval" w="med" len="med"/>
          </a:ln>
        </p:spPr>
      </p:cxnSp>
      <p:sp>
        <p:nvSpPr>
          <p:cNvPr id="42" name="Retângulo 41"/>
          <p:cNvSpPr/>
          <p:nvPr>
            <p:custDataLst>
              <p:tags r:id="rId10"/>
            </p:custDataLst>
          </p:nvPr>
        </p:nvSpPr>
        <p:spPr>
          <a:xfrm>
            <a:off x="5929313" y="1643062"/>
            <a:ext cx="2643187" cy="1569913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1" name="CaixaDeTexto 30"/>
          <p:cNvSpPr txBox="1"/>
          <p:nvPr>
            <p:custDataLst>
              <p:tags r:id="rId11"/>
            </p:custDataLst>
          </p:nvPr>
        </p:nvSpPr>
        <p:spPr>
          <a:xfrm>
            <a:off x="5940152" y="1612458"/>
            <a:ext cx="2775223" cy="1528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762000">
              <a:spcAft>
                <a:spcPts val="400"/>
              </a:spcAft>
              <a:defRPr/>
            </a:pPr>
            <a:r>
              <a:rPr lang="en-US" sz="1600" b="1" smtClean="0">
                <a:solidFill>
                  <a:schemeClr val="tx1"/>
                </a:solidFill>
                <a:latin typeface="Tw Cen MT Condensed" pitchFamily="34" charset="0"/>
              </a:rPr>
              <a:t>Training</a:t>
            </a:r>
            <a:endParaRPr lang="en-US" sz="1600" b="1" smtClean="0">
              <a:solidFill>
                <a:schemeClr val="tx1"/>
              </a:solidFill>
              <a:latin typeface="Tw Cen MT Condensed" pitchFamily="34" charset="0"/>
            </a:endParaRPr>
          </a:p>
          <a:p>
            <a:pPr marL="85725" indent="-85725" algn="l" defTabSz="762000"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US" sz="1600" smtClean="0">
                <a:solidFill>
                  <a:schemeClr val="tx1"/>
                </a:solidFill>
                <a:latin typeface="Tw Cen MT Condensed" pitchFamily="34" charset="0"/>
              </a:rPr>
              <a:t>High </a:t>
            </a:r>
            <a:r>
              <a:rPr lang="en-US" sz="1600" smtClean="0">
                <a:solidFill>
                  <a:schemeClr val="tx1"/>
                </a:solidFill>
                <a:latin typeface="Tw Cen MT Condensed" pitchFamily="34" charset="0"/>
              </a:rPr>
              <a:t>School</a:t>
            </a:r>
            <a:endParaRPr lang="en-US" sz="1600" smtClean="0">
              <a:solidFill>
                <a:schemeClr val="tx1"/>
              </a:solidFill>
              <a:latin typeface="Tw Cen MT Condensed" pitchFamily="34" charset="0"/>
            </a:endParaRPr>
          </a:p>
          <a:p>
            <a:pPr marL="85725" indent="-85725" algn="l" defTabSz="762000"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US" sz="1600" smtClean="0">
                <a:solidFill>
                  <a:schemeClr val="tx1"/>
                </a:solidFill>
                <a:latin typeface="Tw Cen MT Condensed" pitchFamily="34" charset="0"/>
              </a:rPr>
              <a:t>Technical and vocational </a:t>
            </a:r>
            <a:r>
              <a:rPr lang="en-US" sz="1600" smtClean="0">
                <a:solidFill>
                  <a:schemeClr val="tx1"/>
                </a:solidFill>
                <a:latin typeface="Tw Cen MT Condensed" pitchFamily="34" charset="0"/>
              </a:rPr>
              <a:t>education</a:t>
            </a:r>
            <a:endParaRPr lang="en-US" sz="1600" smtClean="0">
              <a:solidFill>
                <a:schemeClr val="tx1"/>
              </a:solidFill>
              <a:latin typeface="Tw Cen MT Condensed" pitchFamily="34" charset="0"/>
            </a:endParaRPr>
          </a:p>
          <a:p>
            <a:pPr marL="85725" indent="-85725" algn="l" defTabSz="762000"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US" sz="1600" smtClean="0">
                <a:solidFill>
                  <a:schemeClr val="tx1"/>
                </a:solidFill>
                <a:latin typeface="Tw Cen MT Condensed" pitchFamily="34" charset="0"/>
              </a:rPr>
              <a:t>Higher </a:t>
            </a:r>
            <a:r>
              <a:rPr lang="en-US" sz="1600" smtClean="0">
                <a:solidFill>
                  <a:schemeClr val="tx1"/>
                </a:solidFill>
                <a:latin typeface="Tw Cen MT Condensed" pitchFamily="34" charset="0"/>
              </a:rPr>
              <a:t>education</a:t>
            </a:r>
            <a:endParaRPr lang="en-US" sz="1600" smtClean="0">
              <a:solidFill>
                <a:schemeClr val="tx1"/>
              </a:solidFill>
              <a:latin typeface="Tw Cen MT Condensed" pitchFamily="34" charset="0"/>
            </a:endParaRPr>
          </a:p>
          <a:p>
            <a:pPr marL="85725" indent="-85725" algn="l" defTabSz="762000"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US" sz="1600" smtClean="0">
                <a:solidFill>
                  <a:schemeClr val="tx1"/>
                </a:solidFill>
                <a:latin typeface="Tw Cen MT Condensed" pitchFamily="34" charset="0"/>
              </a:rPr>
              <a:t>Training in </a:t>
            </a:r>
            <a:r>
              <a:rPr lang="en-US" sz="1600" smtClean="0">
                <a:solidFill>
                  <a:schemeClr val="tx1"/>
                </a:solidFill>
                <a:latin typeface="Tw Cen MT Condensed" pitchFamily="34" charset="0"/>
              </a:rPr>
              <a:t>companies</a:t>
            </a:r>
            <a:endParaRPr lang="en-US" sz="1600">
              <a:solidFill>
                <a:schemeClr val="tx1"/>
              </a:solidFill>
              <a:latin typeface="Tw Cen MT Condensed" pitchFamily="34" charset="0"/>
            </a:endParaRPr>
          </a:p>
        </p:txBody>
      </p:sp>
      <p:cxnSp>
        <p:nvCxnSpPr>
          <p:cNvPr id="11278" name="Conector reto 43"/>
          <p:cNvCxnSpPr>
            <a:cxnSpLocks noChangeShapeType="1"/>
          </p:cNvCxnSpPr>
          <p:nvPr>
            <p:custDataLst>
              <p:tags r:id="rId12"/>
            </p:custDataLst>
          </p:nvPr>
        </p:nvCxnSpPr>
        <p:spPr bwMode="auto">
          <a:xfrm rot="5400000">
            <a:off x="-644524" y="3429000"/>
            <a:ext cx="1858962" cy="1587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6" name="Retângulo 45"/>
          <p:cNvSpPr/>
          <p:nvPr>
            <p:custDataLst>
              <p:tags r:id="rId13"/>
            </p:custDataLst>
          </p:nvPr>
        </p:nvSpPr>
        <p:spPr>
          <a:xfrm>
            <a:off x="6429375" y="3286125"/>
            <a:ext cx="2500313" cy="2143125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49" name="CaixaDeTexto 48"/>
          <p:cNvSpPr txBox="1"/>
          <p:nvPr>
            <p:custDataLst>
              <p:tags r:id="rId14"/>
            </p:custDataLst>
          </p:nvPr>
        </p:nvSpPr>
        <p:spPr>
          <a:xfrm>
            <a:off x="6496050" y="3357563"/>
            <a:ext cx="2362200" cy="20210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defTabSz="762000">
              <a:spcAft>
                <a:spcPts val="400"/>
              </a:spcAft>
              <a:defRPr/>
            </a:pPr>
            <a:r>
              <a:rPr lang="en-US" sz="1600" b="1" smtClean="0">
                <a:solidFill>
                  <a:schemeClr val="tx1"/>
                </a:solidFill>
                <a:latin typeface="Tw Cen MT Condensed" pitchFamily="34" charset="0"/>
              </a:rPr>
              <a:t>Innovation</a:t>
            </a:r>
            <a:endParaRPr lang="en-US" sz="1600" b="1" smtClean="0">
              <a:solidFill>
                <a:schemeClr val="tx1"/>
              </a:solidFill>
              <a:latin typeface="Tw Cen MT Condensed" pitchFamily="34" charset="0"/>
            </a:endParaRPr>
          </a:p>
          <a:p>
            <a:pPr marL="85725" indent="-85725" algn="l" defTabSz="762000"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US" sz="1600" smtClean="0">
                <a:solidFill>
                  <a:schemeClr val="tx1"/>
                </a:solidFill>
                <a:latin typeface="Tw Cen MT Condensed" pitchFamily="34" charset="0"/>
              </a:rPr>
              <a:t>Spending in </a:t>
            </a:r>
            <a:r>
              <a:rPr lang="en-US" sz="1600" smtClean="0">
                <a:solidFill>
                  <a:schemeClr val="tx1"/>
                </a:solidFill>
                <a:latin typeface="Tw Cen MT Condensed" pitchFamily="34" charset="0"/>
              </a:rPr>
              <a:t>R&amp;D</a:t>
            </a:r>
            <a:endParaRPr lang="en-US" sz="1600" smtClean="0">
              <a:solidFill>
                <a:schemeClr val="tx1"/>
              </a:solidFill>
              <a:latin typeface="Tw Cen MT Condensed" pitchFamily="34" charset="0"/>
            </a:endParaRPr>
          </a:p>
          <a:p>
            <a:pPr marL="85725" lvl="2" indent="-85725" algn="l" defTabSz="762000"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US" sz="1600" smtClean="0">
                <a:solidFill>
                  <a:schemeClr val="tx1"/>
                </a:solidFill>
                <a:latin typeface="Tw Cen MT Condensed" pitchFamily="34" charset="0"/>
              </a:rPr>
              <a:t>Quality </a:t>
            </a:r>
            <a:r>
              <a:rPr lang="en-US" sz="1600" smtClean="0">
                <a:solidFill>
                  <a:schemeClr val="tx1"/>
                </a:solidFill>
                <a:latin typeface="Tw Cen MT Condensed" pitchFamily="34" charset="0"/>
              </a:rPr>
              <a:t>of scientific </a:t>
            </a:r>
            <a:r>
              <a:rPr lang="en-US" sz="1600" smtClean="0">
                <a:solidFill>
                  <a:schemeClr val="tx1"/>
                </a:solidFill>
                <a:latin typeface="Tw Cen MT Condensed" pitchFamily="34" charset="0"/>
              </a:rPr>
              <a:t>research </a:t>
            </a:r>
            <a:r>
              <a:rPr lang="en-US" sz="1600" smtClean="0">
                <a:solidFill>
                  <a:schemeClr val="tx1"/>
                </a:solidFill>
                <a:latin typeface="Tw Cen MT Condensed" pitchFamily="34" charset="0"/>
              </a:rPr>
              <a:t>institutions</a:t>
            </a:r>
            <a:endParaRPr lang="en-US" sz="1600" smtClean="0">
              <a:solidFill>
                <a:schemeClr val="tx1"/>
              </a:solidFill>
              <a:latin typeface="Tw Cen MT Condensed" pitchFamily="34" charset="0"/>
            </a:endParaRPr>
          </a:p>
          <a:p>
            <a:pPr marL="85725" indent="-85725" algn="l" defTabSz="762000"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US" sz="1600" smtClean="0">
                <a:solidFill>
                  <a:schemeClr val="tx1"/>
                </a:solidFill>
                <a:latin typeface="Tw Cen MT Condensed" pitchFamily="34" charset="0"/>
              </a:rPr>
              <a:t>Institutional research </a:t>
            </a:r>
            <a:r>
              <a:rPr lang="en-US" sz="1600" smtClean="0">
                <a:solidFill>
                  <a:schemeClr val="tx1"/>
                </a:solidFill>
                <a:latin typeface="Tw Cen MT Condensed" pitchFamily="34" charset="0"/>
              </a:rPr>
              <a:t>collaboration</a:t>
            </a:r>
            <a:endParaRPr lang="en-US" sz="1600" smtClean="0">
              <a:solidFill>
                <a:schemeClr val="tx1"/>
              </a:solidFill>
              <a:latin typeface="Tw Cen MT Condensed" pitchFamily="34" charset="0"/>
            </a:endParaRPr>
          </a:p>
          <a:p>
            <a:pPr marL="85725" indent="-85725" algn="l" defTabSz="762000"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US" sz="1600" smtClean="0">
                <a:solidFill>
                  <a:schemeClr val="tx1"/>
                </a:solidFill>
                <a:latin typeface="Tw Cen MT Condensed" pitchFamily="34" charset="0"/>
              </a:rPr>
              <a:t>Intellectual property </a:t>
            </a:r>
            <a:r>
              <a:rPr lang="en-US" sz="1600" smtClean="0">
                <a:solidFill>
                  <a:schemeClr val="tx1"/>
                </a:solidFill>
                <a:latin typeface="Tw Cen MT Condensed" pitchFamily="34" charset="0"/>
              </a:rPr>
              <a:t>protection</a:t>
            </a:r>
            <a:endParaRPr lang="en-US" sz="1600">
              <a:solidFill>
                <a:schemeClr val="tx1"/>
              </a:solidFill>
              <a:latin typeface="Tw Cen MT Condensed" pitchFamily="34" charset="0"/>
            </a:endParaRPr>
          </a:p>
        </p:txBody>
      </p:sp>
      <p:sp>
        <p:nvSpPr>
          <p:cNvPr id="29" name="Rectangle 2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14313" y="6603614"/>
            <a:ext cx="462306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marL="182563" indent="-182563" algn="l"/>
            <a:r>
              <a:rPr lang="en-US" sz="900" i="1" smtClean="0">
                <a:solidFill>
                  <a:schemeClr val="tx1"/>
                </a:solidFill>
                <a:latin typeface="Arial" pitchFamily="34" charset="0"/>
              </a:rPr>
              <a:t>Source</a:t>
            </a:r>
            <a:r>
              <a:rPr lang="en-US" sz="900" b="1" i="1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900" i="1" smtClean="0">
                <a:solidFill>
                  <a:schemeClr val="tx1"/>
                </a:solidFill>
                <a:latin typeface="Arial" pitchFamily="34" charset="0"/>
              </a:rPr>
              <a:t>: 2010 World Economic Forum  - The Global Competitiveness Report  2010 – </a:t>
            </a:r>
            <a:r>
              <a:rPr lang="en-US" sz="900" i="1" smtClean="0">
                <a:solidFill>
                  <a:schemeClr val="tx1"/>
                </a:solidFill>
                <a:latin typeface="Arial" pitchFamily="34" charset="0"/>
              </a:rPr>
              <a:t>2011</a:t>
            </a:r>
            <a:endParaRPr lang="en-US" sz="900" i="1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0" y="0"/>
          <a:ext cx="146050" cy="158750"/>
        </p:xfrm>
        <a:graphic>
          <a:graphicData uri="http://schemas.openxmlformats.org/presentationml/2006/ole">
            <p:oleObj spid="_x0000_s12290" name="think-cell Slide" r:id="rId15" imgW="360" imgH="360" progId="">
              <p:embed/>
            </p:oleObj>
          </a:graphicData>
        </a:graphic>
      </p:graphicFrame>
      <p:sp>
        <p:nvSpPr>
          <p:cNvPr id="12291" name="Freeform 48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428875" y="1714500"/>
            <a:ext cx="4786313" cy="3500438"/>
          </a:xfrm>
          <a:custGeom>
            <a:avLst/>
            <a:gdLst>
              <a:gd name="T0" fmla="*/ 0 w 1527"/>
              <a:gd name="T1" fmla="*/ 2147483647 h 1511"/>
              <a:gd name="T2" fmla="*/ 2147483647 w 1527"/>
              <a:gd name="T3" fmla="*/ 0 h 1511"/>
              <a:gd name="T4" fmla="*/ 2147483647 w 1527"/>
              <a:gd name="T5" fmla="*/ 2147483647 h 1511"/>
              <a:gd name="T6" fmla="*/ 0 w 1527"/>
              <a:gd name="T7" fmla="*/ 2147483647 h 1511"/>
              <a:gd name="T8" fmla="*/ 0 60000 65536"/>
              <a:gd name="T9" fmla="*/ 0 60000 65536"/>
              <a:gd name="T10" fmla="*/ 0 60000 65536"/>
              <a:gd name="T11" fmla="*/ 0 60000 65536"/>
              <a:gd name="T12" fmla="*/ 0 w 1527"/>
              <a:gd name="T13" fmla="*/ 0 h 1511"/>
              <a:gd name="T14" fmla="*/ 1527 w 1527"/>
              <a:gd name="T15" fmla="*/ 1511 h 15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7" h="1511">
                <a:moveTo>
                  <a:pt x="0" y="1510"/>
                </a:moveTo>
                <a:lnTo>
                  <a:pt x="759" y="0"/>
                </a:lnTo>
                <a:lnTo>
                  <a:pt x="1526" y="1510"/>
                </a:lnTo>
                <a:lnTo>
                  <a:pt x="0" y="1510"/>
                </a:lnTo>
              </a:path>
            </a:pathLst>
          </a:custGeom>
          <a:solidFill>
            <a:srgbClr val="FFFF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 sz="2400"/>
          </a:p>
        </p:txBody>
      </p:sp>
      <p:sp>
        <p:nvSpPr>
          <p:cNvPr id="12292" name="Freeform 49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3714750" y="3286125"/>
            <a:ext cx="2214563" cy="1903413"/>
          </a:xfrm>
          <a:custGeom>
            <a:avLst/>
            <a:gdLst>
              <a:gd name="T0" fmla="*/ 0 w 760"/>
              <a:gd name="T1" fmla="*/ 0 h 752"/>
              <a:gd name="T2" fmla="*/ 2147483647 w 760"/>
              <a:gd name="T3" fmla="*/ 0 h 752"/>
              <a:gd name="T4" fmla="*/ 2147483647 w 760"/>
              <a:gd name="T5" fmla="*/ 2147483647 h 752"/>
              <a:gd name="T6" fmla="*/ 0 w 760"/>
              <a:gd name="T7" fmla="*/ 0 h 752"/>
              <a:gd name="T8" fmla="*/ 0 60000 65536"/>
              <a:gd name="T9" fmla="*/ 0 60000 65536"/>
              <a:gd name="T10" fmla="*/ 0 60000 65536"/>
              <a:gd name="T11" fmla="*/ 0 60000 65536"/>
              <a:gd name="T12" fmla="*/ 0 w 760"/>
              <a:gd name="T13" fmla="*/ 0 h 752"/>
              <a:gd name="T14" fmla="*/ 760 w 760"/>
              <a:gd name="T15" fmla="*/ 752 h 7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0" h="752">
                <a:moveTo>
                  <a:pt x="0" y="0"/>
                </a:moveTo>
                <a:lnTo>
                  <a:pt x="759" y="0"/>
                </a:lnTo>
                <a:lnTo>
                  <a:pt x="384" y="751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2293" name="Rectangle 4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286250" y="2571750"/>
            <a:ext cx="11572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defTabSz="787400"/>
            <a:r>
              <a:rPr lang="pt-BR" altLang="ko-KR" sz="1400" b="1" dirty="0" smtClean="0">
                <a:solidFill>
                  <a:schemeClr val="tx1"/>
                </a:solidFill>
                <a:latin typeface="Tw Cen MT Condensed" pitchFamily="34" charset="0"/>
                <a:ea typeface="Gulim"/>
                <a:cs typeface="Gulim"/>
              </a:rPr>
              <a:t>Training</a:t>
            </a:r>
            <a:endParaRPr lang="pt-BR" altLang="ko-KR" sz="1400" b="1" dirty="0">
              <a:solidFill>
                <a:schemeClr val="tx1"/>
              </a:solidFill>
              <a:latin typeface="Tw Cen MT Condensed" pitchFamily="34" charset="0"/>
              <a:ea typeface="Gulim"/>
              <a:cs typeface="Gulim"/>
            </a:endParaRPr>
          </a:p>
        </p:txBody>
      </p:sp>
      <p:sp>
        <p:nvSpPr>
          <p:cNvPr id="12294" name="Rectangle 4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071938" y="3643313"/>
            <a:ext cx="14763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defTabSz="787400"/>
            <a:r>
              <a:rPr lang="pt-BR" altLang="ko-KR" sz="1400" b="1" dirty="0" err="1" smtClean="0">
                <a:solidFill>
                  <a:schemeClr val="tx1"/>
                </a:solidFill>
                <a:latin typeface="Tw Cen MT Condensed" pitchFamily="34" charset="0"/>
                <a:ea typeface="Gulim"/>
                <a:cs typeface="Gulim"/>
              </a:rPr>
              <a:t>Competitiveness</a:t>
            </a:r>
            <a:endParaRPr lang="pt-BR" altLang="ko-KR" sz="1400" b="1" dirty="0">
              <a:solidFill>
                <a:schemeClr val="tx1"/>
              </a:solidFill>
              <a:latin typeface="Tw Cen MT Condensed" pitchFamily="34" charset="0"/>
              <a:ea typeface="Gulim"/>
              <a:cs typeface="Gulim"/>
            </a:endParaRPr>
          </a:p>
        </p:txBody>
      </p:sp>
      <p:sp>
        <p:nvSpPr>
          <p:cNvPr id="12295" name="Rectangle 4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29250" y="4429125"/>
            <a:ext cx="1119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defTabSz="787400"/>
            <a:r>
              <a:rPr lang="pt-BR" altLang="ko-KR" sz="1400" b="1" dirty="0" err="1" smtClean="0">
                <a:solidFill>
                  <a:schemeClr val="tx1"/>
                </a:solidFill>
                <a:latin typeface="Tw Cen MT Condensed" pitchFamily="34" charset="0"/>
                <a:ea typeface="Gulim"/>
                <a:cs typeface="Gulim"/>
              </a:rPr>
              <a:t>Innovation</a:t>
            </a:r>
            <a:endParaRPr lang="pt-BR" altLang="ko-KR" sz="1400" b="1" dirty="0">
              <a:solidFill>
                <a:schemeClr val="tx1"/>
              </a:solidFill>
              <a:latin typeface="Tw Cen MT Condensed" pitchFamily="34" charset="0"/>
              <a:ea typeface="Gulim"/>
              <a:cs typeface="Gulim"/>
            </a:endParaRPr>
          </a:p>
        </p:txBody>
      </p:sp>
      <p:sp>
        <p:nvSpPr>
          <p:cNvPr id="12296" name="Rectangle 4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28938" y="4357351"/>
            <a:ext cx="14287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defTabSz="787400"/>
            <a:r>
              <a:rPr lang="pt-BR" altLang="ko-KR" sz="1400" b="1" dirty="0" err="1" smtClean="0">
                <a:solidFill>
                  <a:schemeClr val="tx1"/>
                </a:solidFill>
                <a:latin typeface="Tw Cen MT Condensed" pitchFamily="34" charset="0"/>
                <a:ea typeface="Gulim"/>
                <a:cs typeface="Gulim"/>
              </a:rPr>
              <a:t>Technological</a:t>
            </a:r>
            <a:r>
              <a:rPr lang="pt-BR" altLang="ko-KR" sz="1400" b="1" dirty="0" smtClean="0">
                <a:solidFill>
                  <a:schemeClr val="tx1"/>
                </a:solidFill>
                <a:latin typeface="Tw Cen MT Condensed" pitchFamily="34" charset="0"/>
                <a:ea typeface="Gulim"/>
                <a:cs typeface="Gulim"/>
              </a:rPr>
              <a:t> </a:t>
            </a:r>
            <a:r>
              <a:rPr lang="pt-BR" altLang="ko-KR" sz="1400" b="1" dirty="0" err="1" smtClean="0">
                <a:solidFill>
                  <a:schemeClr val="tx1"/>
                </a:solidFill>
                <a:latin typeface="Tw Cen MT Condensed" pitchFamily="34" charset="0"/>
                <a:ea typeface="Gulim"/>
                <a:cs typeface="Gulim"/>
              </a:rPr>
              <a:t>Readiness</a:t>
            </a:r>
            <a:endParaRPr lang="pt-BR" altLang="ko-KR" sz="1400" b="1" dirty="0">
              <a:solidFill>
                <a:schemeClr val="tx1"/>
              </a:solidFill>
              <a:latin typeface="Tw Cen MT Condensed" pitchFamily="34" charset="0"/>
              <a:ea typeface="Gulim"/>
              <a:cs typeface="Gulim"/>
            </a:endParaRPr>
          </a:p>
        </p:txBody>
      </p:sp>
      <p:sp>
        <p:nvSpPr>
          <p:cNvPr id="2" name="Rounded Rectangle 1"/>
          <p:cNvSpPr/>
          <p:nvPr>
            <p:custDataLst>
              <p:tags r:id="rId8"/>
            </p:custDataLst>
          </p:nvPr>
        </p:nvSpPr>
        <p:spPr bwMode="auto">
          <a:xfrm>
            <a:off x="358775" y="5572125"/>
            <a:ext cx="8523288" cy="76676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r>
              <a:rPr lang="en-US" sz="1400" dirty="0" smtClean="0">
                <a:solidFill>
                  <a:schemeClr val="tx1"/>
                </a:solidFill>
                <a:latin typeface="Tw Cen MT" pitchFamily="34" charset="0"/>
              </a:rPr>
              <a:t>"To promote </a:t>
            </a:r>
            <a:r>
              <a:rPr lang="en-US" sz="1400" b="1" dirty="0" smtClean="0">
                <a:solidFill>
                  <a:schemeClr val="tx1"/>
                </a:solidFill>
                <a:latin typeface="Tw Cen MT" pitchFamily="34" charset="0"/>
              </a:rPr>
              <a:t>vocational and technological education</a:t>
            </a:r>
            <a:r>
              <a:rPr lang="en-US" sz="1400" dirty="0" smtClean="0">
                <a:solidFill>
                  <a:schemeClr val="tx1"/>
                </a:solidFill>
                <a:latin typeface="Tw Cen MT" pitchFamily="34" charset="0"/>
              </a:rPr>
              <a:t>, the </a:t>
            </a:r>
            <a:r>
              <a:rPr lang="en-US" sz="1400" b="1" dirty="0" smtClean="0">
                <a:solidFill>
                  <a:schemeClr val="tx1"/>
                </a:solidFill>
                <a:latin typeface="Tw Cen MT" pitchFamily="34" charset="0"/>
              </a:rPr>
              <a:t>innovation</a:t>
            </a:r>
            <a:r>
              <a:rPr lang="en-US" sz="1400" dirty="0" smtClean="0">
                <a:solidFill>
                  <a:schemeClr val="tx1"/>
                </a:solidFill>
                <a:latin typeface="Tw Cen MT" pitchFamily="34" charset="0"/>
              </a:rPr>
              <a:t> and </a:t>
            </a:r>
            <a:r>
              <a:rPr lang="en-US" sz="1400" b="1" dirty="0" smtClean="0">
                <a:solidFill>
                  <a:schemeClr val="tx1"/>
                </a:solidFill>
                <a:latin typeface="Tw Cen MT" pitchFamily="34" charset="0"/>
              </a:rPr>
              <a:t>transfer of industrial technologies</a:t>
            </a:r>
            <a:r>
              <a:rPr lang="en-US" sz="1400" dirty="0" smtClean="0">
                <a:solidFill>
                  <a:schemeClr val="tx1"/>
                </a:solidFill>
                <a:latin typeface="Tw Cen MT" pitchFamily="34" charset="0"/>
              </a:rPr>
              <a:t>, contributing to increase the competitiveness of Brazilian industry."</a:t>
            </a:r>
            <a:endParaRPr lang="en-US" sz="1400" dirty="0">
              <a:solidFill>
                <a:schemeClr val="tx1"/>
              </a:solidFill>
              <a:latin typeface="Tw Cen MT" pitchFamily="34" charset="0"/>
            </a:endParaRPr>
          </a:p>
        </p:txBody>
      </p:sp>
      <p:cxnSp>
        <p:nvCxnSpPr>
          <p:cNvPr id="12298" name="Straight Connector 12"/>
          <p:cNvCxnSpPr>
            <a:cxnSpLocks noChangeShapeType="1"/>
          </p:cNvCxnSpPr>
          <p:nvPr>
            <p:custDataLst>
              <p:tags r:id="rId9"/>
            </p:custDataLst>
          </p:nvPr>
        </p:nvCxnSpPr>
        <p:spPr bwMode="auto">
          <a:xfrm rot="5400000" flipH="1" flipV="1">
            <a:off x="2010569" y="3061494"/>
            <a:ext cx="2908300" cy="2643188"/>
          </a:xfrm>
          <a:prstGeom prst="bentConnector3">
            <a:avLst>
              <a:gd name="adj1" fmla="val 99472"/>
            </a:avLst>
          </a:prstGeom>
          <a:noFill/>
          <a:ln w="15875" algn="ctr">
            <a:solidFill>
              <a:schemeClr val="tx1"/>
            </a:solidFill>
            <a:round/>
            <a:headEnd/>
            <a:tailEnd type="oval" w="med" len="med"/>
          </a:ln>
        </p:spPr>
      </p:cxnSp>
      <p:cxnSp>
        <p:nvCxnSpPr>
          <p:cNvPr id="12299" name="Straight Connector 12"/>
          <p:cNvCxnSpPr>
            <a:cxnSpLocks noChangeShapeType="1"/>
          </p:cNvCxnSpPr>
          <p:nvPr>
            <p:custDataLst>
              <p:tags r:id="rId10"/>
            </p:custDataLst>
          </p:nvPr>
        </p:nvCxnSpPr>
        <p:spPr bwMode="auto">
          <a:xfrm rot="10800000">
            <a:off x="3643313" y="4857750"/>
            <a:ext cx="3714750" cy="571500"/>
          </a:xfrm>
          <a:prstGeom prst="bentConnector3">
            <a:avLst>
              <a:gd name="adj1" fmla="val 99889"/>
            </a:avLst>
          </a:prstGeom>
          <a:noFill/>
          <a:ln w="15875" algn="ctr">
            <a:solidFill>
              <a:schemeClr val="tx1"/>
            </a:solidFill>
            <a:round/>
            <a:headEnd/>
            <a:tailEnd type="oval" w="med" len="med"/>
          </a:ln>
        </p:spPr>
      </p:cxnSp>
      <p:sp>
        <p:nvSpPr>
          <p:cNvPr id="12300" name="Rectangle 5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071813" y="285750"/>
            <a:ext cx="60721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</a:rPr>
              <a:t>Adherence of SENAI's mission to the Pillars of Knowledge Economy</a:t>
            </a:r>
            <a:endParaRPr lang="pt-BR" sz="2400" b="1" dirty="0">
              <a:solidFill>
                <a:schemeClr val="tx1"/>
              </a:solidFill>
              <a:latin typeface="Arial" pitchFamily="34" charset="0"/>
            </a:endParaRPr>
          </a:p>
        </p:txBody>
      </p:sp>
      <p:cxnSp>
        <p:nvCxnSpPr>
          <p:cNvPr id="46" name="Conector reto 45"/>
          <p:cNvCxnSpPr/>
          <p:nvPr/>
        </p:nvCxnSpPr>
        <p:spPr>
          <a:xfrm rot="5400000">
            <a:off x="7287419" y="5501482"/>
            <a:ext cx="14287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02" name="Straight Connector 12"/>
          <p:cNvCxnSpPr>
            <a:cxnSpLocks noChangeShapeType="1"/>
          </p:cNvCxnSpPr>
          <p:nvPr>
            <p:custDataLst>
              <p:tags r:id="rId12"/>
            </p:custDataLst>
          </p:nvPr>
        </p:nvCxnSpPr>
        <p:spPr bwMode="auto">
          <a:xfrm rot="5400000" flipH="1" flipV="1">
            <a:off x="5240338" y="4832350"/>
            <a:ext cx="928687" cy="550863"/>
          </a:xfrm>
          <a:prstGeom prst="bentConnector3">
            <a:avLst>
              <a:gd name="adj1" fmla="val 50000"/>
            </a:avLst>
          </a:prstGeom>
          <a:noFill/>
          <a:ln w="15875" algn="ctr">
            <a:solidFill>
              <a:schemeClr val="tx1"/>
            </a:solidFill>
            <a:round/>
            <a:headEnd/>
            <a:tailEnd type="oval" w="med" len="med"/>
          </a:ln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43808" y="260648"/>
            <a:ext cx="592931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/>
            <a:r>
              <a:rPr lang="pt-BR" sz="2400" b="1" dirty="0" err="1" smtClean="0">
                <a:solidFill>
                  <a:schemeClr val="tx1"/>
                </a:solidFill>
                <a:latin typeface="Arial" pitchFamily="34" charset="0"/>
              </a:rPr>
              <a:t>SENAI’s</a:t>
            </a: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pt-BR" sz="2400" b="1" dirty="0" err="1" smtClean="0">
                <a:solidFill>
                  <a:schemeClr val="tx1"/>
                </a:solidFill>
                <a:latin typeface="Arial" pitchFamily="34" charset="0"/>
              </a:rPr>
              <a:t>Program</a:t>
            </a: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</a:rPr>
              <a:t>for Industrial </a:t>
            </a:r>
            <a:r>
              <a:rPr lang="pt-BR" sz="2400" b="1" dirty="0" err="1" smtClean="0">
                <a:solidFill>
                  <a:schemeClr val="tx1"/>
                </a:solidFill>
                <a:latin typeface="Arial" pitchFamily="34" charset="0"/>
              </a:rPr>
              <a:t>Competitiveness</a:t>
            </a:r>
            <a:endParaRPr lang="pt-BR" sz="2400" b="1" dirty="0">
              <a:solidFill>
                <a:schemeClr val="tx1"/>
              </a:solidFill>
              <a:latin typeface="Arial" pitchFamily="34" charset="0"/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0" y="0"/>
            <a:ext cx="8858250" cy="5948462"/>
            <a:chOff x="0" y="0"/>
            <a:chExt cx="8858250" cy="5948462"/>
          </a:xfrm>
        </p:grpSpPr>
        <p:graphicFrame>
          <p:nvGraphicFramePr>
            <p:cNvPr id="13314" name="Object 2"/>
            <p:cNvGraphicFramePr>
              <a:graphicFrameLocks noChangeAspect="1"/>
            </p:cNvGraphicFramePr>
            <p:nvPr/>
          </p:nvGraphicFramePr>
          <p:xfrm>
            <a:off x="0" y="0"/>
            <a:ext cx="146050" cy="158750"/>
          </p:xfrm>
          <a:graphic>
            <a:graphicData uri="http://schemas.openxmlformats.org/presentationml/2006/ole">
              <p:oleObj spid="_x0000_s13314" name="think-cell Slide" r:id="rId19" imgW="360" imgH="360" progId="">
                <p:embed/>
              </p:oleObj>
            </a:graphicData>
          </a:graphic>
        </p:graphicFrame>
        <p:sp>
          <p:nvSpPr>
            <p:cNvPr id="13321" name="Freeform 49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 rot="10800000">
              <a:off x="2152750" y="4010669"/>
              <a:ext cx="2572981" cy="1937793"/>
            </a:xfrm>
            <a:custGeom>
              <a:avLst/>
              <a:gdLst>
                <a:gd name="T0" fmla="*/ 0 w 760"/>
                <a:gd name="T1" fmla="*/ 0 h 752"/>
                <a:gd name="T2" fmla="*/ 2147483647 w 760"/>
                <a:gd name="T3" fmla="*/ 0 h 752"/>
                <a:gd name="T4" fmla="*/ 2147483647 w 760"/>
                <a:gd name="T5" fmla="*/ 2147483647 h 752"/>
                <a:gd name="T6" fmla="*/ 0 w 760"/>
                <a:gd name="T7" fmla="*/ 0 h 7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0"/>
                <a:gd name="T13" fmla="*/ 0 h 752"/>
                <a:gd name="T14" fmla="*/ 760 w 760"/>
                <a:gd name="T15" fmla="*/ 752 h 7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0" h="752">
                  <a:moveTo>
                    <a:pt x="0" y="0"/>
                  </a:moveTo>
                  <a:lnTo>
                    <a:pt x="759" y="0"/>
                  </a:lnTo>
                  <a:lnTo>
                    <a:pt x="384" y="751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158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000"/>
            </a:p>
          </p:txBody>
        </p:sp>
        <p:grpSp>
          <p:nvGrpSpPr>
            <p:cNvPr id="20" name="Grupo 19"/>
            <p:cNvGrpSpPr/>
            <p:nvPr/>
          </p:nvGrpSpPr>
          <p:grpSpPr>
            <a:xfrm>
              <a:off x="2321708" y="2081313"/>
              <a:ext cx="5179230" cy="3857525"/>
              <a:chOff x="2321708" y="2081313"/>
              <a:chExt cx="5179230" cy="3857525"/>
            </a:xfrm>
          </p:grpSpPr>
          <p:sp>
            <p:nvSpPr>
              <p:cNvPr id="13323" name="Freeform 49"/>
              <p:cNvSpPr>
                <a:spLocks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3428091" y="4001045"/>
                <a:ext cx="2572980" cy="1937793"/>
              </a:xfrm>
              <a:custGeom>
                <a:avLst/>
                <a:gdLst>
                  <a:gd name="T0" fmla="*/ 0 w 760"/>
                  <a:gd name="T1" fmla="*/ 0 h 752"/>
                  <a:gd name="T2" fmla="*/ 2147483647 w 760"/>
                  <a:gd name="T3" fmla="*/ 0 h 752"/>
                  <a:gd name="T4" fmla="*/ 2147483647 w 760"/>
                  <a:gd name="T5" fmla="*/ 2147483647 h 752"/>
                  <a:gd name="T6" fmla="*/ 0 w 760"/>
                  <a:gd name="T7" fmla="*/ 0 h 7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0"/>
                  <a:gd name="T13" fmla="*/ 0 h 752"/>
                  <a:gd name="T14" fmla="*/ 760 w 760"/>
                  <a:gd name="T15" fmla="*/ 752 h 7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0" h="752">
                    <a:moveTo>
                      <a:pt x="0" y="0"/>
                    </a:moveTo>
                    <a:lnTo>
                      <a:pt x="759" y="0"/>
                    </a:lnTo>
                    <a:lnTo>
                      <a:pt x="384" y="75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/>
              </a:solidFill>
              <a:ln w="1587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2000"/>
              </a:p>
            </p:txBody>
          </p:sp>
          <p:sp>
            <p:nvSpPr>
              <p:cNvPr id="13324" name="Rectangle 45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642543" y="4209618"/>
                <a:ext cx="2225601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 defTabSz="787400"/>
                <a:r>
                  <a:rPr lang="en-US" altLang="ko-KR" sz="1400" b="1" dirty="0" smtClean="0">
                    <a:solidFill>
                      <a:schemeClr val="tx1"/>
                    </a:solidFill>
                    <a:latin typeface="Tw Cen MT Condensed" pitchFamily="34" charset="0"/>
                    <a:ea typeface="Gulim"/>
                    <a:cs typeface="Gulim"/>
                  </a:rPr>
                  <a:t>SENAI's Modernization Programme for Industrial Competitiveness</a:t>
                </a:r>
                <a:endParaRPr lang="pt-BR" altLang="ko-KR" sz="1400" b="1" dirty="0">
                  <a:solidFill>
                    <a:schemeClr val="tx1"/>
                  </a:solidFill>
                  <a:latin typeface="Tw Cen MT Condensed" pitchFamily="34" charset="0"/>
                  <a:ea typeface="Gulim"/>
                  <a:cs typeface="Gulim"/>
                </a:endParaRPr>
              </a:p>
            </p:txBody>
          </p:sp>
          <p:sp>
            <p:nvSpPr>
              <p:cNvPr id="13325" name="Freeform 49"/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 bwMode="auto">
              <a:xfrm rot="10800000">
                <a:off x="3424066" y="2081313"/>
                <a:ext cx="2572980" cy="1937793"/>
              </a:xfrm>
              <a:custGeom>
                <a:avLst/>
                <a:gdLst>
                  <a:gd name="T0" fmla="*/ 0 w 760"/>
                  <a:gd name="T1" fmla="*/ 0 h 752"/>
                  <a:gd name="T2" fmla="*/ 2147483647 w 760"/>
                  <a:gd name="T3" fmla="*/ 0 h 752"/>
                  <a:gd name="T4" fmla="*/ 2147483647 w 760"/>
                  <a:gd name="T5" fmla="*/ 2147483647 h 752"/>
                  <a:gd name="T6" fmla="*/ 0 w 760"/>
                  <a:gd name="T7" fmla="*/ 0 h 7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0"/>
                  <a:gd name="T13" fmla="*/ 0 h 752"/>
                  <a:gd name="T14" fmla="*/ 760 w 760"/>
                  <a:gd name="T15" fmla="*/ 752 h 7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0" h="752">
                    <a:moveTo>
                      <a:pt x="0" y="0"/>
                    </a:moveTo>
                    <a:lnTo>
                      <a:pt x="759" y="0"/>
                    </a:lnTo>
                    <a:lnTo>
                      <a:pt x="384" y="75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sz="2000"/>
              </a:p>
            </p:txBody>
          </p:sp>
          <p:sp>
            <p:nvSpPr>
              <p:cNvPr id="13326" name="Rectangle 44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886938" y="3059063"/>
                <a:ext cx="1711525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 defTabSz="787400"/>
                <a:r>
                  <a:rPr lang="pt-BR" altLang="ko-KR" sz="1600" b="1" dirty="0" err="1" smtClean="0">
                    <a:solidFill>
                      <a:schemeClr val="tx1"/>
                    </a:solidFill>
                    <a:latin typeface="Tw Cen MT Condensed" pitchFamily="34" charset="0"/>
                    <a:ea typeface="Gulim"/>
                    <a:cs typeface="Gulim"/>
                  </a:rPr>
                  <a:t>Vocational</a:t>
                </a:r>
                <a:r>
                  <a:rPr lang="pt-BR" altLang="ko-KR" sz="1600" b="1" dirty="0" smtClean="0">
                    <a:solidFill>
                      <a:schemeClr val="tx1"/>
                    </a:solidFill>
                    <a:latin typeface="Tw Cen MT Condensed" pitchFamily="34" charset="0"/>
                    <a:ea typeface="Gulim"/>
                    <a:cs typeface="Gulim"/>
                  </a:rPr>
                  <a:t> </a:t>
                </a:r>
                <a:r>
                  <a:rPr lang="pt-BR" altLang="ko-KR" sz="1600" b="1" dirty="0" err="1" smtClean="0">
                    <a:solidFill>
                      <a:schemeClr val="tx1"/>
                    </a:solidFill>
                    <a:latin typeface="Tw Cen MT Condensed" pitchFamily="34" charset="0"/>
                    <a:ea typeface="Gulim"/>
                    <a:cs typeface="Gulim"/>
                  </a:rPr>
                  <a:t>and</a:t>
                </a:r>
                <a:r>
                  <a:rPr lang="pt-BR" altLang="ko-KR" sz="1600" b="1" dirty="0" smtClean="0">
                    <a:solidFill>
                      <a:schemeClr val="tx1"/>
                    </a:solidFill>
                    <a:latin typeface="Tw Cen MT Condensed" pitchFamily="34" charset="0"/>
                    <a:ea typeface="Gulim"/>
                    <a:cs typeface="Gulim"/>
                  </a:rPr>
                  <a:t> </a:t>
                </a:r>
                <a:r>
                  <a:rPr lang="pt-BR" altLang="ko-KR" sz="1600" b="1" dirty="0" err="1" smtClean="0">
                    <a:solidFill>
                      <a:schemeClr val="tx1"/>
                    </a:solidFill>
                    <a:latin typeface="Tw Cen MT Condensed" pitchFamily="34" charset="0"/>
                    <a:ea typeface="Gulim"/>
                    <a:cs typeface="Gulim"/>
                  </a:rPr>
                  <a:t>Technological</a:t>
                </a:r>
                <a:r>
                  <a:rPr lang="pt-BR" altLang="ko-KR" sz="1600" b="1" dirty="0" smtClean="0">
                    <a:solidFill>
                      <a:schemeClr val="tx1"/>
                    </a:solidFill>
                    <a:latin typeface="Tw Cen MT Condensed" pitchFamily="34" charset="0"/>
                    <a:ea typeface="Gulim"/>
                    <a:cs typeface="Gulim"/>
                  </a:rPr>
                  <a:t> </a:t>
                </a:r>
                <a:r>
                  <a:rPr lang="pt-BR" altLang="ko-KR" sz="1600" b="1" dirty="0" err="1" smtClean="0">
                    <a:solidFill>
                      <a:schemeClr val="tx1"/>
                    </a:solidFill>
                    <a:latin typeface="Tw Cen MT Condensed" pitchFamily="34" charset="0"/>
                    <a:ea typeface="Gulim"/>
                    <a:cs typeface="Gulim"/>
                  </a:rPr>
                  <a:t>Education</a:t>
                </a:r>
                <a:endParaRPr lang="pt-BR" altLang="ko-KR" sz="1600" b="1" dirty="0">
                  <a:solidFill>
                    <a:schemeClr val="tx1"/>
                  </a:solidFill>
                  <a:latin typeface="Tw Cen MT Condensed" pitchFamily="34" charset="0"/>
                  <a:ea typeface="Gulim"/>
                  <a:cs typeface="Gulim"/>
                </a:endParaRPr>
              </a:p>
            </p:txBody>
          </p:sp>
          <p:sp>
            <p:nvSpPr>
              <p:cNvPr id="13327" name="Freeform 49"/>
              <p:cNvSpPr>
                <a:spLocks/>
              </p:cNvSpPr>
              <p:nvPr>
                <p:custDataLst>
                  <p:tags r:id="rId12"/>
                </p:custDataLst>
              </p:nvPr>
            </p:nvSpPr>
            <p:spPr bwMode="auto">
              <a:xfrm rot="10800000">
                <a:off x="4729026" y="4001044"/>
                <a:ext cx="2572980" cy="1937793"/>
              </a:xfrm>
              <a:custGeom>
                <a:avLst/>
                <a:gdLst>
                  <a:gd name="T0" fmla="*/ 0 w 760"/>
                  <a:gd name="T1" fmla="*/ 0 h 752"/>
                  <a:gd name="T2" fmla="*/ 2147483647 w 760"/>
                  <a:gd name="T3" fmla="*/ 0 h 752"/>
                  <a:gd name="T4" fmla="*/ 2147483647 w 760"/>
                  <a:gd name="T5" fmla="*/ 2147483647 h 752"/>
                  <a:gd name="T6" fmla="*/ 0 w 760"/>
                  <a:gd name="T7" fmla="*/ 0 h 7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0"/>
                  <a:gd name="T13" fmla="*/ 0 h 752"/>
                  <a:gd name="T14" fmla="*/ 760 w 760"/>
                  <a:gd name="T15" fmla="*/ 752 h 7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0" h="752">
                    <a:moveTo>
                      <a:pt x="0" y="0"/>
                    </a:moveTo>
                    <a:lnTo>
                      <a:pt x="759" y="0"/>
                    </a:lnTo>
                    <a:lnTo>
                      <a:pt x="384" y="75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sz="2000"/>
              </a:p>
            </p:txBody>
          </p:sp>
          <p:sp>
            <p:nvSpPr>
              <p:cNvPr id="13328" name="Rectangle 47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5262993" y="5257247"/>
                <a:ext cx="1585002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 defTabSz="787400"/>
                <a:r>
                  <a:rPr lang="pt-BR" altLang="ko-KR" sz="1600" b="1" dirty="0" err="1" smtClean="0">
                    <a:solidFill>
                      <a:schemeClr val="tx1"/>
                    </a:solidFill>
                    <a:latin typeface="Tw Cen MT Condensed" pitchFamily="34" charset="0"/>
                    <a:ea typeface="Gulim"/>
                    <a:cs typeface="Gulim"/>
                  </a:rPr>
                  <a:t>Innovation</a:t>
                </a:r>
                <a:endParaRPr lang="pt-BR" altLang="ko-KR" sz="1600" b="1" dirty="0">
                  <a:solidFill>
                    <a:schemeClr val="tx1"/>
                  </a:solidFill>
                  <a:latin typeface="Tw Cen MT Condensed" pitchFamily="34" charset="0"/>
                  <a:ea typeface="Gulim"/>
                  <a:cs typeface="Gulim"/>
                </a:endParaRPr>
              </a:p>
            </p:txBody>
          </p:sp>
          <p:cxnSp>
            <p:nvCxnSpPr>
              <p:cNvPr id="13329" name="Straight Arrow Connector 15"/>
              <p:cNvCxnSpPr>
                <a:cxnSpLocks noChangeShapeType="1"/>
                <a:stCxn id="14" idx="2"/>
              </p:cNvCxnSpPr>
              <p:nvPr>
                <p:custDataLst>
                  <p:tags r:id="rId14"/>
                </p:custDataLst>
              </p:nvPr>
            </p:nvCxnSpPr>
            <p:spPr bwMode="auto">
              <a:xfrm rot="16200000" flipH="1">
                <a:off x="2750272" y="1857471"/>
                <a:ext cx="821688" cy="1678816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diamond" w="med" len="med"/>
              </a:ln>
            </p:spPr>
          </p:cxnSp>
          <p:cxnSp>
            <p:nvCxnSpPr>
              <p:cNvPr id="13330" name="Straight Arrow Connector 21"/>
              <p:cNvCxnSpPr>
                <a:cxnSpLocks noChangeShapeType="1"/>
                <a:stCxn id="18" idx="2"/>
              </p:cNvCxnSpPr>
              <p:nvPr>
                <p:custDataLst>
                  <p:tags r:id="rId15"/>
                </p:custDataLst>
              </p:nvPr>
            </p:nvCxnSpPr>
            <p:spPr bwMode="auto">
              <a:xfrm flipH="1">
                <a:off x="6643702" y="3786188"/>
                <a:ext cx="857236" cy="1143528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diamond" w="med" len="med"/>
              </a:ln>
            </p:spPr>
          </p:cxnSp>
          <p:sp>
            <p:nvSpPr>
              <p:cNvPr id="13331" name="Rectangle 46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668671" y="5014524"/>
                <a:ext cx="1498853" cy="738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 defTabSz="787400"/>
                <a:r>
                  <a:rPr lang="en-US" sz="1600" b="1" dirty="0" smtClean="0">
                    <a:solidFill>
                      <a:schemeClr val="tx1"/>
                    </a:solidFill>
                    <a:latin typeface="Tw Cen MT Condensed" pitchFamily="34" charset="0"/>
                  </a:rPr>
                  <a:t>Technical and Technological Services</a:t>
                </a:r>
                <a:endParaRPr lang="pt-BR" altLang="ko-KR" sz="1600" b="1" dirty="0">
                  <a:solidFill>
                    <a:schemeClr val="tx1"/>
                  </a:solidFill>
                  <a:latin typeface="Tw Cen MT Condensed" pitchFamily="34" charset="0"/>
                  <a:ea typeface="Gulim"/>
                  <a:cs typeface="Gulim"/>
                </a:endParaRPr>
              </a:p>
            </p:txBody>
          </p:sp>
        </p:grpSp>
        <p:cxnSp>
          <p:nvCxnSpPr>
            <p:cNvPr id="13316" name="Straight Arrow Connector 20"/>
            <p:cNvCxnSpPr>
              <a:cxnSpLocks noChangeShapeType="1"/>
              <a:stCxn id="17" idx="2"/>
            </p:cNvCxnSpPr>
            <p:nvPr>
              <p:custDataLst>
                <p:tags r:id="rId4"/>
              </p:custDataLst>
            </p:nvPr>
          </p:nvCxnSpPr>
          <p:spPr bwMode="auto">
            <a:xfrm rot="16200000" flipH="1">
              <a:off x="1964531" y="4107657"/>
              <a:ext cx="500063" cy="114300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diamond" w="med" len="med"/>
            </a:ln>
          </p:spPr>
        </p:cxnSp>
        <p:sp>
          <p:nvSpPr>
            <p:cNvPr id="17" name="Rounded Rectangle 16"/>
            <p:cNvSpPr/>
            <p:nvPr>
              <p:custDataLst>
                <p:tags r:id="rId5"/>
              </p:custDataLst>
            </p:nvPr>
          </p:nvSpPr>
          <p:spPr bwMode="auto">
            <a:xfrm>
              <a:off x="285750" y="3357563"/>
              <a:ext cx="2714625" cy="107156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dirty="0" smtClean="0">
                  <a:solidFill>
                    <a:schemeClr val="tx1"/>
                  </a:solidFill>
                  <a:latin typeface="Tw Cen MT Condensed" pitchFamily="34" charset="0"/>
                </a:rPr>
                <a:t>Increasing the supply of sustainable technical and technological services to the expansion of the Reference Centers</a:t>
              </a:r>
              <a:endParaRPr lang="pt-BR" dirty="0">
                <a:solidFill>
                  <a:schemeClr val="tx1"/>
                </a:solidFill>
                <a:latin typeface="Tw Cen MT Condensed" pitchFamily="34" charset="0"/>
              </a:endParaRPr>
            </a:p>
          </p:txBody>
        </p:sp>
        <p:sp>
          <p:nvSpPr>
            <p:cNvPr id="14" name="Rounded Rectangle 13"/>
            <p:cNvSpPr/>
            <p:nvPr>
              <p:custDataLst>
                <p:tags r:id="rId6"/>
              </p:custDataLst>
            </p:nvPr>
          </p:nvSpPr>
          <p:spPr bwMode="auto">
            <a:xfrm>
              <a:off x="857250" y="1643063"/>
              <a:ext cx="2928938" cy="64293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dirty="0" smtClean="0">
                  <a:solidFill>
                    <a:schemeClr val="tx1"/>
                  </a:solidFill>
                  <a:latin typeface="Tw Cen MT Condensed" pitchFamily="34" charset="0"/>
                </a:rPr>
                <a:t>Doubling the supply of enrollments for Professional Education until 2014</a:t>
              </a:r>
              <a:endParaRPr lang="pt-BR" dirty="0">
                <a:solidFill>
                  <a:schemeClr val="tx1"/>
                </a:solidFill>
                <a:latin typeface="Tw Cen MT Condensed" pitchFamily="34" charset="0"/>
              </a:endParaRPr>
            </a:p>
          </p:txBody>
        </p:sp>
        <p:sp>
          <p:nvSpPr>
            <p:cNvPr id="18" name="Rounded Rectangle 17"/>
            <p:cNvSpPr/>
            <p:nvPr>
              <p:custDataLst>
                <p:tags r:id="rId7"/>
              </p:custDataLst>
            </p:nvPr>
          </p:nvSpPr>
          <p:spPr bwMode="auto">
            <a:xfrm>
              <a:off x="6143625" y="2708920"/>
              <a:ext cx="2714625" cy="107726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dirty="0" smtClean="0">
                  <a:solidFill>
                    <a:schemeClr val="tx1"/>
                  </a:solidFill>
                  <a:latin typeface="Tw Cen MT Condensed" pitchFamily="34" charset="0"/>
                </a:rPr>
                <a:t>To create Network of Technological  Centers High Performance for promotion and practice of innovation</a:t>
              </a:r>
              <a:endParaRPr lang="pt-BR" dirty="0">
                <a:solidFill>
                  <a:schemeClr val="tx1"/>
                </a:solidFill>
                <a:latin typeface="Tw Cen MT Condensed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3"/>
          <p:cNvSpPr txBox="1">
            <a:spLocks/>
          </p:cNvSpPr>
          <p:nvPr/>
        </p:nvSpPr>
        <p:spPr bwMode="auto">
          <a:xfrm>
            <a:off x="3357563" y="214313"/>
            <a:ext cx="5643562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0" hangingPunct="0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</a:rPr>
              <a:t>Model of Technology Center for High Performance</a:t>
            </a:r>
            <a:endParaRPr lang="pt-BR" sz="24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3555" name="Espaço Reservado para Conteúdo 5"/>
          <p:cNvSpPr>
            <a:spLocks noGrp="1"/>
          </p:cNvSpPr>
          <p:nvPr>
            <p:ph idx="4294967295"/>
          </p:nvPr>
        </p:nvSpPr>
        <p:spPr>
          <a:xfrm>
            <a:off x="3492500" y="1857375"/>
            <a:ext cx="5008563" cy="4071938"/>
          </a:xfrm>
        </p:spPr>
        <p:txBody>
          <a:bodyPr/>
          <a:lstStyle/>
          <a:p>
            <a:pPr marL="180975" indent="-180975">
              <a:spcBef>
                <a:spcPts val="600"/>
              </a:spcBef>
              <a:buClr>
                <a:schemeClr val="tx1"/>
              </a:buClr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Centers focused on innovation and applied research aimed at solving technological bottlenecks to increase the competitive standing of the industry.</a:t>
            </a:r>
          </a:p>
          <a:p>
            <a:pPr marL="180975" indent="-180975">
              <a:spcBef>
                <a:spcPts val="600"/>
              </a:spcBef>
              <a:buClr>
                <a:schemeClr val="tx1"/>
              </a:buClr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Focused on specific areas of knowledge with additional network performance, internally and externally, nationally and internationally.</a:t>
            </a:r>
          </a:p>
          <a:p>
            <a:pPr marL="180975" indent="-180975">
              <a:spcBef>
                <a:spcPts val="600"/>
              </a:spcBef>
              <a:buClr>
                <a:schemeClr val="tx1"/>
              </a:buClr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Advanced training of personnel, including through programs of postgraduate studies 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BR" sz="1800" i="1" dirty="0" err="1" smtClean="0">
                <a:latin typeface="Arial" pitchFamily="34" charset="0"/>
                <a:cs typeface="Arial" pitchFamily="34" charset="0"/>
              </a:rPr>
              <a:t>stricto</a:t>
            </a:r>
            <a:r>
              <a:rPr lang="pt-BR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800" i="1" dirty="0" err="1" smtClean="0">
                <a:latin typeface="Arial" pitchFamily="34" charset="0"/>
                <a:cs typeface="Arial" pitchFamily="34" charset="0"/>
              </a:rPr>
              <a:t>sensu</a:t>
            </a:r>
            <a:r>
              <a:rPr lang="pt-BR" sz="1800" i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80975" indent="-180975">
              <a:spcBef>
                <a:spcPts val="600"/>
              </a:spcBef>
              <a:buClr>
                <a:schemeClr val="tx1"/>
              </a:buClr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They act as the national hub of expertise within the framework of the SENAI</a:t>
            </a:r>
            <a:endParaRPr lang="pt-BR" sz="18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556" name="Grupo 17"/>
          <p:cNvGrpSpPr>
            <a:grpSpLocks/>
          </p:cNvGrpSpPr>
          <p:nvPr/>
        </p:nvGrpSpPr>
        <p:grpSpPr bwMode="auto">
          <a:xfrm>
            <a:off x="0" y="0"/>
            <a:ext cx="3286125" cy="5715000"/>
            <a:chOff x="0" y="0"/>
            <a:chExt cx="4548354" cy="6143643"/>
          </a:xfrm>
        </p:grpSpPr>
        <p:cxnSp>
          <p:nvCxnSpPr>
            <p:cNvPr id="5" name="Conector reto 4"/>
            <p:cNvCxnSpPr/>
            <p:nvPr/>
          </p:nvCxnSpPr>
          <p:spPr>
            <a:xfrm>
              <a:off x="3643078" y="0"/>
              <a:ext cx="786624" cy="428349"/>
            </a:xfrm>
            <a:prstGeom prst="line">
              <a:avLst/>
            </a:prstGeom>
            <a:ln w="6350">
              <a:solidFill>
                <a:srgbClr val="FABB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/>
            <p:cNvCxnSpPr/>
            <p:nvPr/>
          </p:nvCxnSpPr>
          <p:spPr>
            <a:xfrm rot="5400000">
              <a:off x="3043007" y="1661234"/>
              <a:ext cx="2619581" cy="153809"/>
            </a:xfrm>
            <a:prstGeom prst="line">
              <a:avLst/>
            </a:prstGeom>
            <a:ln w="6350">
              <a:solidFill>
                <a:srgbClr val="FABB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/>
            <p:cNvCxnSpPr/>
            <p:nvPr/>
          </p:nvCxnSpPr>
          <p:spPr>
            <a:xfrm rot="5400000">
              <a:off x="2214449" y="3214517"/>
              <a:ext cx="2358476" cy="1786383"/>
            </a:xfrm>
            <a:prstGeom prst="line">
              <a:avLst/>
            </a:prstGeom>
            <a:ln w="6350">
              <a:solidFill>
                <a:srgbClr val="FABB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7"/>
            <p:cNvCxnSpPr/>
            <p:nvPr/>
          </p:nvCxnSpPr>
          <p:spPr>
            <a:xfrm rot="10800000" flipV="1">
              <a:off x="0" y="5286946"/>
              <a:ext cx="2500496" cy="856697"/>
            </a:xfrm>
            <a:prstGeom prst="line">
              <a:avLst/>
            </a:prstGeom>
            <a:ln w="6350">
              <a:solidFill>
                <a:srgbClr val="FABB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561" name="Imagem 22" descr="ponto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6248" y="285728"/>
              <a:ext cx="262106" cy="262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2" name="Imagem 23" descr="ponto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43372" y="2786058"/>
              <a:ext cx="262106" cy="262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3" name="Imagem 24" descr="ponto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57422" y="5143512"/>
              <a:ext cx="262106" cy="262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9" name="Group 260"/>
          <p:cNvGrpSpPr>
            <a:grpSpLocks/>
          </p:cNvGrpSpPr>
          <p:nvPr/>
        </p:nvGrpSpPr>
        <p:grpSpPr bwMode="auto">
          <a:xfrm>
            <a:off x="323850" y="2102520"/>
            <a:ext cx="8462963" cy="3414712"/>
            <a:chOff x="270" y="765"/>
            <a:chExt cx="5310" cy="2369"/>
          </a:xfrm>
        </p:grpSpPr>
        <p:pic>
          <p:nvPicPr>
            <p:cNvPr id="24581" name="Picture 3" descr="C:\Users\Marcio\AppData\Local\Microsoft\Windows\Temporary Internet Files\Content.IE5\80QG1SPX\MC900361960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0" y="1215"/>
              <a:ext cx="1485" cy="1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2" name="Picture 3" descr="C:\Users\Marcio\AppData\Local\Microsoft\Windows\Temporary Internet Files\Content.IE5\80QG1SPX\MC900361960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70" y="1260"/>
              <a:ext cx="1485" cy="1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3" name="Elipse 8"/>
            <p:cNvSpPr>
              <a:spLocks noChangeArrowheads="1"/>
            </p:cNvSpPr>
            <p:nvPr/>
          </p:nvSpPr>
          <p:spPr bwMode="auto">
            <a:xfrm>
              <a:off x="1080" y="2520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584" name="Elipse 9"/>
            <p:cNvSpPr>
              <a:spLocks noChangeArrowheads="1"/>
            </p:cNvSpPr>
            <p:nvPr/>
          </p:nvSpPr>
          <p:spPr bwMode="auto">
            <a:xfrm>
              <a:off x="1080" y="2475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585" name="Elipse 10"/>
            <p:cNvSpPr>
              <a:spLocks noChangeArrowheads="1"/>
            </p:cNvSpPr>
            <p:nvPr/>
          </p:nvSpPr>
          <p:spPr bwMode="auto">
            <a:xfrm>
              <a:off x="1035" y="2520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586" name="Elipse 11"/>
            <p:cNvSpPr>
              <a:spLocks noChangeArrowheads="1"/>
            </p:cNvSpPr>
            <p:nvPr/>
          </p:nvSpPr>
          <p:spPr bwMode="auto">
            <a:xfrm>
              <a:off x="1035" y="2430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587" name="Elipse 12"/>
            <p:cNvSpPr>
              <a:spLocks noChangeArrowheads="1"/>
            </p:cNvSpPr>
            <p:nvPr/>
          </p:nvSpPr>
          <p:spPr bwMode="auto">
            <a:xfrm>
              <a:off x="1176" y="2340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588" name="Elipse 13"/>
            <p:cNvSpPr>
              <a:spLocks noChangeArrowheads="1"/>
            </p:cNvSpPr>
            <p:nvPr/>
          </p:nvSpPr>
          <p:spPr bwMode="auto">
            <a:xfrm>
              <a:off x="1170" y="2430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589" name="Elipse 14"/>
            <p:cNvSpPr>
              <a:spLocks noChangeArrowheads="1"/>
            </p:cNvSpPr>
            <p:nvPr/>
          </p:nvSpPr>
          <p:spPr bwMode="auto">
            <a:xfrm>
              <a:off x="1170" y="2250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590" name="Elipse 15"/>
            <p:cNvSpPr>
              <a:spLocks noChangeArrowheads="1"/>
            </p:cNvSpPr>
            <p:nvPr/>
          </p:nvSpPr>
          <p:spPr bwMode="auto">
            <a:xfrm>
              <a:off x="1215" y="2295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591" name="Elipse 16"/>
            <p:cNvSpPr>
              <a:spLocks noChangeArrowheads="1"/>
            </p:cNvSpPr>
            <p:nvPr/>
          </p:nvSpPr>
          <p:spPr bwMode="auto">
            <a:xfrm>
              <a:off x="1170" y="2205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592" name="Elipse 17"/>
            <p:cNvSpPr>
              <a:spLocks noChangeArrowheads="1"/>
            </p:cNvSpPr>
            <p:nvPr/>
          </p:nvSpPr>
          <p:spPr bwMode="auto">
            <a:xfrm>
              <a:off x="1260" y="2205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593" name="Elipse 18"/>
            <p:cNvSpPr>
              <a:spLocks noChangeArrowheads="1"/>
            </p:cNvSpPr>
            <p:nvPr/>
          </p:nvSpPr>
          <p:spPr bwMode="auto">
            <a:xfrm>
              <a:off x="1260" y="2250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594" name="Elipse 19"/>
            <p:cNvSpPr>
              <a:spLocks noChangeArrowheads="1"/>
            </p:cNvSpPr>
            <p:nvPr/>
          </p:nvSpPr>
          <p:spPr bwMode="auto">
            <a:xfrm>
              <a:off x="1305" y="2160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595" name="Elipse 20"/>
            <p:cNvSpPr>
              <a:spLocks noChangeArrowheads="1"/>
            </p:cNvSpPr>
            <p:nvPr/>
          </p:nvSpPr>
          <p:spPr bwMode="auto">
            <a:xfrm>
              <a:off x="1395" y="2205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596" name="Elipse 21"/>
            <p:cNvSpPr>
              <a:spLocks noChangeArrowheads="1"/>
            </p:cNvSpPr>
            <p:nvPr/>
          </p:nvSpPr>
          <p:spPr bwMode="auto">
            <a:xfrm>
              <a:off x="1440" y="2115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597" name="Elipse 22"/>
            <p:cNvSpPr>
              <a:spLocks noChangeArrowheads="1"/>
            </p:cNvSpPr>
            <p:nvPr/>
          </p:nvSpPr>
          <p:spPr bwMode="auto">
            <a:xfrm>
              <a:off x="1215" y="2250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598" name="Elipse 23"/>
            <p:cNvSpPr>
              <a:spLocks noChangeArrowheads="1"/>
            </p:cNvSpPr>
            <p:nvPr/>
          </p:nvSpPr>
          <p:spPr bwMode="auto">
            <a:xfrm>
              <a:off x="1260" y="2160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599" name="Elipse 24"/>
            <p:cNvSpPr>
              <a:spLocks noChangeArrowheads="1"/>
            </p:cNvSpPr>
            <p:nvPr/>
          </p:nvSpPr>
          <p:spPr bwMode="auto">
            <a:xfrm>
              <a:off x="1215" y="2025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00" name="Elipse 25"/>
            <p:cNvSpPr>
              <a:spLocks noChangeArrowheads="1"/>
            </p:cNvSpPr>
            <p:nvPr/>
          </p:nvSpPr>
          <p:spPr bwMode="auto">
            <a:xfrm>
              <a:off x="900" y="1530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01" name="Elipse 26"/>
            <p:cNvSpPr>
              <a:spLocks noChangeArrowheads="1"/>
            </p:cNvSpPr>
            <p:nvPr/>
          </p:nvSpPr>
          <p:spPr bwMode="auto">
            <a:xfrm>
              <a:off x="1035" y="1575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02" name="Elipse 27"/>
            <p:cNvSpPr>
              <a:spLocks noChangeArrowheads="1"/>
            </p:cNvSpPr>
            <p:nvPr/>
          </p:nvSpPr>
          <p:spPr bwMode="auto">
            <a:xfrm>
              <a:off x="1131" y="1440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03" name="Elipse 28"/>
            <p:cNvSpPr>
              <a:spLocks noChangeArrowheads="1"/>
            </p:cNvSpPr>
            <p:nvPr/>
          </p:nvSpPr>
          <p:spPr bwMode="auto">
            <a:xfrm>
              <a:off x="1305" y="1530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04" name="Elipse 29"/>
            <p:cNvSpPr>
              <a:spLocks noChangeArrowheads="1"/>
            </p:cNvSpPr>
            <p:nvPr/>
          </p:nvSpPr>
          <p:spPr bwMode="auto">
            <a:xfrm>
              <a:off x="1440" y="1575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05" name="Elipse 30"/>
            <p:cNvSpPr>
              <a:spLocks noChangeArrowheads="1"/>
            </p:cNvSpPr>
            <p:nvPr/>
          </p:nvSpPr>
          <p:spPr bwMode="auto">
            <a:xfrm>
              <a:off x="1665" y="1665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06" name="Elipse 31"/>
            <p:cNvSpPr>
              <a:spLocks noChangeArrowheads="1"/>
            </p:cNvSpPr>
            <p:nvPr/>
          </p:nvSpPr>
          <p:spPr bwMode="auto">
            <a:xfrm>
              <a:off x="1620" y="1755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07" name="Elipse 32"/>
            <p:cNvSpPr>
              <a:spLocks noChangeArrowheads="1"/>
            </p:cNvSpPr>
            <p:nvPr/>
          </p:nvSpPr>
          <p:spPr bwMode="auto">
            <a:xfrm>
              <a:off x="1530" y="1845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08" name="Elipse 33"/>
            <p:cNvSpPr>
              <a:spLocks noChangeArrowheads="1"/>
            </p:cNvSpPr>
            <p:nvPr/>
          </p:nvSpPr>
          <p:spPr bwMode="auto">
            <a:xfrm>
              <a:off x="1350" y="1665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09" name="Elipse 34"/>
            <p:cNvSpPr>
              <a:spLocks noChangeArrowheads="1"/>
            </p:cNvSpPr>
            <p:nvPr/>
          </p:nvSpPr>
          <p:spPr bwMode="auto">
            <a:xfrm>
              <a:off x="1131" y="1710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10" name="Elipse 35"/>
            <p:cNvSpPr>
              <a:spLocks noChangeArrowheads="1"/>
            </p:cNvSpPr>
            <p:nvPr/>
          </p:nvSpPr>
          <p:spPr bwMode="auto">
            <a:xfrm>
              <a:off x="2880" y="2616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11" name="Elipse 36"/>
            <p:cNvSpPr>
              <a:spLocks noChangeArrowheads="1"/>
            </p:cNvSpPr>
            <p:nvPr/>
          </p:nvSpPr>
          <p:spPr bwMode="auto">
            <a:xfrm>
              <a:off x="2880" y="2571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12" name="Elipse 37"/>
            <p:cNvSpPr>
              <a:spLocks noChangeArrowheads="1"/>
            </p:cNvSpPr>
            <p:nvPr/>
          </p:nvSpPr>
          <p:spPr bwMode="auto">
            <a:xfrm>
              <a:off x="2835" y="2616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13" name="Elipse 38"/>
            <p:cNvSpPr>
              <a:spLocks noChangeArrowheads="1"/>
            </p:cNvSpPr>
            <p:nvPr/>
          </p:nvSpPr>
          <p:spPr bwMode="auto">
            <a:xfrm>
              <a:off x="2835" y="2526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14" name="Elipse 39"/>
            <p:cNvSpPr>
              <a:spLocks noChangeArrowheads="1"/>
            </p:cNvSpPr>
            <p:nvPr/>
          </p:nvSpPr>
          <p:spPr bwMode="auto">
            <a:xfrm>
              <a:off x="2976" y="2436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15" name="Elipse 40"/>
            <p:cNvSpPr>
              <a:spLocks noChangeArrowheads="1"/>
            </p:cNvSpPr>
            <p:nvPr/>
          </p:nvSpPr>
          <p:spPr bwMode="auto">
            <a:xfrm>
              <a:off x="2970" y="2526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16" name="Elipse 41"/>
            <p:cNvSpPr>
              <a:spLocks noChangeArrowheads="1"/>
            </p:cNvSpPr>
            <p:nvPr/>
          </p:nvSpPr>
          <p:spPr bwMode="auto">
            <a:xfrm>
              <a:off x="2970" y="2346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17" name="Elipse 42"/>
            <p:cNvSpPr>
              <a:spLocks noChangeArrowheads="1"/>
            </p:cNvSpPr>
            <p:nvPr/>
          </p:nvSpPr>
          <p:spPr bwMode="auto">
            <a:xfrm>
              <a:off x="3015" y="2391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18" name="Elipse 43"/>
            <p:cNvSpPr>
              <a:spLocks noChangeArrowheads="1"/>
            </p:cNvSpPr>
            <p:nvPr/>
          </p:nvSpPr>
          <p:spPr bwMode="auto">
            <a:xfrm>
              <a:off x="2970" y="2301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19" name="Elipse 44"/>
            <p:cNvSpPr>
              <a:spLocks noChangeArrowheads="1"/>
            </p:cNvSpPr>
            <p:nvPr/>
          </p:nvSpPr>
          <p:spPr bwMode="auto">
            <a:xfrm>
              <a:off x="3060" y="2301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20" name="Elipse 45"/>
            <p:cNvSpPr>
              <a:spLocks noChangeArrowheads="1"/>
            </p:cNvSpPr>
            <p:nvPr/>
          </p:nvSpPr>
          <p:spPr bwMode="auto">
            <a:xfrm>
              <a:off x="3060" y="2346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21" name="Elipse 46"/>
            <p:cNvSpPr>
              <a:spLocks noChangeArrowheads="1"/>
            </p:cNvSpPr>
            <p:nvPr/>
          </p:nvSpPr>
          <p:spPr bwMode="auto">
            <a:xfrm>
              <a:off x="3105" y="2256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22" name="Elipse 47"/>
            <p:cNvSpPr>
              <a:spLocks noChangeArrowheads="1"/>
            </p:cNvSpPr>
            <p:nvPr/>
          </p:nvSpPr>
          <p:spPr bwMode="auto">
            <a:xfrm>
              <a:off x="3195" y="2301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23" name="Elipse 48"/>
            <p:cNvSpPr>
              <a:spLocks noChangeArrowheads="1"/>
            </p:cNvSpPr>
            <p:nvPr/>
          </p:nvSpPr>
          <p:spPr bwMode="auto">
            <a:xfrm>
              <a:off x="3240" y="2211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24" name="Elipse 49"/>
            <p:cNvSpPr>
              <a:spLocks noChangeArrowheads="1"/>
            </p:cNvSpPr>
            <p:nvPr/>
          </p:nvSpPr>
          <p:spPr bwMode="auto">
            <a:xfrm>
              <a:off x="3015" y="2346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25" name="Elipse 50"/>
            <p:cNvSpPr>
              <a:spLocks noChangeArrowheads="1"/>
            </p:cNvSpPr>
            <p:nvPr/>
          </p:nvSpPr>
          <p:spPr bwMode="auto">
            <a:xfrm>
              <a:off x="3060" y="2256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26" name="Elipse 51"/>
            <p:cNvSpPr>
              <a:spLocks noChangeArrowheads="1"/>
            </p:cNvSpPr>
            <p:nvPr/>
          </p:nvSpPr>
          <p:spPr bwMode="auto">
            <a:xfrm>
              <a:off x="3015" y="2121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27" name="Elipse 52"/>
            <p:cNvSpPr>
              <a:spLocks noChangeArrowheads="1"/>
            </p:cNvSpPr>
            <p:nvPr/>
          </p:nvSpPr>
          <p:spPr bwMode="auto">
            <a:xfrm>
              <a:off x="2700" y="1626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28" name="Elipse 53"/>
            <p:cNvSpPr>
              <a:spLocks noChangeArrowheads="1"/>
            </p:cNvSpPr>
            <p:nvPr/>
          </p:nvSpPr>
          <p:spPr bwMode="auto">
            <a:xfrm>
              <a:off x="2835" y="1671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29" name="Elipse 54"/>
            <p:cNvSpPr>
              <a:spLocks noChangeArrowheads="1"/>
            </p:cNvSpPr>
            <p:nvPr/>
          </p:nvSpPr>
          <p:spPr bwMode="auto">
            <a:xfrm>
              <a:off x="2931" y="1536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30" name="Elipse 55"/>
            <p:cNvSpPr>
              <a:spLocks noChangeArrowheads="1"/>
            </p:cNvSpPr>
            <p:nvPr/>
          </p:nvSpPr>
          <p:spPr bwMode="auto">
            <a:xfrm>
              <a:off x="3105" y="1626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31" name="Elipse 56"/>
            <p:cNvSpPr>
              <a:spLocks noChangeArrowheads="1"/>
            </p:cNvSpPr>
            <p:nvPr/>
          </p:nvSpPr>
          <p:spPr bwMode="auto">
            <a:xfrm>
              <a:off x="3240" y="1671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32" name="Elipse 57"/>
            <p:cNvSpPr>
              <a:spLocks noChangeArrowheads="1"/>
            </p:cNvSpPr>
            <p:nvPr/>
          </p:nvSpPr>
          <p:spPr bwMode="auto">
            <a:xfrm>
              <a:off x="3465" y="1761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33" name="Elipse 58"/>
            <p:cNvSpPr>
              <a:spLocks noChangeArrowheads="1"/>
            </p:cNvSpPr>
            <p:nvPr/>
          </p:nvSpPr>
          <p:spPr bwMode="auto">
            <a:xfrm>
              <a:off x="3420" y="1851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34" name="Elipse 59"/>
            <p:cNvSpPr>
              <a:spLocks noChangeArrowheads="1"/>
            </p:cNvSpPr>
            <p:nvPr/>
          </p:nvSpPr>
          <p:spPr bwMode="auto">
            <a:xfrm>
              <a:off x="3330" y="1941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35" name="Elipse 60"/>
            <p:cNvSpPr>
              <a:spLocks noChangeArrowheads="1"/>
            </p:cNvSpPr>
            <p:nvPr/>
          </p:nvSpPr>
          <p:spPr bwMode="auto">
            <a:xfrm>
              <a:off x="3150" y="1761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36" name="Elipse 61"/>
            <p:cNvSpPr>
              <a:spLocks noChangeArrowheads="1"/>
            </p:cNvSpPr>
            <p:nvPr/>
          </p:nvSpPr>
          <p:spPr bwMode="auto">
            <a:xfrm>
              <a:off x="2931" y="1806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37" name="Elipse 62"/>
            <p:cNvSpPr>
              <a:spLocks noChangeArrowheads="1"/>
            </p:cNvSpPr>
            <p:nvPr/>
          </p:nvSpPr>
          <p:spPr bwMode="auto">
            <a:xfrm>
              <a:off x="2925" y="2430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38" name="Elipse 63"/>
            <p:cNvSpPr>
              <a:spLocks noChangeArrowheads="1"/>
            </p:cNvSpPr>
            <p:nvPr/>
          </p:nvSpPr>
          <p:spPr bwMode="auto">
            <a:xfrm>
              <a:off x="2925" y="2385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39" name="Elipse 64"/>
            <p:cNvSpPr>
              <a:spLocks noChangeArrowheads="1"/>
            </p:cNvSpPr>
            <p:nvPr/>
          </p:nvSpPr>
          <p:spPr bwMode="auto">
            <a:xfrm>
              <a:off x="2880" y="2430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40" name="Elipse 65"/>
            <p:cNvSpPr>
              <a:spLocks noChangeArrowheads="1"/>
            </p:cNvSpPr>
            <p:nvPr/>
          </p:nvSpPr>
          <p:spPr bwMode="auto">
            <a:xfrm>
              <a:off x="2880" y="2340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41" name="Elipse 66"/>
            <p:cNvSpPr>
              <a:spLocks noChangeArrowheads="1"/>
            </p:cNvSpPr>
            <p:nvPr/>
          </p:nvSpPr>
          <p:spPr bwMode="auto">
            <a:xfrm>
              <a:off x="3021" y="2250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42" name="Elipse 67"/>
            <p:cNvSpPr>
              <a:spLocks noChangeArrowheads="1"/>
            </p:cNvSpPr>
            <p:nvPr/>
          </p:nvSpPr>
          <p:spPr bwMode="auto">
            <a:xfrm>
              <a:off x="3015" y="2340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43" name="Elipse 68"/>
            <p:cNvSpPr>
              <a:spLocks noChangeArrowheads="1"/>
            </p:cNvSpPr>
            <p:nvPr/>
          </p:nvSpPr>
          <p:spPr bwMode="auto">
            <a:xfrm>
              <a:off x="3015" y="2160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44" name="Elipse 69"/>
            <p:cNvSpPr>
              <a:spLocks noChangeArrowheads="1"/>
            </p:cNvSpPr>
            <p:nvPr/>
          </p:nvSpPr>
          <p:spPr bwMode="auto">
            <a:xfrm>
              <a:off x="3060" y="2205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45" name="Elipse 70"/>
            <p:cNvSpPr>
              <a:spLocks noChangeArrowheads="1"/>
            </p:cNvSpPr>
            <p:nvPr/>
          </p:nvSpPr>
          <p:spPr bwMode="auto">
            <a:xfrm>
              <a:off x="3015" y="2115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46" name="Elipse 71"/>
            <p:cNvSpPr>
              <a:spLocks noChangeArrowheads="1"/>
            </p:cNvSpPr>
            <p:nvPr/>
          </p:nvSpPr>
          <p:spPr bwMode="auto">
            <a:xfrm>
              <a:off x="3105" y="2115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47" name="Elipse 72"/>
            <p:cNvSpPr>
              <a:spLocks noChangeArrowheads="1"/>
            </p:cNvSpPr>
            <p:nvPr/>
          </p:nvSpPr>
          <p:spPr bwMode="auto">
            <a:xfrm>
              <a:off x="3105" y="2160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48" name="Elipse 73"/>
            <p:cNvSpPr>
              <a:spLocks noChangeArrowheads="1"/>
            </p:cNvSpPr>
            <p:nvPr/>
          </p:nvSpPr>
          <p:spPr bwMode="auto">
            <a:xfrm>
              <a:off x="3150" y="2070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49" name="Elipse 74"/>
            <p:cNvSpPr>
              <a:spLocks noChangeArrowheads="1"/>
            </p:cNvSpPr>
            <p:nvPr/>
          </p:nvSpPr>
          <p:spPr bwMode="auto">
            <a:xfrm>
              <a:off x="3240" y="2115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50" name="Elipse 75"/>
            <p:cNvSpPr>
              <a:spLocks noChangeArrowheads="1"/>
            </p:cNvSpPr>
            <p:nvPr/>
          </p:nvSpPr>
          <p:spPr bwMode="auto">
            <a:xfrm>
              <a:off x="3285" y="2025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51" name="Elipse 76"/>
            <p:cNvSpPr>
              <a:spLocks noChangeArrowheads="1"/>
            </p:cNvSpPr>
            <p:nvPr/>
          </p:nvSpPr>
          <p:spPr bwMode="auto">
            <a:xfrm>
              <a:off x="3060" y="2160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52" name="Elipse 77"/>
            <p:cNvSpPr>
              <a:spLocks noChangeArrowheads="1"/>
            </p:cNvSpPr>
            <p:nvPr/>
          </p:nvSpPr>
          <p:spPr bwMode="auto">
            <a:xfrm>
              <a:off x="3105" y="2070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53" name="Elipse 78"/>
            <p:cNvSpPr>
              <a:spLocks noChangeArrowheads="1"/>
            </p:cNvSpPr>
            <p:nvPr/>
          </p:nvSpPr>
          <p:spPr bwMode="auto">
            <a:xfrm>
              <a:off x="3060" y="1935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54" name="Elipse 79"/>
            <p:cNvSpPr>
              <a:spLocks noChangeArrowheads="1"/>
            </p:cNvSpPr>
            <p:nvPr/>
          </p:nvSpPr>
          <p:spPr bwMode="auto">
            <a:xfrm>
              <a:off x="3375" y="1755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55" name="Elipse 80"/>
            <p:cNvSpPr>
              <a:spLocks noChangeArrowheads="1"/>
            </p:cNvSpPr>
            <p:nvPr/>
          </p:nvSpPr>
          <p:spPr bwMode="auto">
            <a:xfrm>
              <a:off x="2655" y="1575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56" name="Elipse 81"/>
            <p:cNvSpPr>
              <a:spLocks noChangeArrowheads="1"/>
            </p:cNvSpPr>
            <p:nvPr/>
          </p:nvSpPr>
          <p:spPr bwMode="auto">
            <a:xfrm>
              <a:off x="2790" y="1620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57" name="Elipse 82"/>
            <p:cNvSpPr>
              <a:spLocks noChangeArrowheads="1"/>
            </p:cNvSpPr>
            <p:nvPr/>
          </p:nvSpPr>
          <p:spPr bwMode="auto">
            <a:xfrm>
              <a:off x="2886" y="1485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58" name="Elipse 83"/>
            <p:cNvSpPr>
              <a:spLocks noChangeArrowheads="1"/>
            </p:cNvSpPr>
            <p:nvPr/>
          </p:nvSpPr>
          <p:spPr bwMode="auto">
            <a:xfrm>
              <a:off x="2886" y="1755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59" name="Elipse 84"/>
            <p:cNvSpPr>
              <a:spLocks noChangeArrowheads="1"/>
            </p:cNvSpPr>
            <p:nvPr/>
          </p:nvSpPr>
          <p:spPr bwMode="auto">
            <a:xfrm>
              <a:off x="3015" y="1884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60" name="Elipse 85"/>
            <p:cNvSpPr>
              <a:spLocks noChangeArrowheads="1"/>
            </p:cNvSpPr>
            <p:nvPr/>
          </p:nvSpPr>
          <p:spPr bwMode="auto">
            <a:xfrm>
              <a:off x="2796" y="1722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61" name="Elipse 86"/>
            <p:cNvSpPr>
              <a:spLocks noChangeArrowheads="1"/>
            </p:cNvSpPr>
            <p:nvPr/>
          </p:nvSpPr>
          <p:spPr bwMode="auto">
            <a:xfrm>
              <a:off x="2931" y="1767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62" name="Elipse 87"/>
            <p:cNvSpPr>
              <a:spLocks noChangeArrowheads="1"/>
            </p:cNvSpPr>
            <p:nvPr/>
          </p:nvSpPr>
          <p:spPr bwMode="auto">
            <a:xfrm>
              <a:off x="3027" y="1632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63" name="Elipse 88"/>
            <p:cNvSpPr>
              <a:spLocks noChangeArrowheads="1"/>
            </p:cNvSpPr>
            <p:nvPr/>
          </p:nvSpPr>
          <p:spPr bwMode="auto">
            <a:xfrm>
              <a:off x="3027" y="1902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64" name="Elipse 89"/>
            <p:cNvSpPr>
              <a:spLocks noChangeArrowheads="1"/>
            </p:cNvSpPr>
            <p:nvPr/>
          </p:nvSpPr>
          <p:spPr bwMode="auto">
            <a:xfrm>
              <a:off x="3156" y="2031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65" name="Elipse 90"/>
            <p:cNvSpPr>
              <a:spLocks noChangeArrowheads="1"/>
            </p:cNvSpPr>
            <p:nvPr/>
          </p:nvSpPr>
          <p:spPr bwMode="auto">
            <a:xfrm>
              <a:off x="2295" y="1716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66" name="Elipse 91"/>
            <p:cNvSpPr>
              <a:spLocks noChangeArrowheads="1"/>
            </p:cNvSpPr>
            <p:nvPr/>
          </p:nvSpPr>
          <p:spPr bwMode="auto">
            <a:xfrm>
              <a:off x="2430" y="1761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67" name="Elipse 92"/>
            <p:cNvSpPr>
              <a:spLocks noChangeArrowheads="1"/>
            </p:cNvSpPr>
            <p:nvPr/>
          </p:nvSpPr>
          <p:spPr bwMode="auto">
            <a:xfrm>
              <a:off x="2526" y="1626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68" name="Elipse 93"/>
            <p:cNvSpPr>
              <a:spLocks noChangeArrowheads="1"/>
            </p:cNvSpPr>
            <p:nvPr/>
          </p:nvSpPr>
          <p:spPr bwMode="auto">
            <a:xfrm>
              <a:off x="2526" y="1896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69" name="Elipse 94"/>
            <p:cNvSpPr>
              <a:spLocks noChangeArrowheads="1"/>
            </p:cNvSpPr>
            <p:nvPr/>
          </p:nvSpPr>
          <p:spPr bwMode="auto">
            <a:xfrm>
              <a:off x="2655" y="2025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pic>
          <p:nvPicPr>
            <p:cNvPr id="24670" name="Picture 3" descr="C:\Users\Marcio\AppData\Local\Microsoft\Windows\Temporary Internet Files\Content.IE5\80QG1SPX\MC900361960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80" y="1260"/>
              <a:ext cx="1485" cy="1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71" name="Elipse 96"/>
            <p:cNvSpPr>
              <a:spLocks noChangeArrowheads="1"/>
            </p:cNvSpPr>
            <p:nvPr/>
          </p:nvSpPr>
          <p:spPr bwMode="auto">
            <a:xfrm>
              <a:off x="4590" y="2641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72" name="Elipse 97"/>
            <p:cNvSpPr>
              <a:spLocks noChangeArrowheads="1"/>
            </p:cNvSpPr>
            <p:nvPr/>
          </p:nvSpPr>
          <p:spPr bwMode="auto">
            <a:xfrm>
              <a:off x="4590" y="2596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73" name="Elipse 98"/>
            <p:cNvSpPr>
              <a:spLocks noChangeArrowheads="1"/>
            </p:cNvSpPr>
            <p:nvPr/>
          </p:nvSpPr>
          <p:spPr bwMode="auto">
            <a:xfrm>
              <a:off x="4545" y="2641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74" name="Elipse 99"/>
            <p:cNvSpPr>
              <a:spLocks noChangeArrowheads="1"/>
            </p:cNvSpPr>
            <p:nvPr/>
          </p:nvSpPr>
          <p:spPr bwMode="auto">
            <a:xfrm>
              <a:off x="4545" y="2551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75" name="Elipse 100"/>
            <p:cNvSpPr>
              <a:spLocks noChangeArrowheads="1"/>
            </p:cNvSpPr>
            <p:nvPr/>
          </p:nvSpPr>
          <p:spPr bwMode="auto">
            <a:xfrm>
              <a:off x="4686" y="2461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76" name="Elipse 101"/>
            <p:cNvSpPr>
              <a:spLocks noChangeArrowheads="1"/>
            </p:cNvSpPr>
            <p:nvPr/>
          </p:nvSpPr>
          <p:spPr bwMode="auto">
            <a:xfrm>
              <a:off x="4680" y="2551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77" name="Elipse 102"/>
            <p:cNvSpPr>
              <a:spLocks noChangeArrowheads="1"/>
            </p:cNvSpPr>
            <p:nvPr/>
          </p:nvSpPr>
          <p:spPr bwMode="auto">
            <a:xfrm>
              <a:off x="4680" y="2371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78" name="Elipse 103"/>
            <p:cNvSpPr>
              <a:spLocks noChangeArrowheads="1"/>
            </p:cNvSpPr>
            <p:nvPr/>
          </p:nvSpPr>
          <p:spPr bwMode="auto">
            <a:xfrm>
              <a:off x="4725" y="2416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79" name="Elipse 104"/>
            <p:cNvSpPr>
              <a:spLocks noChangeArrowheads="1"/>
            </p:cNvSpPr>
            <p:nvPr/>
          </p:nvSpPr>
          <p:spPr bwMode="auto">
            <a:xfrm>
              <a:off x="4680" y="2326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80" name="Elipse 105"/>
            <p:cNvSpPr>
              <a:spLocks noChangeArrowheads="1"/>
            </p:cNvSpPr>
            <p:nvPr/>
          </p:nvSpPr>
          <p:spPr bwMode="auto">
            <a:xfrm>
              <a:off x="4770" y="2326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81" name="Elipse 106"/>
            <p:cNvSpPr>
              <a:spLocks noChangeArrowheads="1"/>
            </p:cNvSpPr>
            <p:nvPr/>
          </p:nvSpPr>
          <p:spPr bwMode="auto">
            <a:xfrm>
              <a:off x="4770" y="2371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82" name="Elipse 107"/>
            <p:cNvSpPr>
              <a:spLocks noChangeArrowheads="1"/>
            </p:cNvSpPr>
            <p:nvPr/>
          </p:nvSpPr>
          <p:spPr bwMode="auto">
            <a:xfrm>
              <a:off x="4815" y="2281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83" name="Elipse 108"/>
            <p:cNvSpPr>
              <a:spLocks noChangeArrowheads="1"/>
            </p:cNvSpPr>
            <p:nvPr/>
          </p:nvSpPr>
          <p:spPr bwMode="auto">
            <a:xfrm>
              <a:off x="4905" y="2326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84" name="Elipse 109"/>
            <p:cNvSpPr>
              <a:spLocks noChangeArrowheads="1"/>
            </p:cNvSpPr>
            <p:nvPr/>
          </p:nvSpPr>
          <p:spPr bwMode="auto">
            <a:xfrm>
              <a:off x="4950" y="2236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85" name="Elipse 110"/>
            <p:cNvSpPr>
              <a:spLocks noChangeArrowheads="1"/>
            </p:cNvSpPr>
            <p:nvPr/>
          </p:nvSpPr>
          <p:spPr bwMode="auto">
            <a:xfrm>
              <a:off x="4725" y="2371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86" name="Elipse 111"/>
            <p:cNvSpPr>
              <a:spLocks noChangeArrowheads="1"/>
            </p:cNvSpPr>
            <p:nvPr/>
          </p:nvSpPr>
          <p:spPr bwMode="auto">
            <a:xfrm>
              <a:off x="4770" y="2281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87" name="Elipse 112"/>
            <p:cNvSpPr>
              <a:spLocks noChangeArrowheads="1"/>
            </p:cNvSpPr>
            <p:nvPr/>
          </p:nvSpPr>
          <p:spPr bwMode="auto">
            <a:xfrm>
              <a:off x="4725" y="2146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88" name="Elipse 113"/>
            <p:cNvSpPr>
              <a:spLocks noChangeArrowheads="1"/>
            </p:cNvSpPr>
            <p:nvPr/>
          </p:nvSpPr>
          <p:spPr bwMode="auto">
            <a:xfrm>
              <a:off x="4410" y="1651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89" name="Elipse 114"/>
            <p:cNvSpPr>
              <a:spLocks noChangeArrowheads="1"/>
            </p:cNvSpPr>
            <p:nvPr/>
          </p:nvSpPr>
          <p:spPr bwMode="auto">
            <a:xfrm>
              <a:off x="4545" y="1696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90" name="Elipse 115"/>
            <p:cNvSpPr>
              <a:spLocks noChangeArrowheads="1"/>
            </p:cNvSpPr>
            <p:nvPr/>
          </p:nvSpPr>
          <p:spPr bwMode="auto">
            <a:xfrm>
              <a:off x="4641" y="1561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91" name="Elipse 116"/>
            <p:cNvSpPr>
              <a:spLocks noChangeArrowheads="1"/>
            </p:cNvSpPr>
            <p:nvPr/>
          </p:nvSpPr>
          <p:spPr bwMode="auto">
            <a:xfrm>
              <a:off x="4815" y="1651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92" name="Elipse 117"/>
            <p:cNvSpPr>
              <a:spLocks noChangeArrowheads="1"/>
            </p:cNvSpPr>
            <p:nvPr/>
          </p:nvSpPr>
          <p:spPr bwMode="auto">
            <a:xfrm>
              <a:off x="4950" y="1696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93" name="Elipse 118"/>
            <p:cNvSpPr>
              <a:spLocks noChangeArrowheads="1"/>
            </p:cNvSpPr>
            <p:nvPr/>
          </p:nvSpPr>
          <p:spPr bwMode="auto">
            <a:xfrm>
              <a:off x="5130" y="1876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94" name="Elipse 119"/>
            <p:cNvSpPr>
              <a:spLocks noChangeArrowheads="1"/>
            </p:cNvSpPr>
            <p:nvPr/>
          </p:nvSpPr>
          <p:spPr bwMode="auto">
            <a:xfrm>
              <a:off x="5040" y="1966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95" name="Elipse 120"/>
            <p:cNvSpPr>
              <a:spLocks noChangeArrowheads="1"/>
            </p:cNvSpPr>
            <p:nvPr/>
          </p:nvSpPr>
          <p:spPr bwMode="auto">
            <a:xfrm>
              <a:off x="4860" y="1786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96" name="Elipse 121"/>
            <p:cNvSpPr>
              <a:spLocks noChangeArrowheads="1"/>
            </p:cNvSpPr>
            <p:nvPr/>
          </p:nvSpPr>
          <p:spPr bwMode="auto">
            <a:xfrm>
              <a:off x="4641" y="1831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97" name="Elipse 122"/>
            <p:cNvSpPr>
              <a:spLocks noChangeArrowheads="1"/>
            </p:cNvSpPr>
            <p:nvPr/>
          </p:nvSpPr>
          <p:spPr bwMode="auto">
            <a:xfrm>
              <a:off x="4635" y="2455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98" name="Elipse 123"/>
            <p:cNvSpPr>
              <a:spLocks noChangeArrowheads="1"/>
            </p:cNvSpPr>
            <p:nvPr/>
          </p:nvSpPr>
          <p:spPr bwMode="auto">
            <a:xfrm>
              <a:off x="4635" y="2410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699" name="Elipse 124"/>
            <p:cNvSpPr>
              <a:spLocks noChangeArrowheads="1"/>
            </p:cNvSpPr>
            <p:nvPr/>
          </p:nvSpPr>
          <p:spPr bwMode="auto">
            <a:xfrm>
              <a:off x="4590" y="2455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00" name="Elipse 125"/>
            <p:cNvSpPr>
              <a:spLocks noChangeArrowheads="1"/>
            </p:cNvSpPr>
            <p:nvPr/>
          </p:nvSpPr>
          <p:spPr bwMode="auto">
            <a:xfrm>
              <a:off x="4590" y="2365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01" name="Elipse 126"/>
            <p:cNvSpPr>
              <a:spLocks noChangeArrowheads="1"/>
            </p:cNvSpPr>
            <p:nvPr/>
          </p:nvSpPr>
          <p:spPr bwMode="auto">
            <a:xfrm>
              <a:off x="4731" y="2275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02" name="Elipse 127"/>
            <p:cNvSpPr>
              <a:spLocks noChangeArrowheads="1"/>
            </p:cNvSpPr>
            <p:nvPr/>
          </p:nvSpPr>
          <p:spPr bwMode="auto">
            <a:xfrm>
              <a:off x="4725" y="2365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03" name="Elipse 128"/>
            <p:cNvSpPr>
              <a:spLocks noChangeArrowheads="1"/>
            </p:cNvSpPr>
            <p:nvPr/>
          </p:nvSpPr>
          <p:spPr bwMode="auto">
            <a:xfrm>
              <a:off x="4725" y="2185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04" name="Elipse 129"/>
            <p:cNvSpPr>
              <a:spLocks noChangeArrowheads="1"/>
            </p:cNvSpPr>
            <p:nvPr/>
          </p:nvSpPr>
          <p:spPr bwMode="auto">
            <a:xfrm>
              <a:off x="4770" y="2230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05" name="Elipse 130"/>
            <p:cNvSpPr>
              <a:spLocks noChangeArrowheads="1"/>
            </p:cNvSpPr>
            <p:nvPr/>
          </p:nvSpPr>
          <p:spPr bwMode="auto">
            <a:xfrm>
              <a:off x="4725" y="2140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06" name="Elipse 131"/>
            <p:cNvSpPr>
              <a:spLocks noChangeArrowheads="1"/>
            </p:cNvSpPr>
            <p:nvPr/>
          </p:nvSpPr>
          <p:spPr bwMode="auto">
            <a:xfrm>
              <a:off x="4815" y="2140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07" name="Elipse 132"/>
            <p:cNvSpPr>
              <a:spLocks noChangeArrowheads="1"/>
            </p:cNvSpPr>
            <p:nvPr/>
          </p:nvSpPr>
          <p:spPr bwMode="auto">
            <a:xfrm>
              <a:off x="4815" y="2185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08" name="Elipse 133"/>
            <p:cNvSpPr>
              <a:spLocks noChangeArrowheads="1"/>
            </p:cNvSpPr>
            <p:nvPr/>
          </p:nvSpPr>
          <p:spPr bwMode="auto">
            <a:xfrm>
              <a:off x="4860" y="2095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09" name="Elipse 134"/>
            <p:cNvSpPr>
              <a:spLocks noChangeArrowheads="1"/>
            </p:cNvSpPr>
            <p:nvPr/>
          </p:nvSpPr>
          <p:spPr bwMode="auto">
            <a:xfrm>
              <a:off x="4950" y="2140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10" name="Elipse 135"/>
            <p:cNvSpPr>
              <a:spLocks noChangeArrowheads="1"/>
            </p:cNvSpPr>
            <p:nvPr/>
          </p:nvSpPr>
          <p:spPr bwMode="auto">
            <a:xfrm>
              <a:off x="4995" y="2050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11" name="Elipse 136"/>
            <p:cNvSpPr>
              <a:spLocks noChangeArrowheads="1"/>
            </p:cNvSpPr>
            <p:nvPr/>
          </p:nvSpPr>
          <p:spPr bwMode="auto">
            <a:xfrm>
              <a:off x="4770" y="2185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12" name="Elipse 137"/>
            <p:cNvSpPr>
              <a:spLocks noChangeArrowheads="1"/>
            </p:cNvSpPr>
            <p:nvPr/>
          </p:nvSpPr>
          <p:spPr bwMode="auto">
            <a:xfrm>
              <a:off x="4815" y="2095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13" name="Elipse 138"/>
            <p:cNvSpPr>
              <a:spLocks noChangeArrowheads="1"/>
            </p:cNvSpPr>
            <p:nvPr/>
          </p:nvSpPr>
          <p:spPr bwMode="auto">
            <a:xfrm>
              <a:off x="4770" y="1960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14" name="Elipse 139"/>
            <p:cNvSpPr>
              <a:spLocks noChangeArrowheads="1"/>
            </p:cNvSpPr>
            <p:nvPr/>
          </p:nvSpPr>
          <p:spPr bwMode="auto">
            <a:xfrm>
              <a:off x="5085" y="1780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15" name="Elipse 140"/>
            <p:cNvSpPr>
              <a:spLocks noChangeArrowheads="1"/>
            </p:cNvSpPr>
            <p:nvPr/>
          </p:nvSpPr>
          <p:spPr bwMode="auto">
            <a:xfrm>
              <a:off x="4365" y="1600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16" name="Elipse 141"/>
            <p:cNvSpPr>
              <a:spLocks noChangeArrowheads="1"/>
            </p:cNvSpPr>
            <p:nvPr/>
          </p:nvSpPr>
          <p:spPr bwMode="auto">
            <a:xfrm>
              <a:off x="4500" y="1645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17" name="Elipse 142"/>
            <p:cNvSpPr>
              <a:spLocks noChangeArrowheads="1"/>
            </p:cNvSpPr>
            <p:nvPr/>
          </p:nvSpPr>
          <p:spPr bwMode="auto">
            <a:xfrm>
              <a:off x="4596" y="1510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18" name="Elipse 143"/>
            <p:cNvSpPr>
              <a:spLocks noChangeArrowheads="1"/>
            </p:cNvSpPr>
            <p:nvPr/>
          </p:nvSpPr>
          <p:spPr bwMode="auto">
            <a:xfrm>
              <a:off x="4596" y="1780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19" name="Elipse 144"/>
            <p:cNvSpPr>
              <a:spLocks noChangeArrowheads="1"/>
            </p:cNvSpPr>
            <p:nvPr/>
          </p:nvSpPr>
          <p:spPr bwMode="auto">
            <a:xfrm>
              <a:off x="4725" y="1909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20" name="Elipse 145"/>
            <p:cNvSpPr>
              <a:spLocks noChangeArrowheads="1"/>
            </p:cNvSpPr>
            <p:nvPr/>
          </p:nvSpPr>
          <p:spPr bwMode="auto">
            <a:xfrm>
              <a:off x="4506" y="1747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21" name="Elipse 146"/>
            <p:cNvSpPr>
              <a:spLocks noChangeArrowheads="1"/>
            </p:cNvSpPr>
            <p:nvPr/>
          </p:nvSpPr>
          <p:spPr bwMode="auto">
            <a:xfrm>
              <a:off x="4641" y="1792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22" name="Elipse 147"/>
            <p:cNvSpPr>
              <a:spLocks noChangeArrowheads="1"/>
            </p:cNvSpPr>
            <p:nvPr/>
          </p:nvSpPr>
          <p:spPr bwMode="auto">
            <a:xfrm>
              <a:off x="4737" y="1657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23" name="Elipse 148"/>
            <p:cNvSpPr>
              <a:spLocks noChangeArrowheads="1"/>
            </p:cNvSpPr>
            <p:nvPr/>
          </p:nvSpPr>
          <p:spPr bwMode="auto">
            <a:xfrm>
              <a:off x="4737" y="1927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24" name="Elipse 149"/>
            <p:cNvSpPr>
              <a:spLocks noChangeArrowheads="1"/>
            </p:cNvSpPr>
            <p:nvPr/>
          </p:nvSpPr>
          <p:spPr bwMode="auto">
            <a:xfrm>
              <a:off x="4866" y="2056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25" name="Elipse 150"/>
            <p:cNvSpPr>
              <a:spLocks noChangeArrowheads="1"/>
            </p:cNvSpPr>
            <p:nvPr/>
          </p:nvSpPr>
          <p:spPr bwMode="auto">
            <a:xfrm>
              <a:off x="4005" y="1741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26" name="Elipse 151"/>
            <p:cNvSpPr>
              <a:spLocks noChangeArrowheads="1"/>
            </p:cNvSpPr>
            <p:nvPr/>
          </p:nvSpPr>
          <p:spPr bwMode="auto">
            <a:xfrm>
              <a:off x="4140" y="1786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27" name="Elipse 152"/>
            <p:cNvSpPr>
              <a:spLocks noChangeArrowheads="1"/>
            </p:cNvSpPr>
            <p:nvPr/>
          </p:nvSpPr>
          <p:spPr bwMode="auto">
            <a:xfrm>
              <a:off x="4236" y="1651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28" name="Elipse 153"/>
            <p:cNvSpPr>
              <a:spLocks noChangeArrowheads="1"/>
            </p:cNvSpPr>
            <p:nvPr/>
          </p:nvSpPr>
          <p:spPr bwMode="auto">
            <a:xfrm>
              <a:off x="4236" y="1921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29" name="Elipse 154"/>
            <p:cNvSpPr>
              <a:spLocks noChangeArrowheads="1"/>
            </p:cNvSpPr>
            <p:nvPr/>
          </p:nvSpPr>
          <p:spPr bwMode="auto">
            <a:xfrm>
              <a:off x="4365" y="2050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30" name="Elipse 155"/>
            <p:cNvSpPr>
              <a:spLocks noChangeArrowheads="1"/>
            </p:cNvSpPr>
            <p:nvPr/>
          </p:nvSpPr>
          <p:spPr bwMode="auto">
            <a:xfrm>
              <a:off x="4635" y="2391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31" name="Elipse 156"/>
            <p:cNvSpPr>
              <a:spLocks noChangeArrowheads="1"/>
            </p:cNvSpPr>
            <p:nvPr/>
          </p:nvSpPr>
          <p:spPr bwMode="auto">
            <a:xfrm>
              <a:off x="4725" y="2391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32" name="Elipse 157"/>
            <p:cNvSpPr>
              <a:spLocks noChangeArrowheads="1"/>
            </p:cNvSpPr>
            <p:nvPr/>
          </p:nvSpPr>
          <p:spPr bwMode="auto">
            <a:xfrm>
              <a:off x="4770" y="2346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33" name="Elipse 158"/>
            <p:cNvSpPr>
              <a:spLocks noChangeArrowheads="1"/>
            </p:cNvSpPr>
            <p:nvPr/>
          </p:nvSpPr>
          <p:spPr bwMode="auto">
            <a:xfrm>
              <a:off x="4860" y="2391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34" name="Elipse 159"/>
            <p:cNvSpPr>
              <a:spLocks noChangeArrowheads="1"/>
            </p:cNvSpPr>
            <p:nvPr/>
          </p:nvSpPr>
          <p:spPr bwMode="auto">
            <a:xfrm>
              <a:off x="4905" y="2301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35" name="Elipse 160"/>
            <p:cNvSpPr>
              <a:spLocks noChangeArrowheads="1"/>
            </p:cNvSpPr>
            <p:nvPr/>
          </p:nvSpPr>
          <p:spPr bwMode="auto">
            <a:xfrm>
              <a:off x="4725" y="2346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36" name="Elipse 161"/>
            <p:cNvSpPr>
              <a:spLocks noChangeArrowheads="1"/>
            </p:cNvSpPr>
            <p:nvPr/>
          </p:nvSpPr>
          <p:spPr bwMode="auto">
            <a:xfrm>
              <a:off x="4680" y="2211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37" name="Elipse 162"/>
            <p:cNvSpPr>
              <a:spLocks noChangeArrowheads="1"/>
            </p:cNvSpPr>
            <p:nvPr/>
          </p:nvSpPr>
          <p:spPr bwMode="auto">
            <a:xfrm>
              <a:off x="4365" y="1716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38" name="Elipse 163"/>
            <p:cNvSpPr>
              <a:spLocks noChangeArrowheads="1"/>
            </p:cNvSpPr>
            <p:nvPr/>
          </p:nvSpPr>
          <p:spPr bwMode="auto">
            <a:xfrm>
              <a:off x="4500" y="1761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39" name="Elipse 164"/>
            <p:cNvSpPr>
              <a:spLocks noChangeArrowheads="1"/>
            </p:cNvSpPr>
            <p:nvPr/>
          </p:nvSpPr>
          <p:spPr bwMode="auto">
            <a:xfrm>
              <a:off x="4596" y="1626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40" name="Elipse 165"/>
            <p:cNvSpPr>
              <a:spLocks noChangeArrowheads="1"/>
            </p:cNvSpPr>
            <p:nvPr/>
          </p:nvSpPr>
          <p:spPr bwMode="auto">
            <a:xfrm>
              <a:off x="4770" y="1716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41" name="Elipse 166"/>
            <p:cNvSpPr>
              <a:spLocks noChangeArrowheads="1"/>
            </p:cNvSpPr>
            <p:nvPr/>
          </p:nvSpPr>
          <p:spPr bwMode="auto">
            <a:xfrm>
              <a:off x="4905" y="1761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42" name="Elipse 167"/>
            <p:cNvSpPr>
              <a:spLocks noChangeArrowheads="1"/>
            </p:cNvSpPr>
            <p:nvPr/>
          </p:nvSpPr>
          <p:spPr bwMode="auto">
            <a:xfrm>
              <a:off x="5130" y="1851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43" name="Elipse 168"/>
            <p:cNvSpPr>
              <a:spLocks noChangeArrowheads="1"/>
            </p:cNvSpPr>
            <p:nvPr/>
          </p:nvSpPr>
          <p:spPr bwMode="auto">
            <a:xfrm>
              <a:off x="5085" y="1941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44" name="Elipse 169"/>
            <p:cNvSpPr>
              <a:spLocks noChangeArrowheads="1"/>
            </p:cNvSpPr>
            <p:nvPr/>
          </p:nvSpPr>
          <p:spPr bwMode="auto">
            <a:xfrm>
              <a:off x="4995" y="2031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45" name="Elipse 170"/>
            <p:cNvSpPr>
              <a:spLocks noChangeArrowheads="1"/>
            </p:cNvSpPr>
            <p:nvPr/>
          </p:nvSpPr>
          <p:spPr bwMode="auto">
            <a:xfrm>
              <a:off x="4815" y="1851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46" name="Elipse 171"/>
            <p:cNvSpPr>
              <a:spLocks noChangeArrowheads="1"/>
            </p:cNvSpPr>
            <p:nvPr/>
          </p:nvSpPr>
          <p:spPr bwMode="auto">
            <a:xfrm>
              <a:off x="4596" y="1896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47" name="Elipse 172"/>
            <p:cNvSpPr>
              <a:spLocks noChangeArrowheads="1"/>
            </p:cNvSpPr>
            <p:nvPr/>
          </p:nvSpPr>
          <p:spPr bwMode="auto">
            <a:xfrm>
              <a:off x="4686" y="2340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48" name="Elipse 173"/>
            <p:cNvSpPr>
              <a:spLocks noChangeArrowheads="1"/>
            </p:cNvSpPr>
            <p:nvPr/>
          </p:nvSpPr>
          <p:spPr bwMode="auto">
            <a:xfrm>
              <a:off x="4680" y="2250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49" name="Elipse 174"/>
            <p:cNvSpPr>
              <a:spLocks noChangeArrowheads="1"/>
            </p:cNvSpPr>
            <p:nvPr/>
          </p:nvSpPr>
          <p:spPr bwMode="auto">
            <a:xfrm>
              <a:off x="4725" y="2295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50" name="Elipse 175"/>
            <p:cNvSpPr>
              <a:spLocks noChangeArrowheads="1"/>
            </p:cNvSpPr>
            <p:nvPr/>
          </p:nvSpPr>
          <p:spPr bwMode="auto">
            <a:xfrm>
              <a:off x="4680" y="2205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51" name="Elipse 176"/>
            <p:cNvSpPr>
              <a:spLocks noChangeArrowheads="1"/>
            </p:cNvSpPr>
            <p:nvPr/>
          </p:nvSpPr>
          <p:spPr bwMode="auto">
            <a:xfrm>
              <a:off x="4770" y="2205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52" name="Elipse 177"/>
            <p:cNvSpPr>
              <a:spLocks noChangeArrowheads="1"/>
            </p:cNvSpPr>
            <p:nvPr/>
          </p:nvSpPr>
          <p:spPr bwMode="auto">
            <a:xfrm>
              <a:off x="4770" y="2250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53" name="Elipse 178"/>
            <p:cNvSpPr>
              <a:spLocks noChangeArrowheads="1"/>
            </p:cNvSpPr>
            <p:nvPr/>
          </p:nvSpPr>
          <p:spPr bwMode="auto">
            <a:xfrm>
              <a:off x="4815" y="2160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54" name="Elipse 179"/>
            <p:cNvSpPr>
              <a:spLocks noChangeArrowheads="1"/>
            </p:cNvSpPr>
            <p:nvPr/>
          </p:nvSpPr>
          <p:spPr bwMode="auto">
            <a:xfrm>
              <a:off x="4905" y="2205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55" name="Elipse 180"/>
            <p:cNvSpPr>
              <a:spLocks noChangeArrowheads="1"/>
            </p:cNvSpPr>
            <p:nvPr/>
          </p:nvSpPr>
          <p:spPr bwMode="auto">
            <a:xfrm>
              <a:off x="4950" y="2115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56" name="Elipse 181"/>
            <p:cNvSpPr>
              <a:spLocks noChangeArrowheads="1"/>
            </p:cNvSpPr>
            <p:nvPr/>
          </p:nvSpPr>
          <p:spPr bwMode="auto">
            <a:xfrm>
              <a:off x="4725" y="2250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57" name="Elipse 182"/>
            <p:cNvSpPr>
              <a:spLocks noChangeArrowheads="1"/>
            </p:cNvSpPr>
            <p:nvPr/>
          </p:nvSpPr>
          <p:spPr bwMode="auto">
            <a:xfrm>
              <a:off x="4770" y="2160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58" name="Elipse 183"/>
            <p:cNvSpPr>
              <a:spLocks noChangeArrowheads="1"/>
            </p:cNvSpPr>
            <p:nvPr/>
          </p:nvSpPr>
          <p:spPr bwMode="auto">
            <a:xfrm>
              <a:off x="4725" y="2025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59" name="Elipse 184"/>
            <p:cNvSpPr>
              <a:spLocks noChangeArrowheads="1"/>
            </p:cNvSpPr>
            <p:nvPr/>
          </p:nvSpPr>
          <p:spPr bwMode="auto">
            <a:xfrm>
              <a:off x="5040" y="1845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60" name="Elipse 185"/>
            <p:cNvSpPr>
              <a:spLocks noChangeArrowheads="1"/>
            </p:cNvSpPr>
            <p:nvPr/>
          </p:nvSpPr>
          <p:spPr bwMode="auto">
            <a:xfrm>
              <a:off x="4320" y="1665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61" name="Elipse 186"/>
            <p:cNvSpPr>
              <a:spLocks noChangeArrowheads="1"/>
            </p:cNvSpPr>
            <p:nvPr/>
          </p:nvSpPr>
          <p:spPr bwMode="auto">
            <a:xfrm>
              <a:off x="4455" y="1710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62" name="Elipse 187"/>
            <p:cNvSpPr>
              <a:spLocks noChangeArrowheads="1"/>
            </p:cNvSpPr>
            <p:nvPr/>
          </p:nvSpPr>
          <p:spPr bwMode="auto">
            <a:xfrm>
              <a:off x="4551" y="1575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63" name="Elipse 188"/>
            <p:cNvSpPr>
              <a:spLocks noChangeArrowheads="1"/>
            </p:cNvSpPr>
            <p:nvPr/>
          </p:nvSpPr>
          <p:spPr bwMode="auto">
            <a:xfrm>
              <a:off x="4551" y="1845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64" name="Elipse 189"/>
            <p:cNvSpPr>
              <a:spLocks noChangeArrowheads="1"/>
            </p:cNvSpPr>
            <p:nvPr/>
          </p:nvSpPr>
          <p:spPr bwMode="auto">
            <a:xfrm>
              <a:off x="4680" y="1974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65" name="Elipse 190"/>
            <p:cNvSpPr>
              <a:spLocks noChangeArrowheads="1"/>
            </p:cNvSpPr>
            <p:nvPr/>
          </p:nvSpPr>
          <p:spPr bwMode="auto">
            <a:xfrm>
              <a:off x="4461" y="1812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66" name="Elipse 191"/>
            <p:cNvSpPr>
              <a:spLocks noChangeArrowheads="1"/>
            </p:cNvSpPr>
            <p:nvPr/>
          </p:nvSpPr>
          <p:spPr bwMode="auto">
            <a:xfrm>
              <a:off x="4596" y="1857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67" name="Elipse 192"/>
            <p:cNvSpPr>
              <a:spLocks noChangeArrowheads="1"/>
            </p:cNvSpPr>
            <p:nvPr/>
          </p:nvSpPr>
          <p:spPr bwMode="auto">
            <a:xfrm>
              <a:off x="4692" y="1722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68" name="Elipse 193"/>
            <p:cNvSpPr>
              <a:spLocks noChangeArrowheads="1"/>
            </p:cNvSpPr>
            <p:nvPr/>
          </p:nvSpPr>
          <p:spPr bwMode="auto">
            <a:xfrm>
              <a:off x="4692" y="1992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69" name="Elipse 194"/>
            <p:cNvSpPr>
              <a:spLocks noChangeArrowheads="1"/>
            </p:cNvSpPr>
            <p:nvPr/>
          </p:nvSpPr>
          <p:spPr bwMode="auto">
            <a:xfrm>
              <a:off x="4821" y="2121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70" name="Elipse 195"/>
            <p:cNvSpPr>
              <a:spLocks noChangeArrowheads="1"/>
            </p:cNvSpPr>
            <p:nvPr/>
          </p:nvSpPr>
          <p:spPr bwMode="auto">
            <a:xfrm>
              <a:off x="4095" y="1851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71" name="Elipse 196"/>
            <p:cNvSpPr>
              <a:spLocks noChangeArrowheads="1"/>
            </p:cNvSpPr>
            <p:nvPr/>
          </p:nvSpPr>
          <p:spPr bwMode="auto">
            <a:xfrm>
              <a:off x="4191" y="1716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72" name="Elipse 197"/>
            <p:cNvSpPr>
              <a:spLocks noChangeArrowheads="1"/>
            </p:cNvSpPr>
            <p:nvPr/>
          </p:nvSpPr>
          <p:spPr bwMode="auto">
            <a:xfrm>
              <a:off x="4191" y="1986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73" name="Elipse 198"/>
            <p:cNvSpPr>
              <a:spLocks noChangeArrowheads="1"/>
            </p:cNvSpPr>
            <p:nvPr/>
          </p:nvSpPr>
          <p:spPr bwMode="auto">
            <a:xfrm>
              <a:off x="4320" y="2115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74" name="Elipse 199"/>
            <p:cNvSpPr>
              <a:spLocks noChangeArrowheads="1"/>
            </p:cNvSpPr>
            <p:nvPr/>
          </p:nvSpPr>
          <p:spPr bwMode="auto">
            <a:xfrm>
              <a:off x="4911" y="1825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75" name="Elipse 200"/>
            <p:cNvSpPr>
              <a:spLocks noChangeArrowheads="1"/>
            </p:cNvSpPr>
            <p:nvPr/>
          </p:nvSpPr>
          <p:spPr bwMode="auto">
            <a:xfrm>
              <a:off x="5046" y="1870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76" name="Elipse 201"/>
            <p:cNvSpPr>
              <a:spLocks noChangeArrowheads="1"/>
            </p:cNvSpPr>
            <p:nvPr/>
          </p:nvSpPr>
          <p:spPr bwMode="auto">
            <a:xfrm>
              <a:off x="4956" y="1960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77" name="Elipse 202"/>
            <p:cNvSpPr>
              <a:spLocks noChangeArrowheads="1"/>
            </p:cNvSpPr>
            <p:nvPr/>
          </p:nvSpPr>
          <p:spPr bwMode="auto">
            <a:xfrm>
              <a:off x="4833" y="1831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78" name="Elipse 203"/>
            <p:cNvSpPr>
              <a:spLocks noChangeArrowheads="1"/>
            </p:cNvSpPr>
            <p:nvPr/>
          </p:nvSpPr>
          <p:spPr bwMode="auto">
            <a:xfrm>
              <a:off x="4866" y="1890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79" name="Elipse 204"/>
            <p:cNvSpPr>
              <a:spLocks noChangeArrowheads="1"/>
            </p:cNvSpPr>
            <p:nvPr/>
          </p:nvSpPr>
          <p:spPr bwMode="auto">
            <a:xfrm>
              <a:off x="5001" y="1935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80" name="Elipse 205"/>
            <p:cNvSpPr>
              <a:spLocks noChangeArrowheads="1"/>
            </p:cNvSpPr>
            <p:nvPr/>
          </p:nvSpPr>
          <p:spPr bwMode="auto">
            <a:xfrm>
              <a:off x="4911" y="2025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81" name="Elipse 206"/>
            <p:cNvSpPr>
              <a:spLocks noChangeArrowheads="1"/>
            </p:cNvSpPr>
            <p:nvPr/>
          </p:nvSpPr>
          <p:spPr bwMode="auto">
            <a:xfrm>
              <a:off x="5175" y="1800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82" name="Elipse 207"/>
            <p:cNvSpPr>
              <a:spLocks noChangeArrowheads="1"/>
            </p:cNvSpPr>
            <p:nvPr/>
          </p:nvSpPr>
          <p:spPr bwMode="auto">
            <a:xfrm>
              <a:off x="4629" y="1890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83" name="Elipse 208"/>
            <p:cNvSpPr>
              <a:spLocks noChangeArrowheads="1"/>
            </p:cNvSpPr>
            <p:nvPr/>
          </p:nvSpPr>
          <p:spPr bwMode="auto">
            <a:xfrm>
              <a:off x="4764" y="1935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84" name="Elipse 209"/>
            <p:cNvSpPr>
              <a:spLocks noChangeArrowheads="1"/>
            </p:cNvSpPr>
            <p:nvPr/>
          </p:nvSpPr>
          <p:spPr bwMode="auto">
            <a:xfrm>
              <a:off x="4584" y="1839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85" name="Elipse 210"/>
            <p:cNvSpPr>
              <a:spLocks noChangeArrowheads="1"/>
            </p:cNvSpPr>
            <p:nvPr/>
          </p:nvSpPr>
          <p:spPr bwMode="auto">
            <a:xfrm>
              <a:off x="4719" y="1884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86" name="Elipse 211"/>
            <p:cNvSpPr>
              <a:spLocks noChangeArrowheads="1"/>
            </p:cNvSpPr>
            <p:nvPr/>
          </p:nvSpPr>
          <p:spPr bwMode="auto">
            <a:xfrm>
              <a:off x="4725" y="1986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87" name="Elipse 212"/>
            <p:cNvSpPr>
              <a:spLocks noChangeArrowheads="1"/>
            </p:cNvSpPr>
            <p:nvPr/>
          </p:nvSpPr>
          <p:spPr bwMode="auto">
            <a:xfrm>
              <a:off x="4224" y="1980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88" name="Elipse 213"/>
            <p:cNvSpPr>
              <a:spLocks noChangeArrowheads="1"/>
            </p:cNvSpPr>
            <p:nvPr/>
          </p:nvSpPr>
          <p:spPr bwMode="auto">
            <a:xfrm>
              <a:off x="4359" y="2025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89" name="Elipse 214"/>
            <p:cNvSpPr>
              <a:spLocks noChangeArrowheads="1"/>
            </p:cNvSpPr>
            <p:nvPr/>
          </p:nvSpPr>
          <p:spPr bwMode="auto">
            <a:xfrm>
              <a:off x="4455" y="1890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90" name="Elipse 215"/>
            <p:cNvSpPr>
              <a:spLocks noChangeArrowheads="1"/>
            </p:cNvSpPr>
            <p:nvPr/>
          </p:nvSpPr>
          <p:spPr bwMode="auto">
            <a:xfrm>
              <a:off x="4455" y="2160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91" name="Elipse 216"/>
            <p:cNvSpPr>
              <a:spLocks noChangeArrowheads="1"/>
            </p:cNvSpPr>
            <p:nvPr/>
          </p:nvSpPr>
          <p:spPr bwMode="auto">
            <a:xfrm>
              <a:off x="4584" y="2289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92" name="Elipse 217"/>
            <p:cNvSpPr>
              <a:spLocks noChangeArrowheads="1"/>
            </p:cNvSpPr>
            <p:nvPr/>
          </p:nvSpPr>
          <p:spPr bwMode="auto">
            <a:xfrm>
              <a:off x="4584" y="1955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93" name="Elipse 218"/>
            <p:cNvSpPr>
              <a:spLocks noChangeArrowheads="1"/>
            </p:cNvSpPr>
            <p:nvPr/>
          </p:nvSpPr>
          <p:spPr bwMode="auto">
            <a:xfrm>
              <a:off x="4719" y="2000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94" name="Elipse 219"/>
            <p:cNvSpPr>
              <a:spLocks noChangeArrowheads="1"/>
            </p:cNvSpPr>
            <p:nvPr/>
          </p:nvSpPr>
          <p:spPr bwMode="auto">
            <a:xfrm>
              <a:off x="4539" y="1904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95" name="Elipse 220"/>
            <p:cNvSpPr>
              <a:spLocks noChangeArrowheads="1"/>
            </p:cNvSpPr>
            <p:nvPr/>
          </p:nvSpPr>
          <p:spPr bwMode="auto">
            <a:xfrm>
              <a:off x="4674" y="1949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96" name="Elipse 221"/>
            <p:cNvSpPr>
              <a:spLocks noChangeArrowheads="1"/>
            </p:cNvSpPr>
            <p:nvPr/>
          </p:nvSpPr>
          <p:spPr bwMode="auto">
            <a:xfrm>
              <a:off x="4770" y="1814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97" name="Elipse 222"/>
            <p:cNvSpPr>
              <a:spLocks noChangeArrowheads="1"/>
            </p:cNvSpPr>
            <p:nvPr/>
          </p:nvSpPr>
          <p:spPr bwMode="auto">
            <a:xfrm>
              <a:off x="4770" y="2084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98" name="Elipse 223"/>
            <p:cNvSpPr>
              <a:spLocks noChangeArrowheads="1"/>
            </p:cNvSpPr>
            <p:nvPr/>
          </p:nvSpPr>
          <p:spPr bwMode="auto">
            <a:xfrm>
              <a:off x="4680" y="2051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799" name="Elipse 224"/>
            <p:cNvSpPr>
              <a:spLocks noChangeArrowheads="1"/>
            </p:cNvSpPr>
            <p:nvPr/>
          </p:nvSpPr>
          <p:spPr bwMode="auto">
            <a:xfrm>
              <a:off x="4314" y="2090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800" name="Elipse 225"/>
            <p:cNvSpPr>
              <a:spLocks noChangeArrowheads="1"/>
            </p:cNvSpPr>
            <p:nvPr/>
          </p:nvSpPr>
          <p:spPr bwMode="auto">
            <a:xfrm>
              <a:off x="4410" y="1955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801" name="Elipse 226"/>
            <p:cNvSpPr>
              <a:spLocks noChangeArrowheads="1"/>
            </p:cNvSpPr>
            <p:nvPr/>
          </p:nvSpPr>
          <p:spPr bwMode="auto">
            <a:xfrm>
              <a:off x="4410" y="2225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802" name="Elipse 227"/>
            <p:cNvSpPr>
              <a:spLocks noChangeArrowheads="1"/>
            </p:cNvSpPr>
            <p:nvPr/>
          </p:nvSpPr>
          <p:spPr bwMode="auto">
            <a:xfrm>
              <a:off x="4539" y="2354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803" name="Elipse 228"/>
            <p:cNvSpPr>
              <a:spLocks noChangeArrowheads="1"/>
            </p:cNvSpPr>
            <p:nvPr/>
          </p:nvSpPr>
          <p:spPr bwMode="auto">
            <a:xfrm>
              <a:off x="4224" y="1581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804" name="Elipse 229"/>
            <p:cNvSpPr>
              <a:spLocks noChangeArrowheads="1"/>
            </p:cNvSpPr>
            <p:nvPr/>
          </p:nvSpPr>
          <p:spPr bwMode="auto">
            <a:xfrm>
              <a:off x="4359" y="1626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805" name="Elipse 230"/>
            <p:cNvSpPr>
              <a:spLocks noChangeArrowheads="1"/>
            </p:cNvSpPr>
            <p:nvPr/>
          </p:nvSpPr>
          <p:spPr bwMode="auto">
            <a:xfrm>
              <a:off x="4455" y="1491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806" name="Elipse 231"/>
            <p:cNvSpPr>
              <a:spLocks noChangeArrowheads="1"/>
            </p:cNvSpPr>
            <p:nvPr/>
          </p:nvSpPr>
          <p:spPr bwMode="auto">
            <a:xfrm>
              <a:off x="4179" y="1530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807" name="Elipse 232"/>
            <p:cNvSpPr>
              <a:spLocks noChangeArrowheads="1"/>
            </p:cNvSpPr>
            <p:nvPr/>
          </p:nvSpPr>
          <p:spPr bwMode="auto">
            <a:xfrm>
              <a:off x="4314" y="1575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808" name="Elipse 233"/>
            <p:cNvSpPr>
              <a:spLocks noChangeArrowheads="1"/>
            </p:cNvSpPr>
            <p:nvPr/>
          </p:nvSpPr>
          <p:spPr bwMode="auto">
            <a:xfrm>
              <a:off x="4551" y="1587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809" name="Elipse 234"/>
            <p:cNvSpPr>
              <a:spLocks noChangeArrowheads="1"/>
            </p:cNvSpPr>
            <p:nvPr/>
          </p:nvSpPr>
          <p:spPr bwMode="auto">
            <a:xfrm>
              <a:off x="4050" y="1581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810" name="Elipse 235"/>
            <p:cNvSpPr>
              <a:spLocks noChangeArrowheads="1"/>
            </p:cNvSpPr>
            <p:nvPr/>
          </p:nvSpPr>
          <p:spPr bwMode="auto">
            <a:xfrm>
              <a:off x="4179" y="1646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811" name="Elipse 236"/>
            <p:cNvSpPr>
              <a:spLocks noChangeArrowheads="1"/>
            </p:cNvSpPr>
            <p:nvPr/>
          </p:nvSpPr>
          <p:spPr bwMode="auto">
            <a:xfrm>
              <a:off x="4410" y="1556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812" name="Elipse 237"/>
            <p:cNvSpPr>
              <a:spLocks noChangeArrowheads="1"/>
            </p:cNvSpPr>
            <p:nvPr/>
          </p:nvSpPr>
          <p:spPr bwMode="auto">
            <a:xfrm>
              <a:off x="4134" y="1595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813" name="Elipse 238"/>
            <p:cNvSpPr>
              <a:spLocks noChangeArrowheads="1"/>
            </p:cNvSpPr>
            <p:nvPr/>
          </p:nvSpPr>
          <p:spPr bwMode="auto">
            <a:xfrm>
              <a:off x="4269" y="1640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814" name="Elipse 239"/>
            <p:cNvSpPr>
              <a:spLocks noChangeArrowheads="1"/>
            </p:cNvSpPr>
            <p:nvPr/>
          </p:nvSpPr>
          <p:spPr bwMode="auto">
            <a:xfrm>
              <a:off x="4365" y="1505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815" name="Elipse 240"/>
            <p:cNvSpPr>
              <a:spLocks noChangeArrowheads="1"/>
            </p:cNvSpPr>
            <p:nvPr/>
          </p:nvSpPr>
          <p:spPr bwMode="auto">
            <a:xfrm>
              <a:off x="4506" y="1652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816" name="Elipse 241"/>
            <p:cNvSpPr>
              <a:spLocks noChangeArrowheads="1"/>
            </p:cNvSpPr>
            <p:nvPr/>
          </p:nvSpPr>
          <p:spPr bwMode="auto">
            <a:xfrm>
              <a:off x="4005" y="1646"/>
              <a:ext cx="45" cy="45"/>
            </a:xfrm>
            <a:prstGeom prst="ellipse">
              <a:avLst/>
            </a:prstGeom>
            <a:solidFill>
              <a:srgbClr val="FF0000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l" eaLnBrk="0" hangingPunct="0"/>
              <a:endParaRPr lang="pt-BR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3" name="Elipse 242"/>
            <p:cNvSpPr/>
            <p:nvPr/>
          </p:nvSpPr>
          <p:spPr>
            <a:xfrm>
              <a:off x="4275" y="1530"/>
              <a:ext cx="315" cy="18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defRPr/>
              </a:pPr>
              <a:endParaRPr lang="pt-BR"/>
            </a:p>
          </p:txBody>
        </p:sp>
        <p:sp>
          <p:nvSpPr>
            <p:cNvPr id="244" name="Elipse 243"/>
            <p:cNvSpPr/>
            <p:nvPr/>
          </p:nvSpPr>
          <p:spPr>
            <a:xfrm>
              <a:off x="4410" y="1755"/>
              <a:ext cx="405" cy="27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defRPr/>
              </a:pPr>
              <a:endParaRPr lang="pt-BR"/>
            </a:p>
          </p:txBody>
        </p:sp>
        <p:sp>
          <p:nvSpPr>
            <p:cNvPr id="245" name="Elipse 244"/>
            <p:cNvSpPr/>
            <p:nvPr/>
          </p:nvSpPr>
          <p:spPr>
            <a:xfrm>
              <a:off x="4815" y="1935"/>
              <a:ext cx="225" cy="36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defRPr/>
              </a:pPr>
              <a:endParaRPr lang="pt-BR"/>
            </a:p>
          </p:txBody>
        </p:sp>
        <p:sp>
          <p:nvSpPr>
            <p:cNvPr id="246" name="Elipse 245"/>
            <p:cNvSpPr/>
            <p:nvPr/>
          </p:nvSpPr>
          <p:spPr>
            <a:xfrm>
              <a:off x="4545" y="2070"/>
              <a:ext cx="180" cy="4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defRPr/>
              </a:pPr>
              <a:endParaRPr lang="pt-BR"/>
            </a:p>
          </p:txBody>
        </p:sp>
        <p:cxnSp>
          <p:nvCxnSpPr>
            <p:cNvPr id="247" name="Forma 257"/>
            <p:cNvCxnSpPr>
              <a:stCxn id="243" idx="0"/>
            </p:cNvCxnSpPr>
            <p:nvPr/>
          </p:nvCxnSpPr>
          <p:spPr>
            <a:xfrm rot="16200000" flipV="1">
              <a:off x="4172" y="1272"/>
              <a:ext cx="497" cy="23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Conector angulado 247"/>
            <p:cNvCxnSpPr>
              <a:stCxn id="244" idx="7"/>
            </p:cNvCxnSpPr>
            <p:nvPr/>
          </p:nvCxnSpPr>
          <p:spPr>
            <a:xfrm rot="5400000" flipH="1" flipV="1">
              <a:off x="4608" y="1183"/>
              <a:ext cx="760" cy="464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Forma 261"/>
            <p:cNvCxnSpPr/>
            <p:nvPr/>
          </p:nvCxnSpPr>
          <p:spPr>
            <a:xfrm rot="5400000" flipH="1" flipV="1">
              <a:off x="4815" y="1350"/>
              <a:ext cx="945" cy="315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Forma 249"/>
            <p:cNvCxnSpPr>
              <a:stCxn id="246" idx="2"/>
            </p:cNvCxnSpPr>
            <p:nvPr/>
          </p:nvCxnSpPr>
          <p:spPr>
            <a:xfrm rot="10800000">
              <a:off x="3735" y="1035"/>
              <a:ext cx="810" cy="1260"/>
            </a:xfrm>
            <a:prstGeom prst="bentConnector2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Retângulo 250"/>
            <p:cNvSpPr/>
            <p:nvPr/>
          </p:nvSpPr>
          <p:spPr>
            <a:xfrm>
              <a:off x="3555" y="765"/>
              <a:ext cx="2025" cy="2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defRPr/>
              </a:pPr>
              <a:endParaRPr lang="pt-BR"/>
            </a:p>
          </p:txBody>
        </p:sp>
        <p:sp>
          <p:nvSpPr>
            <p:cNvPr id="24826" name="CaixaDeTexto 268"/>
            <p:cNvSpPr txBox="1">
              <a:spLocks noChangeArrowheads="1"/>
            </p:cNvSpPr>
            <p:nvPr/>
          </p:nvSpPr>
          <p:spPr bwMode="auto">
            <a:xfrm>
              <a:off x="3940" y="765"/>
              <a:ext cx="992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pt-BR" sz="2000" b="1" dirty="0" smtClean="0">
                  <a:solidFill>
                    <a:schemeClr val="tx1"/>
                  </a:solidFill>
                  <a:latin typeface="Arial" pitchFamily="34" charset="0"/>
                </a:rPr>
                <a:t>Networking</a:t>
              </a:r>
              <a:endParaRPr lang="pt-BR" sz="2000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4827" name="CaixaDeTexto 269"/>
            <p:cNvSpPr txBox="1">
              <a:spLocks noChangeArrowheads="1"/>
            </p:cNvSpPr>
            <p:nvPr/>
          </p:nvSpPr>
          <p:spPr bwMode="auto">
            <a:xfrm>
              <a:off x="810" y="2880"/>
              <a:ext cx="434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pt-BR">
                  <a:solidFill>
                    <a:schemeClr val="tx1"/>
                  </a:solidFill>
                  <a:latin typeface="Arial" pitchFamily="34" charset="0"/>
                </a:rPr>
                <a:t>1942</a:t>
              </a:r>
            </a:p>
          </p:txBody>
        </p:sp>
        <p:sp>
          <p:nvSpPr>
            <p:cNvPr id="24828" name="CaixaDeTexto 270"/>
            <p:cNvSpPr txBox="1">
              <a:spLocks noChangeArrowheads="1"/>
            </p:cNvSpPr>
            <p:nvPr/>
          </p:nvSpPr>
          <p:spPr bwMode="auto">
            <a:xfrm>
              <a:off x="2610" y="2880"/>
              <a:ext cx="434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pt-BR">
                  <a:solidFill>
                    <a:schemeClr val="tx1"/>
                  </a:solidFill>
                  <a:latin typeface="Arial" pitchFamily="34" charset="0"/>
                </a:rPr>
                <a:t>2010</a:t>
              </a:r>
            </a:p>
          </p:txBody>
        </p:sp>
        <p:sp>
          <p:nvSpPr>
            <p:cNvPr id="24829" name="CaixaDeTexto 271"/>
            <p:cNvSpPr txBox="1">
              <a:spLocks noChangeArrowheads="1"/>
            </p:cNvSpPr>
            <p:nvPr/>
          </p:nvSpPr>
          <p:spPr bwMode="auto">
            <a:xfrm>
              <a:off x="4320" y="2880"/>
              <a:ext cx="434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pt-BR">
                  <a:solidFill>
                    <a:schemeClr val="tx1"/>
                  </a:solidFill>
                  <a:latin typeface="Arial" pitchFamily="34" charset="0"/>
                </a:rPr>
                <a:t>2024</a:t>
              </a:r>
            </a:p>
          </p:txBody>
        </p:sp>
        <p:sp>
          <p:nvSpPr>
            <p:cNvPr id="256" name="Retângulo 255"/>
            <p:cNvSpPr/>
            <p:nvPr/>
          </p:nvSpPr>
          <p:spPr>
            <a:xfrm>
              <a:off x="900" y="765"/>
              <a:ext cx="2033" cy="2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defRPr/>
              </a:pPr>
              <a:endParaRPr lang="pt-BR"/>
            </a:p>
          </p:txBody>
        </p:sp>
        <p:sp>
          <p:nvSpPr>
            <p:cNvPr id="24831" name="CaixaDeTexto 273"/>
            <p:cNvSpPr txBox="1">
              <a:spLocks noChangeArrowheads="1"/>
            </p:cNvSpPr>
            <p:nvPr/>
          </p:nvSpPr>
          <p:spPr bwMode="auto">
            <a:xfrm>
              <a:off x="1305" y="765"/>
              <a:ext cx="1215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/>
              <a:r>
                <a:rPr lang="pt-BR" sz="2000" b="1" dirty="0" err="1" smtClean="0">
                  <a:solidFill>
                    <a:schemeClr val="tx1"/>
                  </a:solidFill>
                  <a:latin typeface="Arial" pitchFamily="34" charset="0"/>
                </a:rPr>
                <a:t>Isolated</a:t>
              </a:r>
              <a:r>
                <a:rPr lang="pt-BR" sz="2000" b="1" dirty="0" smtClean="0">
                  <a:solidFill>
                    <a:schemeClr val="tx1"/>
                  </a:solidFill>
                  <a:latin typeface="Arial" pitchFamily="34" charset="0"/>
                </a:rPr>
                <a:t> work</a:t>
              </a:r>
              <a:endParaRPr lang="pt-BR" sz="2000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cxnSp>
          <p:nvCxnSpPr>
            <p:cNvPr id="258" name="Conector angulado 257"/>
            <p:cNvCxnSpPr/>
            <p:nvPr/>
          </p:nvCxnSpPr>
          <p:spPr>
            <a:xfrm rot="16200000" flipV="1">
              <a:off x="1057" y="1193"/>
              <a:ext cx="405" cy="9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Conector angulado 258"/>
            <p:cNvCxnSpPr/>
            <p:nvPr/>
          </p:nvCxnSpPr>
          <p:spPr>
            <a:xfrm rot="16200000" flipV="1">
              <a:off x="1912" y="1148"/>
              <a:ext cx="498" cy="27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Conector angulado 259"/>
            <p:cNvCxnSpPr/>
            <p:nvPr/>
          </p:nvCxnSpPr>
          <p:spPr>
            <a:xfrm rot="5400000" flipH="1" flipV="1">
              <a:off x="1418" y="1192"/>
              <a:ext cx="540" cy="225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Conector angulado 260"/>
            <p:cNvCxnSpPr/>
            <p:nvPr/>
          </p:nvCxnSpPr>
          <p:spPr>
            <a:xfrm rot="16200000" flipV="1">
              <a:off x="2565" y="1170"/>
              <a:ext cx="360" cy="9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13" name="CaixaDeTexto 7"/>
          <p:cNvSpPr txBox="1">
            <a:spLocks noChangeArrowheads="1"/>
          </p:cNvSpPr>
          <p:nvPr/>
        </p:nvSpPr>
        <p:spPr bwMode="auto">
          <a:xfrm>
            <a:off x="3059832" y="404664"/>
            <a:ext cx="3024336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lnSpc>
                <a:spcPct val="80000"/>
              </a:lnSpc>
              <a:buClr>
                <a:srgbClr val="000000"/>
              </a:buClr>
              <a:defRPr/>
            </a:pPr>
            <a:r>
              <a:rPr lang="pt-BR" sz="2400" b="1" dirty="0" err="1" smtClean="0">
                <a:solidFill>
                  <a:schemeClr val="tx1"/>
                </a:solidFill>
                <a:latin typeface="Arial" pitchFamily="34" charset="0"/>
                <a:ea typeface="+mj-ea"/>
              </a:rPr>
              <a:t>Expected</a:t>
            </a: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ea typeface="+mj-ea"/>
              </a:rPr>
              <a:t> </a:t>
            </a:r>
            <a:r>
              <a:rPr lang="pt-BR" sz="2400" b="1" dirty="0" err="1" smtClean="0">
                <a:solidFill>
                  <a:schemeClr val="tx1"/>
                </a:solidFill>
                <a:latin typeface="Arial" pitchFamily="34" charset="0"/>
                <a:ea typeface="+mj-ea"/>
              </a:rPr>
              <a:t>Result</a:t>
            </a:r>
            <a:endParaRPr lang="pt-BR" sz="2400" b="1" dirty="0">
              <a:solidFill>
                <a:schemeClr val="tx1"/>
              </a:solidFill>
              <a:latin typeface="Arial" pitchFamily="34" charset="0"/>
              <a:ea typeface="+mj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4139952" y="2332900"/>
            <a:ext cx="4752528" cy="398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</a:rPr>
              <a:t>Rafael </a:t>
            </a: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</a:rPr>
              <a:t>Lucchesi</a:t>
            </a:r>
          </a:p>
          <a:p>
            <a:pPr algn="l"/>
            <a:endParaRPr lang="pt-BR" sz="1100" b="1" dirty="0">
              <a:solidFill>
                <a:schemeClr val="tx1"/>
              </a:solidFill>
              <a:latin typeface="Arial" pitchFamily="34" charset="0"/>
              <a:ea typeface="SimSun" pitchFamily="2" charset="-122"/>
            </a:endParaRPr>
          </a:p>
          <a:p>
            <a:pPr algn="l"/>
            <a:r>
              <a:rPr lang="pt-BR" sz="1600" i="1" dirty="0" err="1" smtClean="0">
                <a:solidFill>
                  <a:schemeClr val="tx1"/>
                </a:solidFill>
                <a:latin typeface="Arial" pitchFamily="34" charset="0"/>
                <a:ea typeface="SimSun" pitchFamily="2" charset="-122"/>
              </a:rPr>
              <a:t>Director</a:t>
            </a:r>
            <a:r>
              <a:rPr lang="pt-BR" sz="1600" i="1" dirty="0" smtClean="0">
                <a:solidFill>
                  <a:schemeClr val="tx1"/>
                </a:solidFill>
                <a:latin typeface="Arial" pitchFamily="34" charset="0"/>
                <a:ea typeface="SimSun" pitchFamily="2" charset="-122"/>
              </a:rPr>
              <a:t> General </a:t>
            </a:r>
            <a:r>
              <a:rPr lang="pt-BR" sz="1600" i="1" dirty="0" err="1" smtClean="0">
                <a:solidFill>
                  <a:schemeClr val="tx1"/>
                </a:solidFill>
                <a:latin typeface="Arial" pitchFamily="34" charset="0"/>
                <a:ea typeface="SimSun" pitchFamily="2" charset="-122"/>
              </a:rPr>
              <a:t>of</a:t>
            </a:r>
            <a:r>
              <a:rPr lang="pt-BR" sz="1600" i="1" dirty="0" smtClean="0">
                <a:solidFill>
                  <a:schemeClr val="tx1"/>
                </a:solidFill>
                <a:latin typeface="Arial" pitchFamily="34" charset="0"/>
                <a:ea typeface="SimSun" pitchFamily="2" charset="-122"/>
              </a:rPr>
              <a:t> SENAI</a:t>
            </a:r>
            <a:endParaRPr lang="pt-BR" sz="1600" i="1" dirty="0">
              <a:solidFill>
                <a:schemeClr val="tx1"/>
              </a:solidFill>
              <a:latin typeface="Arial" pitchFamily="34" charset="0"/>
              <a:ea typeface="Arial Unicode MS" pitchFamily="34" charset="-128"/>
            </a:endParaRPr>
          </a:p>
          <a:p>
            <a:pPr algn="l"/>
            <a:r>
              <a:rPr lang="pt-BR" sz="1600" i="1" dirty="0" err="1" smtClean="0">
                <a:solidFill>
                  <a:schemeClr val="tx1"/>
                </a:solidFill>
                <a:latin typeface="Arial" pitchFamily="34" charset="0"/>
                <a:ea typeface="SimSun" pitchFamily="2" charset="-122"/>
              </a:rPr>
              <a:t>Director</a:t>
            </a:r>
            <a:r>
              <a:rPr lang="pt-BR" sz="1600" i="1" dirty="0" smtClean="0">
                <a:solidFill>
                  <a:schemeClr val="tx1"/>
                </a:solidFill>
                <a:latin typeface="Arial" pitchFamily="34" charset="0"/>
                <a:ea typeface="SimSun" pitchFamily="2" charset="-122"/>
              </a:rPr>
              <a:t> </a:t>
            </a:r>
            <a:r>
              <a:rPr lang="pt-BR" sz="1600" i="1" dirty="0" err="1" smtClean="0">
                <a:solidFill>
                  <a:schemeClr val="tx1"/>
                </a:solidFill>
                <a:latin typeface="Arial" pitchFamily="34" charset="0"/>
                <a:ea typeface="SimSun" pitchFamily="2" charset="-122"/>
              </a:rPr>
              <a:t>of</a:t>
            </a:r>
            <a:r>
              <a:rPr lang="pt-BR" sz="1600" i="1" dirty="0" smtClean="0">
                <a:solidFill>
                  <a:schemeClr val="tx1"/>
                </a:solidFill>
                <a:latin typeface="Arial" pitchFamily="34" charset="0"/>
                <a:ea typeface="SimSun" pitchFamily="2" charset="-122"/>
              </a:rPr>
              <a:t> </a:t>
            </a:r>
            <a:r>
              <a:rPr lang="pt-BR" sz="1600" i="1" dirty="0" err="1" smtClean="0">
                <a:solidFill>
                  <a:schemeClr val="tx1"/>
                </a:solidFill>
                <a:latin typeface="Arial" pitchFamily="34" charset="0"/>
                <a:ea typeface="SimSun" pitchFamily="2" charset="-122"/>
              </a:rPr>
              <a:t>Education</a:t>
            </a:r>
            <a:r>
              <a:rPr lang="pt-BR" sz="1600" i="1" dirty="0" smtClean="0">
                <a:solidFill>
                  <a:schemeClr val="tx1"/>
                </a:solidFill>
                <a:latin typeface="Arial" pitchFamily="34" charset="0"/>
                <a:ea typeface="SimSun" pitchFamily="2" charset="-122"/>
              </a:rPr>
              <a:t> </a:t>
            </a:r>
            <a:r>
              <a:rPr lang="pt-BR" sz="1600" i="1" dirty="0" err="1" smtClean="0">
                <a:solidFill>
                  <a:schemeClr val="tx1"/>
                </a:solidFill>
                <a:latin typeface="Arial" pitchFamily="34" charset="0"/>
                <a:ea typeface="SimSun" pitchFamily="2" charset="-122"/>
              </a:rPr>
              <a:t>and</a:t>
            </a:r>
            <a:r>
              <a:rPr lang="pt-BR" sz="1600" i="1" dirty="0" smtClean="0">
                <a:solidFill>
                  <a:schemeClr val="tx1"/>
                </a:solidFill>
                <a:latin typeface="Arial" pitchFamily="34" charset="0"/>
                <a:ea typeface="SimSun" pitchFamily="2" charset="-122"/>
              </a:rPr>
              <a:t> </a:t>
            </a:r>
            <a:r>
              <a:rPr lang="pt-BR" sz="1600" i="1" dirty="0" err="1" smtClean="0">
                <a:solidFill>
                  <a:schemeClr val="tx1"/>
                </a:solidFill>
                <a:latin typeface="Arial" pitchFamily="34" charset="0"/>
                <a:ea typeface="SimSun" pitchFamily="2" charset="-122"/>
              </a:rPr>
              <a:t>Technology</a:t>
            </a:r>
            <a:r>
              <a:rPr lang="pt-BR" sz="1600" i="1" dirty="0" smtClean="0">
                <a:solidFill>
                  <a:schemeClr val="tx1"/>
                </a:solidFill>
                <a:latin typeface="Arial" pitchFamily="34" charset="0"/>
                <a:ea typeface="SimSun" pitchFamily="2" charset="-122"/>
              </a:rPr>
              <a:t> </a:t>
            </a:r>
            <a:r>
              <a:rPr lang="pt-BR" sz="1600" i="1" dirty="0" err="1" smtClean="0">
                <a:solidFill>
                  <a:schemeClr val="tx1"/>
                </a:solidFill>
                <a:latin typeface="Arial" pitchFamily="34" charset="0"/>
                <a:ea typeface="SimSun" pitchFamily="2" charset="-122"/>
              </a:rPr>
              <a:t>of</a:t>
            </a:r>
            <a:r>
              <a:rPr lang="pt-BR" sz="1600" i="1" dirty="0" smtClean="0">
                <a:solidFill>
                  <a:schemeClr val="tx1"/>
                </a:solidFill>
                <a:latin typeface="Arial" pitchFamily="34" charset="0"/>
                <a:ea typeface="SimSun" pitchFamily="2" charset="-122"/>
              </a:rPr>
              <a:t> </a:t>
            </a:r>
            <a:r>
              <a:rPr lang="pt-BR" sz="1600" i="1" dirty="0" err="1" smtClean="0">
                <a:solidFill>
                  <a:schemeClr val="tx1"/>
                </a:solidFill>
                <a:latin typeface="Arial" pitchFamily="34" charset="0"/>
                <a:ea typeface="SimSun" pitchFamily="2" charset="-122"/>
              </a:rPr>
              <a:t>the</a:t>
            </a:r>
            <a:r>
              <a:rPr lang="pt-BR" sz="1600" i="1" dirty="0" smtClean="0">
                <a:solidFill>
                  <a:schemeClr val="tx1"/>
                </a:solidFill>
                <a:latin typeface="Arial" pitchFamily="34" charset="0"/>
                <a:ea typeface="SimSun" pitchFamily="2" charset="-122"/>
              </a:rPr>
              <a:t> </a:t>
            </a:r>
            <a:r>
              <a:rPr lang="pt-BR" sz="1600" i="1" dirty="0" err="1" smtClean="0">
                <a:solidFill>
                  <a:schemeClr val="tx1"/>
                </a:solidFill>
                <a:latin typeface="Arial" pitchFamily="34" charset="0"/>
                <a:ea typeface="SimSun" pitchFamily="2" charset="-122"/>
              </a:rPr>
              <a:t>Brazilian</a:t>
            </a:r>
            <a:r>
              <a:rPr lang="pt-BR" sz="1600" i="1" dirty="0" smtClean="0">
                <a:solidFill>
                  <a:schemeClr val="tx1"/>
                </a:solidFill>
                <a:latin typeface="Arial" pitchFamily="34" charset="0"/>
                <a:ea typeface="SimSun" pitchFamily="2" charset="-122"/>
              </a:rPr>
              <a:t> </a:t>
            </a:r>
            <a:r>
              <a:rPr lang="pt-BR" sz="1600" i="1" dirty="0" err="1" smtClean="0">
                <a:solidFill>
                  <a:schemeClr val="tx1"/>
                </a:solidFill>
                <a:latin typeface="Arial" pitchFamily="34" charset="0"/>
                <a:ea typeface="SimSun" pitchFamily="2" charset="-122"/>
              </a:rPr>
              <a:t>National</a:t>
            </a:r>
            <a:r>
              <a:rPr lang="pt-BR" sz="1600" i="1" dirty="0" smtClean="0">
                <a:solidFill>
                  <a:schemeClr val="tx1"/>
                </a:solidFill>
                <a:latin typeface="Arial" pitchFamily="34" charset="0"/>
                <a:ea typeface="SimSun" pitchFamily="2" charset="-122"/>
              </a:rPr>
              <a:t> </a:t>
            </a:r>
            <a:r>
              <a:rPr lang="pt-BR" sz="1600" i="1" dirty="0" err="1" smtClean="0">
                <a:solidFill>
                  <a:schemeClr val="tx1"/>
                </a:solidFill>
                <a:latin typeface="Arial" pitchFamily="34" charset="0"/>
                <a:ea typeface="SimSun" pitchFamily="2" charset="-122"/>
              </a:rPr>
              <a:t>Confederation</a:t>
            </a:r>
            <a:r>
              <a:rPr lang="pt-BR" sz="1600" i="1" dirty="0" smtClean="0">
                <a:solidFill>
                  <a:schemeClr val="tx1"/>
                </a:solidFill>
                <a:latin typeface="Arial" pitchFamily="34" charset="0"/>
                <a:ea typeface="SimSun" pitchFamily="2" charset="-122"/>
              </a:rPr>
              <a:t> </a:t>
            </a:r>
            <a:r>
              <a:rPr lang="pt-BR" sz="1600" i="1" dirty="0" err="1" smtClean="0">
                <a:solidFill>
                  <a:schemeClr val="tx1"/>
                </a:solidFill>
                <a:latin typeface="Arial" pitchFamily="34" charset="0"/>
                <a:ea typeface="SimSun" pitchFamily="2" charset="-122"/>
              </a:rPr>
              <a:t>of</a:t>
            </a:r>
            <a:r>
              <a:rPr lang="pt-BR" sz="1600" i="1" dirty="0" smtClean="0">
                <a:solidFill>
                  <a:schemeClr val="tx1"/>
                </a:solidFill>
                <a:latin typeface="Arial" pitchFamily="34" charset="0"/>
                <a:ea typeface="SimSun" pitchFamily="2" charset="-122"/>
              </a:rPr>
              <a:t> </a:t>
            </a:r>
            <a:r>
              <a:rPr lang="pt-BR" sz="1600" i="1" dirty="0" err="1" smtClean="0">
                <a:solidFill>
                  <a:schemeClr val="tx1"/>
                </a:solidFill>
                <a:latin typeface="Arial" pitchFamily="34" charset="0"/>
                <a:ea typeface="SimSun" pitchFamily="2" charset="-122"/>
              </a:rPr>
              <a:t>Industry</a:t>
            </a:r>
            <a:r>
              <a:rPr lang="pt-BR" sz="1600" i="1" dirty="0" smtClean="0">
                <a:solidFill>
                  <a:schemeClr val="tx1"/>
                </a:solidFill>
                <a:latin typeface="Arial" pitchFamily="34" charset="0"/>
                <a:ea typeface="SimSun" pitchFamily="2" charset="-122"/>
              </a:rPr>
              <a:t> (CNI)</a:t>
            </a:r>
            <a:endParaRPr lang="pt-BR" sz="1600" i="1" dirty="0" smtClean="0">
              <a:solidFill>
                <a:schemeClr val="tx1"/>
              </a:solidFill>
              <a:latin typeface="Arial" pitchFamily="34" charset="0"/>
              <a:ea typeface="Arial Unicode MS" pitchFamily="34" charset="-128"/>
            </a:endParaRPr>
          </a:p>
          <a:p>
            <a:pPr algn="l"/>
            <a:endParaRPr lang="pt-BR" sz="1600" dirty="0">
              <a:solidFill>
                <a:schemeClr val="tx1"/>
              </a:solidFill>
              <a:latin typeface="Arial" pitchFamily="34" charset="0"/>
              <a:ea typeface="Arial Unicode MS" pitchFamily="34" charset="-128"/>
            </a:endParaRPr>
          </a:p>
          <a:p>
            <a:pPr algn="l"/>
            <a:r>
              <a:rPr lang="pt-BR" sz="1600" dirty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</a:rPr>
              <a:t>SBN Quadra 1, Bloco C, Ed. Roberto Simonsen, 5º andar </a:t>
            </a:r>
          </a:p>
          <a:p>
            <a:pPr algn="l"/>
            <a:endParaRPr lang="pt-BR" sz="1600" dirty="0">
              <a:solidFill>
                <a:schemeClr val="tx1"/>
              </a:solidFill>
              <a:latin typeface="Arial" pitchFamily="34" charset="0"/>
              <a:ea typeface="Arial Unicode MS" pitchFamily="34" charset="-128"/>
            </a:endParaRPr>
          </a:p>
          <a:p>
            <a:pPr algn="l"/>
            <a:r>
              <a:rPr lang="pt-BR" sz="1600" dirty="0">
                <a:solidFill>
                  <a:schemeClr val="tx1"/>
                </a:solidFill>
                <a:latin typeface="Arial" pitchFamily="34" charset="0"/>
              </a:rPr>
              <a:t>70040-903</a:t>
            </a:r>
            <a:r>
              <a:rPr lang="pt-BR" sz="1600" dirty="0">
                <a:latin typeface="Arial" pitchFamily="34" charset="0"/>
              </a:rPr>
              <a:t> </a:t>
            </a:r>
            <a:r>
              <a:rPr lang="pt-BR" sz="1600" dirty="0" smtClean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</a:rPr>
              <a:t>Brasília/DF  -  </a:t>
            </a:r>
            <a:r>
              <a:rPr lang="pt-BR" sz="1600" dirty="0" err="1" smtClean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</a:rPr>
              <a:t>Brazil</a:t>
            </a:r>
            <a:endParaRPr lang="pt-BR" sz="1600" dirty="0">
              <a:solidFill>
                <a:schemeClr val="tx1"/>
              </a:solidFill>
              <a:latin typeface="Arial" pitchFamily="34" charset="0"/>
              <a:ea typeface="Arial Unicode MS" pitchFamily="34" charset="-128"/>
            </a:endParaRPr>
          </a:p>
          <a:p>
            <a:pPr algn="l"/>
            <a:r>
              <a:rPr lang="pt-BR" sz="1600" dirty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</a:rPr>
              <a:t> </a:t>
            </a:r>
          </a:p>
          <a:p>
            <a:pPr algn="l"/>
            <a:r>
              <a:rPr lang="pt-BR" sz="1600" dirty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</a:rPr>
              <a:t>Tel.: +55 61 3317-9041</a:t>
            </a:r>
          </a:p>
          <a:p>
            <a:pPr algn="l"/>
            <a:r>
              <a:rPr lang="pt-BR" sz="1600" dirty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</a:rPr>
              <a:t>Fax: +55 61 3317-9400 </a:t>
            </a:r>
          </a:p>
          <a:p>
            <a:pPr algn="l"/>
            <a:r>
              <a:rPr lang="pt-BR" sz="1600" dirty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</a:rPr>
              <a:t>lucchesi@cni.org.br </a:t>
            </a:r>
          </a:p>
          <a:p>
            <a:pPr algn="l"/>
            <a:endParaRPr lang="pt-BR" sz="1600" b="1" dirty="0">
              <a:solidFill>
                <a:schemeClr val="tx1"/>
              </a:solidFill>
              <a:latin typeface="Arial" pitchFamily="34" charset="0"/>
              <a:ea typeface="Arial Unicode MS" pitchFamily="34" charset="-128"/>
            </a:endParaRPr>
          </a:p>
          <a:p>
            <a:pPr algn="l"/>
            <a:r>
              <a:rPr lang="pt-BR" sz="1600" b="1" dirty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</a:rPr>
              <a:t>www.senai.br</a:t>
            </a: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4067944" y="1575175"/>
            <a:ext cx="47188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b="1" dirty="0">
                <a:solidFill>
                  <a:schemeClr val="tx1"/>
                </a:solidFill>
                <a:latin typeface="Arial" pitchFamily="34" charset="0"/>
              </a:rPr>
              <a:t>SENAI. </a:t>
            </a:r>
            <a:r>
              <a:rPr lang="pt-BR" b="1" dirty="0" smtClean="0">
                <a:solidFill>
                  <a:schemeClr val="tx1"/>
                </a:solidFill>
                <a:latin typeface="Arial" pitchFamily="34" charset="0"/>
              </a:rPr>
              <a:t>A </a:t>
            </a:r>
            <a:r>
              <a:rPr lang="pt-BR" b="1" dirty="0" err="1" smtClean="0">
                <a:solidFill>
                  <a:schemeClr val="tx1"/>
                </a:solidFill>
                <a:latin typeface="Arial" pitchFamily="34" charset="0"/>
              </a:rPr>
              <a:t>Partner</a:t>
            </a:r>
            <a:r>
              <a:rPr lang="pt-BR" b="1" dirty="0" smtClean="0">
                <a:solidFill>
                  <a:schemeClr val="tx1"/>
                </a:solidFill>
                <a:latin typeface="Arial" pitchFamily="34" charset="0"/>
              </a:rPr>
              <a:t> to </a:t>
            </a:r>
            <a:r>
              <a:rPr lang="pt-BR" b="1" dirty="0" err="1" smtClean="0">
                <a:solidFill>
                  <a:schemeClr val="tx1"/>
                </a:solidFill>
                <a:latin typeface="Arial" pitchFamily="34" charset="0"/>
              </a:rPr>
              <a:t>Industry</a:t>
            </a:r>
            <a:r>
              <a:rPr lang="pt-BR" b="1" dirty="0" smtClean="0">
                <a:solidFill>
                  <a:schemeClr val="tx1"/>
                </a:solidFill>
                <a:latin typeface="Arial" pitchFamily="34" charset="0"/>
              </a:rPr>
              <a:t>. A </a:t>
            </a:r>
            <a:r>
              <a:rPr lang="pt-BR" b="1" dirty="0" err="1" smtClean="0">
                <a:solidFill>
                  <a:schemeClr val="tx1"/>
                </a:solidFill>
                <a:latin typeface="Arial" pitchFamily="34" charset="0"/>
              </a:rPr>
              <a:t>Partner</a:t>
            </a:r>
            <a:r>
              <a:rPr lang="pt-BR" b="1" dirty="0" smtClean="0">
                <a:solidFill>
                  <a:schemeClr val="tx1"/>
                </a:solidFill>
                <a:latin typeface="Arial" pitchFamily="34" charset="0"/>
              </a:rPr>
              <a:t> to </a:t>
            </a:r>
            <a:r>
              <a:rPr lang="pt-BR" b="1" dirty="0" err="1" smtClean="0">
                <a:solidFill>
                  <a:schemeClr val="tx1"/>
                </a:solidFill>
                <a:latin typeface="Arial" pitchFamily="34" charset="0"/>
              </a:rPr>
              <a:t>Development</a:t>
            </a:r>
            <a:r>
              <a:rPr lang="pt-BR" b="1" dirty="0" smtClean="0">
                <a:solidFill>
                  <a:schemeClr val="tx1"/>
                </a:solidFill>
                <a:latin typeface="Arial" pitchFamily="34" charset="0"/>
              </a:rPr>
              <a:t>.</a:t>
            </a:r>
            <a:endParaRPr lang="pt-BR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6628" name="CaixaDeTexto 7"/>
          <p:cNvSpPr txBox="1">
            <a:spLocks noChangeArrowheads="1"/>
          </p:cNvSpPr>
          <p:nvPr/>
        </p:nvSpPr>
        <p:spPr bwMode="auto">
          <a:xfrm>
            <a:off x="3923928" y="476672"/>
            <a:ext cx="2232694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rgbClr val="000000"/>
              </a:buClr>
            </a:pPr>
            <a:r>
              <a:rPr lang="en-US" sz="3200" b="1" dirty="0" smtClean="0">
                <a:solidFill>
                  <a:schemeClr val="tx1"/>
                </a:solidFill>
              </a:rPr>
              <a:t>Thank you!</a:t>
            </a:r>
            <a:endParaRPr lang="en-US" sz="3200" b="1" dirty="0">
              <a:solidFill>
                <a:schemeClr val="tx1"/>
              </a:solidFill>
            </a:endParaRPr>
          </a:p>
        </p:txBody>
      </p:sp>
      <p:grpSp>
        <p:nvGrpSpPr>
          <p:cNvPr id="26629" name="Grupo 17"/>
          <p:cNvGrpSpPr>
            <a:grpSpLocks/>
          </p:cNvGrpSpPr>
          <p:nvPr/>
        </p:nvGrpSpPr>
        <p:grpSpPr bwMode="auto">
          <a:xfrm>
            <a:off x="0" y="0"/>
            <a:ext cx="3779838" cy="6143625"/>
            <a:chOff x="0" y="0"/>
            <a:chExt cx="4548354" cy="6143643"/>
          </a:xfrm>
        </p:grpSpPr>
        <p:cxnSp>
          <p:nvCxnSpPr>
            <p:cNvPr id="19" name="Conector reto 18"/>
            <p:cNvCxnSpPr/>
            <p:nvPr/>
          </p:nvCxnSpPr>
          <p:spPr>
            <a:xfrm>
              <a:off x="3642886" y="0"/>
              <a:ext cx="787031" cy="428626"/>
            </a:xfrm>
            <a:prstGeom prst="line">
              <a:avLst/>
            </a:prstGeom>
            <a:ln w="6350">
              <a:solidFill>
                <a:srgbClr val="FABB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>
              <a:endCxn id="0" idx="2"/>
            </p:cNvCxnSpPr>
            <p:nvPr/>
          </p:nvCxnSpPr>
          <p:spPr>
            <a:xfrm rot="5400000">
              <a:off x="3042859" y="1660952"/>
              <a:ext cx="2619383" cy="154732"/>
            </a:xfrm>
            <a:prstGeom prst="line">
              <a:avLst/>
            </a:prstGeom>
            <a:ln w="6350">
              <a:solidFill>
                <a:srgbClr val="FABB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 rot="5400000">
              <a:off x="2214873" y="3214618"/>
              <a:ext cx="2357444" cy="1786102"/>
            </a:xfrm>
            <a:prstGeom prst="line">
              <a:avLst/>
            </a:prstGeom>
            <a:ln w="6350">
              <a:solidFill>
                <a:srgbClr val="FABB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/>
            <p:nvPr/>
          </p:nvCxnSpPr>
          <p:spPr>
            <a:xfrm rot="10800000" flipV="1">
              <a:off x="0" y="5286390"/>
              <a:ext cx="2500544" cy="857253"/>
            </a:xfrm>
            <a:prstGeom prst="line">
              <a:avLst/>
            </a:prstGeom>
            <a:ln w="6350">
              <a:solidFill>
                <a:srgbClr val="FABB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634" name="Imagem 22" descr="ponto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6248" y="285728"/>
              <a:ext cx="262106" cy="262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5" name="Imagem 23" descr="ponto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43372" y="2786058"/>
              <a:ext cx="262106" cy="262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6" name="Imagem 24" descr="ponto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57422" y="5143512"/>
              <a:ext cx="262106" cy="262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upo 53"/>
          <p:cNvGrpSpPr/>
          <p:nvPr/>
        </p:nvGrpSpPr>
        <p:grpSpPr>
          <a:xfrm>
            <a:off x="0" y="300583"/>
            <a:ext cx="9109075" cy="5020568"/>
            <a:chOff x="0" y="300583"/>
            <a:chExt cx="9109075" cy="5020568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0" y="300583"/>
            <a:ext cx="146050" cy="158750"/>
          </p:xfrm>
          <a:graphic>
            <a:graphicData uri="http://schemas.openxmlformats.org/presentationml/2006/ole">
              <p:oleObj spid="_x0000_s1026" name="think-cell Slide" r:id="rId50" imgW="360" imgH="360" progId="">
                <p:embed/>
              </p:oleObj>
            </a:graphicData>
          </a:graphic>
        </p:graphicFrame>
        <p:sp>
          <p:nvSpPr>
            <p:cNvPr id="3777571" name="Retângulo 3777570"/>
            <p:cNvSpPr/>
            <p:nvPr>
              <p:custDataLst>
                <p:tags r:id="rId4"/>
              </p:custDataLst>
            </p:nvPr>
          </p:nvSpPr>
          <p:spPr bwMode="auto">
            <a:xfrm>
              <a:off x="3656013" y="3583533"/>
              <a:ext cx="1630362" cy="1717675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>
              <a:noFill/>
              <a:prstDash val="dash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 marL="88900" indent="-88900" algn="l">
                <a:spcAft>
                  <a:spcPts val="600"/>
                </a:spcAft>
                <a:buFont typeface="Arial" pitchFamily="34" charset="0"/>
                <a:buChar char="•"/>
                <a:defRPr/>
              </a:pPr>
              <a:endParaRPr lang="en-US" sz="1050" dirty="0">
                <a:solidFill>
                  <a:schemeClr val="tx1"/>
                </a:solidFill>
                <a:latin typeface="Tw Cen MT Condensed" pitchFamily="34" charset="0"/>
              </a:endParaRPr>
            </a:p>
          </p:txBody>
        </p:sp>
        <p:cxnSp>
          <p:nvCxnSpPr>
            <p:cNvPr id="1028" name="Conector reto 18"/>
            <p:cNvCxnSpPr>
              <a:cxnSpLocks noChangeShapeType="1"/>
            </p:cNvCxnSpPr>
            <p:nvPr>
              <p:custDataLst>
                <p:tags r:id="rId5"/>
              </p:custDataLst>
            </p:nvPr>
          </p:nvCxnSpPr>
          <p:spPr bwMode="auto">
            <a:xfrm flipH="1" flipV="1">
              <a:off x="2087563" y="3591471"/>
              <a:ext cx="4762" cy="1687512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sp>
          <p:nvSpPr>
            <p:cNvPr id="59" name="Rectangle 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88938" y="2300833"/>
              <a:ext cx="1833562" cy="93662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 dirty="0" smtClean="0">
                  <a:solidFill>
                    <a:schemeClr val="bg1"/>
                  </a:solidFill>
                  <a:latin typeface="Tw Cen MT Condensed" pitchFamily="34" charset="0"/>
                </a:rPr>
                <a:t>Economy </a:t>
              </a:r>
              <a:r>
                <a:rPr lang="en-US" sz="1400" b="1" kern="0" dirty="0">
                  <a:solidFill>
                    <a:schemeClr val="bg1"/>
                  </a:solidFill>
                  <a:latin typeface="Tw Cen MT Condensed" pitchFamily="34" charset="0"/>
                </a:rPr>
                <a:t>based on factors of production</a:t>
              </a:r>
              <a:endParaRPr lang="pt-BR" sz="1400" b="1" kern="0" dirty="0">
                <a:solidFill>
                  <a:schemeClr val="bg1"/>
                </a:solidFill>
                <a:latin typeface="Tw Cen MT Condensed" pitchFamily="34" charset="0"/>
              </a:endParaRPr>
            </a:p>
          </p:txBody>
        </p:sp>
        <p:sp>
          <p:nvSpPr>
            <p:cNvPr id="60" name="Rectangle 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529013" y="2283371"/>
              <a:ext cx="1831975" cy="936625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kern="0" dirty="0" err="1" smtClean="0">
                  <a:solidFill>
                    <a:schemeClr val="tx1"/>
                  </a:solidFill>
                  <a:latin typeface="Tw Cen MT Condensed" pitchFamily="34" charset="0"/>
                </a:rPr>
                <a:t>Economy</a:t>
              </a:r>
              <a:r>
                <a:rPr lang="pt-BR" sz="1400" b="1" kern="0" dirty="0" smtClean="0">
                  <a:solidFill>
                    <a:schemeClr val="tx1"/>
                  </a:solidFill>
                  <a:latin typeface="Tw Cen MT Condensed" pitchFamily="34" charset="0"/>
                </a:rPr>
                <a:t> </a:t>
              </a:r>
              <a:r>
                <a:rPr lang="pt-BR" sz="1400" b="1" kern="0" dirty="0" err="1" smtClean="0">
                  <a:solidFill>
                    <a:schemeClr val="tx1"/>
                  </a:solidFill>
                  <a:latin typeface="Tw Cen MT Condensed" pitchFamily="34" charset="0"/>
                </a:rPr>
                <a:t>based</a:t>
              </a:r>
              <a:r>
                <a:rPr lang="pt-BR" sz="1400" b="1" kern="0" dirty="0" smtClean="0">
                  <a:solidFill>
                    <a:schemeClr val="tx1"/>
                  </a:solidFill>
                  <a:latin typeface="Tw Cen MT Condensed" pitchFamily="34" charset="0"/>
                </a:rPr>
                <a:t> </a:t>
              </a:r>
              <a:r>
                <a:rPr lang="pt-BR" sz="1400" b="1" kern="0" dirty="0" err="1" smtClean="0">
                  <a:solidFill>
                    <a:schemeClr val="tx1"/>
                  </a:solidFill>
                  <a:latin typeface="Tw Cen MT Condensed" pitchFamily="34" charset="0"/>
                </a:rPr>
                <a:t>on</a:t>
              </a:r>
              <a:r>
                <a:rPr lang="pt-BR" sz="1400" b="1" kern="0" dirty="0" smtClean="0">
                  <a:solidFill>
                    <a:schemeClr val="tx1"/>
                  </a:solidFill>
                  <a:latin typeface="Tw Cen MT Condensed" pitchFamily="34" charset="0"/>
                </a:rPr>
                <a:t> </a:t>
              </a:r>
              <a:r>
                <a:rPr lang="pt-BR" sz="1400" b="1" kern="0" dirty="0" err="1">
                  <a:solidFill>
                    <a:schemeClr val="tx1"/>
                  </a:solidFill>
                  <a:latin typeface="Tw Cen MT Condensed" pitchFamily="34" charset="0"/>
                </a:rPr>
                <a:t>efficiency</a:t>
              </a:r>
              <a:endParaRPr lang="pt-BR" sz="1400" b="1" kern="0" dirty="0">
                <a:solidFill>
                  <a:schemeClr val="tx1"/>
                </a:solidFill>
                <a:latin typeface="Tw Cen MT Condensed" pitchFamily="34" charset="0"/>
              </a:endParaRPr>
            </a:p>
          </p:txBody>
        </p:sp>
        <p:sp>
          <p:nvSpPr>
            <p:cNvPr id="61" name="Rectangle 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667500" y="2283371"/>
              <a:ext cx="1833563" cy="9366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kern="0" dirty="0" err="1" smtClean="0">
                  <a:solidFill>
                    <a:schemeClr val="tx1"/>
                  </a:solidFill>
                  <a:latin typeface="Tw Cen MT Condensed" pitchFamily="34" charset="0"/>
                </a:rPr>
                <a:t>Economy</a:t>
              </a:r>
              <a:r>
                <a:rPr lang="pt-BR" sz="1400" b="1" kern="0" dirty="0" smtClean="0">
                  <a:solidFill>
                    <a:schemeClr val="tx1"/>
                  </a:solidFill>
                  <a:latin typeface="Tw Cen MT Condensed" pitchFamily="34" charset="0"/>
                </a:rPr>
                <a:t> </a:t>
              </a:r>
              <a:r>
                <a:rPr lang="pt-BR" sz="1400" b="1" kern="0" dirty="0" err="1" smtClean="0">
                  <a:solidFill>
                    <a:schemeClr val="tx1"/>
                  </a:solidFill>
                  <a:latin typeface="Tw Cen MT Condensed" pitchFamily="34" charset="0"/>
                </a:rPr>
                <a:t>based</a:t>
              </a:r>
              <a:r>
                <a:rPr lang="pt-BR" sz="1400" b="1" kern="0" dirty="0" smtClean="0">
                  <a:solidFill>
                    <a:schemeClr val="tx1"/>
                  </a:solidFill>
                  <a:latin typeface="Tw Cen MT Condensed" pitchFamily="34" charset="0"/>
                </a:rPr>
                <a:t> </a:t>
              </a:r>
              <a:r>
                <a:rPr lang="pt-BR" sz="1400" b="1" kern="0" dirty="0" err="1" smtClean="0">
                  <a:solidFill>
                    <a:schemeClr val="tx1"/>
                  </a:solidFill>
                  <a:latin typeface="Tw Cen MT Condensed" pitchFamily="34" charset="0"/>
                </a:rPr>
                <a:t>on</a:t>
              </a:r>
              <a:r>
                <a:rPr lang="pt-BR" sz="1400" b="1" kern="0" dirty="0" smtClean="0">
                  <a:solidFill>
                    <a:schemeClr val="tx1"/>
                  </a:solidFill>
                  <a:latin typeface="Tw Cen MT Condensed" pitchFamily="34" charset="0"/>
                </a:rPr>
                <a:t> </a:t>
              </a:r>
              <a:r>
                <a:rPr lang="pt-BR" sz="1400" b="1" kern="0" dirty="0" err="1" smtClean="0">
                  <a:solidFill>
                    <a:schemeClr val="tx1"/>
                  </a:solidFill>
                  <a:latin typeface="Tw Cen MT Condensed" pitchFamily="34" charset="0"/>
                </a:rPr>
                <a:t>capacity</a:t>
              </a:r>
              <a:r>
                <a:rPr lang="pt-BR" sz="1400" b="1" kern="0" dirty="0" smtClean="0">
                  <a:solidFill>
                    <a:schemeClr val="tx1"/>
                  </a:solidFill>
                  <a:latin typeface="Tw Cen MT Condensed" pitchFamily="34" charset="0"/>
                </a:rPr>
                <a:t> for </a:t>
              </a:r>
              <a:r>
                <a:rPr lang="pt-BR" sz="1400" b="1" kern="0" dirty="0" err="1" smtClean="0">
                  <a:solidFill>
                    <a:schemeClr val="tx1"/>
                  </a:solidFill>
                  <a:latin typeface="Tw Cen MT Condensed" pitchFamily="34" charset="0"/>
                </a:rPr>
                <a:t>innovation</a:t>
              </a:r>
              <a:endParaRPr lang="pt-BR" sz="1400" b="1" kern="0" dirty="0">
                <a:solidFill>
                  <a:schemeClr val="tx1"/>
                </a:solidFill>
                <a:latin typeface="Tw Cen MT Condensed" pitchFamily="34" charset="0"/>
              </a:endParaRPr>
            </a:p>
          </p:txBody>
        </p:sp>
        <p:sp>
          <p:nvSpPr>
            <p:cNvPr id="62" name="Text Box 10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173913" y="3300958"/>
              <a:ext cx="1935162" cy="2540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kern="0" dirty="0" smtClean="0">
                  <a:solidFill>
                    <a:schemeClr val="tx1"/>
                  </a:solidFill>
                  <a:latin typeface="Tw Cen MT Condensed" pitchFamily="34" charset="0"/>
                </a:rPr>
                <a:t>GDP Per </a:t>
              </a:r>
              <a:r>
                <a:rPr lang="pt-BR" sz="1050" kern="0" dirty="0">
                  <a:solidFill>
                    <a:schemeClr val="tx1"/>
                  </a:solidFill>
                  <a:latin typeface="Tw Cen MT Condensed" pitchFamily="34" charset="0"/>
                </a:rPr>
                <a:t>capita </a:t>
              </a:r>
              <a:r>
                <a:rPr lang="pt-BR" sz="1050" kern="0" dirty="0" smtClean="0">
                  <a:solidFill>
                    <a:schemeClr val="tx1"/>
                  </a:solidFill>
                  <a:latin typeface="Tw Cen MT Condensed" pitchFamily="34" charset="0"/>
                </a:rPr>
                <a:t>(</a:t>
              </a:r>
              <a:r>
                <a:rPr lang="pt-BR" sz="1050" kern="0" dirty="0">
                  <a:solidFill>
                    <a:schemeClr val="tx1"/>
                  </a:solidFill>
                  <a:latin typeface="Tw Cen MT Condensed" pitchFamily="34" charset="0"/>
                </a:rPr>
                <a:t>US</a:t>
              </a:r>
              <a:r>
                <a:rPr lang="pt-BR" sz="1050" kern="0" dirty="0" smtClean="0">
                  <a:solidFill>
                    <a:schemeClr val="tx1"/>
                  </a:solidFill>
                  <a:latin typeface="Tw Cen MT Condensed" pitchFamily="34" charset="0"/>
                </a:rPr>
                <a:t>$/</a:t>
              </a:r>
              <a:r>
                <a:rPr lang="pt-BR" sz="1050" kern="0" dirty="0" err="1" smtClean="0">
                  <a:solidFill>
                    <a:schemeClr val="tx1"/>
                  </a:solidFill>
                  <a:latin typeface="Tw Cen MT Condensed" pitchFamily="34" charset="0"/>
                </a:rPr>
                <a:t>year</a:t>
              </a:r>
              <a:r>
                <a:rPr lang="pt-BR" sz="1050" kern="0" dirty="0" smtClean="0">
                  <a:solidFill>
                    <a:schemeClr val="tx1"/>
                  </a:solidFill>
                  <a:latin typeface="Tw Cen MT Condensed" pitchFamily="34" charset="0"/>
                </a:rPr>
                <a:t>)</a:t>
              </a:r>
              <a:endParaRPr lang="pt-BR" sz="1050" kern="0" baseline="30000" dirty="0">
                <a:solidFill>
                  <a:schemeClr val="tx1"/>
                </a:solidFill>
                <a:latin typeface="Tw Cen MT Condensed" pitchFamily="34" charset="0"/>
              </a:endParaRPr>
            </a:p>
          </p:txBody>
        </p:sp>
        <p:sp>
          <p:nvSpPr>
            <p:cNvPr id="63" name="Line 11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V="1">
              <a:off x="509588" y="3608933"/>
              <a:ext cx="818038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50" kern="0">
                <a:solidFill>
                  <a:schemeClr val="tx1"/>
                </a:solidFill>
                <a:latin typeface="Tw Cen MT Condensed" pitchFamily="34" charset="0"/>
              </a:endParaRPr>
            </a:p>
          </p:txBody>
        </p:sp>
        <p:sp>
          <p:nvSpPr>
            <p:cNvPr id="64" name="AutoShape 1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22288" y="3477171"/>
              <a:ext cx="60325" cy="90487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50" kern="0">
                <a:solidFill>
                  <a:schemeClr val="tx1"/>
                </a:solidFill>
                <a:latin typeface="Tw Cen MT Condensed" pitchFamily="34" charset="0"/>
              </a:endParaRPr>
            </a:p>
          </p:txBody>
        </p:sp>
        <p:sp>
          <p:nvSpPr>
            <p:cNvPr id="65" name="AutoShape 1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055813" y="3477171"/>
              <a:ext cx="61912" cy="90487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50" kern="0">
                <a:solidFill>
                  <a:schemeClr val="tx1"/>
                </a:solidFill>
                <a:latin typeface="Tw Cen MT Condensed" pitchFamily="34" charset="0"/>
              </a:endParaRPr>
            </a:p>
          </p:txBody>
        </p:sp>
        <p:sp>
          <p:nvSpPr>
            <p:cNvPr id="66" name="AutoShape 1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619500" y="3477171"/>
              <a:ext cx="60325" cy="90487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50" kern="0">
                <a:solidFill>
                  <a:schemeClr val="tx1"/>
                </a:solidFill>
                <a:latin typeface="Tw Cen MT Condensed" pitchFamily="34" charset="0"/>
              </a:endParaRPr>
            </a:p>
          </p:txBody>
        </p:sp>
        <p:sp>
          <p:nvSpPr>
            <p:cNvPr id="67" name="AutoShape 1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6757988" y="3470821"/>
              <a:ext cx="61912" cy="90487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50" kern="0">
                <a:solidFill>
                  <a:schemeClr val="tx1"/>
                </a:solidFill>
                <a:latin typeface="Tw Cen MT Condensed" pitchFamily="34" charset="0"/>
              </a:endParaRPr>
            </a:p>
          </p:txBody>
        </p:sp>
        <p:sp>
          <p:nvSpPr>
            <p:cNvPr id="68" name="Text Box 16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28625" y="3259683"/>
              <a:ext cx="273050" cy="26193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kern="0" dirty="0">
                  <a:solidFill>
                    <a:schemeClr val="tx1"/>
                  </a:solidFill>
                  <a:latin typeface="Tw Cen MT Condensed" pitchFamily="34" charset="0"/>
                </a:rPr>
                <a:t>0</a:t>
              </a:r>
              <a:endParaRPr lang="pt-BR" sz="1050" kern="0" baseline="30000" dirty="0">
                <a:solidFill>
                  <a:schemeClr val="tx1"/>
                </a:solidFill>
                <a:latin typeface="Tw Cen MT Condensed" pitchFamily="34" charset="0"/>
              </a:endParaRPr>
            </a:p>
          </p:txBody>
        </p:sp>
        <p:sp>
          <p:nvSpPr>
            <p:cNvPr id="69" name="Text Box 17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881188" y="3272383"/>
              <a:ext cx="619125" cy="2540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kern="0" dirty="0">
                  <a:solidFill>
                    <a:schemeClr val="tx1"/>
                  </a:solidFill>
                  <a:latin typeface="Tw Cen MT Condensed" pitchFamily="34" charset="0"/>
                </a:rPr>
                <a:t>2.000</a:t>
              </a:r>
              <a:endParaRPr lang="pt-BR" sz="1050" kern="0" baseline="30000" dirty="0">
                <a:solidFill>
                  <a:schemeClr val="tx1"/>
                </a:solidFill>
                <a:latin typeface="Tw Cen MT Condensed" pitchFamily="34" charset="0"/>
              </a:endParaRPr>
            </a:p>
          </p:txBody>
        </p:sp>
        <p:sp>
          <p:nvSpPr>
            <p:cNvPr id="70" name="Text Box 18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398838" y="3272383"/>
              <a:ext cx="530225" cy="2540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kern="0" dirty="0">
                  <a:solidFill>
                    <a:schemeClr val="tx1"/>
                  </a:solidFill>
                  <a:latin typeface="Tw Cen MT Condensed" pitchFamily="34" charset="0"/>
                </a:rPr>
                <a:t>3.000</a:t>
              </a:r>
              <a:endParaRPr lang="pt-BR" sz="1050" kern="0" baseline="30000" dirty="0">
                <a:solidFill>
                  <a:schemeClr val="tx1"/>
                </a:solidFill>
                <a:latin typeface="Tw Cen MT Condensed" pitchFamily="34" charset="0"/>
              </a:endParaRPr>
            </a:p>
          </p:txBody>
        </p:sp>
        <p:grpSp>
          <p:nvGrpSpPr>
            <p:cNvPr id="1042" name="Group 19"/>
            <p:cNvGrpSpPr>
              <a:grpSpLocks/>
            </p:cNvGrpSpPr>
            <p:nvPr>
              <p:custDataLst>
                <p:tags r:id="rId18"/>
              </p:custDataLst>
            </p:nvPr>
          </p:nvGrpSpPr>
          <p:grpSpPr bwMode="auto">
            <a:xfrm>
              <a:off x="5000625" y="3300958"/>
              <a:ext cx="619125" cy="295275"/>
              <a:chOff x="4477" y="1278"/>
              <a:chExt cx="422" cy="186"/>
            </a:xfrm>
          </p:grpSpPr>
          <p:sp>
            <p:nvSpPr>
              <p:cNvPr id="72" name="AutoShape 20"/>
              <p:cNvSpPr>
                <a:spLocks noChangeArrowheads="1"/>
              </p:cNvSpPr>
              <p:nvPr/>
            </p:nvSpPr>
            <p:spPr bwMode="auto">
              <a:xfrm>
                <a:off x="4628" y="1407"/>
                <a:ext cx="40" cy="57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050" kern="0">
                  <a:solidFill>
                    <a:schemeClr val="tx1"/>
                  </a:solidFill>
                  <a:latin typeface="Tw Cen MT Condensed" pitchFamily="34" charset="0"/>
                </a:endParaRPr>
              </a:p>
            </p:txBody>
          </p:sp>
          <p:sp>
            <p:nvSpPr>
              <p:cNvPr id="73" name="Text Box 21"/>
              <p:cNvSpPr txBox="1">
                <a:spLocks noChangeArrowheads="1"/>
              </p:cNvSpPr>
              <p:nvPr/>
            </p:nvSpPr>
            <p:spPr bwMode="auto">
              <a:xfrm>
                <a:off x="4477" y="1278"/>
                <a:ext cx="422" cy="16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1050" kern="0" dirty="0">
                    <a:solidFill>
                      <a:schemeClr val="tx1"/>
                    </a:solidFill>
                    <a:latin typeface="Tw Cen MT Condensed" pitchFamily="34" charset="0"/>
                  </a:rPr>
                  <a:t>9.000</a:t>
                </a:r>
                <a:endParaRPr lang="pt-BR" sz="1050" kern="0" baseline="30000" dirty="0">
                  <a:solidFill>
                    <a:schemeClr val="tx1"/>
                  </a:solidFill>
                  <a:latin typeface="Tw Cen MT Condensed" pitchFamily="34" charset="0"/>
                </a:endParaRPr>
              </a:p>
            </p:txBody>
          </p:sp>
        </p:grpSp>
        <p:sp>
          <p:nvSpPr>
            <p:cNvPr id="74" name="Text Box 22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537325" y="3256508"/>
              <a:ext cx="698500" cy="26193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kern="0" dirty="0">
                  <a:solidFill>
                    <a:schemeClr val="tx1"/>
                  </a:solidFill>
                  <a:latin typeface="Tw Cen MT Condensed" pitchFamily="34" charset="0"/>
                </a:rPr>
                <a:t>17.000</a:t>
              </a:r>
              <a:endParaRPr lang="pt-BR" sz="1050" kern="0" baseline="30000" dirty="0">
                <a:solidFill>
                  <a:schemeClr val="tx1"/>
                </a:solidFill>
                <a:latin typeface="Tw Cen MT Condensed" pitchFamily="34" charset="0"/>
              </a:endParaRPr>
            </a:p>
          </p:txBody>
        </p:sp>
        <p:cxnSp>
          <p:nvCxnSpPr>
            <p:cNvPr id="1044" name="Conector reto 82"/>
            <p:cNvCxnSpPr>
              <a:cxnSpLocks noChangeShapeType="1"/>
            </p:cNvCxnSpPr>
            <p:nvPr>
              <p:custDataLst>
                <p:tags r:id="rId20"/>
              </p:custDataLst>
            </p:nvPr>
          </p:nvCxnSpPr>
          <p:spPr bwMode="auto">
            <a:xfrm flipH="1" flipV="1">
              <a:off x="3649663" y="3613696"/>
              <a:ext cx="6350" cy="1687512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1045" name="Conector reto 83"/>
            <p:cNvCxnSpPr>
              <a:cxnSpLocks noChangeShapeType="1"/>
            </p:cNvCxnSpPr>
            <p:nvPr>
              <p:custDataLst>
                <p:tags r:id="rId21"/>
              </p:custDataLst>
            </p:nvPr>
          </p:nvCxnSpPr>
          <p:spPr bwMode="auto">
            <a:xfrm flipH="1" flipV="1">
              <a:off x="5286375" y="3586708"/>
              <a:ext cx="6350" cy="1687513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1046" name="Conector reto 84"/>
            <p:cNvCxnSpPr>
              <a:cxnSpLocks noChangeShapeType="1"/>
            </p:cNvCxnSpPr>
            <p:nvPr>
              <p:custDataLst>
                <p:tags r:id="rId22"/>
              </p:custDataLst>
            </p:nvPr>
          </p:nvCxnSpPr>
          <p:spPr bwMode="auto">
            <a:xfrm flipH="1" flipV="1">
              <a:off x="6789738" y="3613696"/>
              <a:ext cx="4762" cy="1687512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sp>
          <p:nvSpPr>
            <p:cNvPr id="87" name="Seta para a direita 86"/>
            <p:cNvSpPr/>
            <p:nvPr>
              <p:custDataLst>
                <p:tags r:id="rId23"/>
              </p:custDataLst>
            </p:nvPr>
          </p:nvSpPr>
          <p:spPr bwMode="auto">
            <a:xfrm>
              <a:off x="2351088" y="2443708"/>
              <a:ext cx="1149350" cy="690563"/>
            </a:xfrm>
            <a:prstGeom prst="rightArrow">
              <a:avLst/>
            </a:prstGeom>
            <a:gradFill flip="none" rotWithShape="1">
              <a:gsLst>
                <a:gs pos="3000">
                  <a:schemeClr val="bg1"/>
                </a:gs>
                <a:gs pos="48000">
                  <a:srgbClr val="CDD9DF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eaLnBrk="0" hangingPunct="0">
                <a:defRPr/>
              </a:pPr>
              <a:r>
                <a:rPr lang="pt-BR" sz="1200" b="1" dirty="0" err="1" smtClean="0">
                  <a:solidFill>
                    <a:schemeClr val="tx1"/>
                  </a:solidFill>
                  <a:latin typeface="Tw Cen MT Condensed" pitchFamily="34" charset="0"/>
                </a:rPr>
                <a:t>Transition</a:t>
              </a:r>
              <a:endParaRPr lang="pt-BR" sz="1200" b="1" dirty="0">
                <a:solidFill>
                  <a:schemeClr val="tx1"/>
                </a:solidFill>
                <a:latin typeface="Tw Cen MT Condensed" pitchFamily="34" charset="0"/>
              </a:endParaRPr>
            </a:p>
          </p:txBody>
        </p:sp>
        <p:sp>
          <p:nvSpPr>
            <p:cNvPr id="88" name="Seta para a direita 87"/>
            <p:cNvSpPr/>
            <p:nvPr>
              <p:custDataLst>
                <p:tags r:id="rId24"/>
              </p:custDataLst>
            </p:nvPr>
          </p:nvSpPr>
          <p:spPr bwMode="auto">
            <a:xfrm>
              <a:off x="5497513" y="2443708"/>
              <a:ext cx="1146175" cy="690563"/>
            </a:xfrm>
            <a:prstGeom prst="rightArrow">
              <a:avLst/>
            </a:prstGeom>
            <a:gradFill flip="none" rotWithShape="1">
              <a:gsLst>
                <a:gs pos="3000">
                  <a:schemeClr val="bg1"/>
                </a:gs>
                <a:gs pos="48000">
                  <a:srgbClr val="CDD9DF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eaLnBrk="0" hangingPunct="0">
                <a:defRPr/>
              </a:pPr>
              <a:r>
                <a:rPr lang="pt-BR" sz="1200" b="1" dirty="0" err="1">
                  <a:solidFill>
                    <a:schemeClr val="tx1"/>
                  </a:solidFill>
                  <a:latin typeface="Tw Cen MT Condensed" pitchFamily="34" charset="0"/>
                </a:rPr>
                <a:t>Transition</a:t>
              </a:r>
              <a:endParaRPr lang="pt-BR" sz="1200" b="1" dirty="0">
                <a:solidFill>
                  <a:schemeClr val="tx1"/>
                </a:solidFill>
                <a:latin typeface="Tw Cen MT Condensed" pitchFamily="34" charset="0"/>
              </a:endParaRPr>
            </a:p>
          </p:txBody>
        </p:sp>
        <p:sp>
          <p:nvSpPr>
            <p:cNvPr id="1049" name="CaixaDeTexto 92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910013" y="3621633"/>
              <a:ext cx="1160462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100" dirty="0">
                  <a:solidFill>
                    <a:schemeClr val="tx1"/>
                  </a:solidFill>
                  <a:latin typeface="Tw Cen MT Condensed" pitchFamily="34" charset="0"/>
                </a:rPr>
                <a:t>29 </a:t>
              </a:r>
              <a:r>
                <a:rPr lang="pt-BR" sz="1100" dirty="0" smtClean="0">
                  <a:solidFill>
                    <a:schemeClr val="tx1"/>
                  </a:solidFill>
                  <a:latin typeface="Tw Cen MT Condensed" pitchFamily="34" charset="0"/>
                </a:rPr>
                <a:t>Countries</a:t>
              </a:r>
              <a:endParaRPr lang="pt-BR" sz="1100" dirty="0">
                <a:solidFill>
                  <a:schemeClr val="tx1"/>
                </a:solidFill>
                <a:latin typeface="Tw Cen MT Condensed" pitchFamily="34" charset="0"/>
              </a:endParaRPr>
            </a:p>
          </p:txBody>
        </p:sp>
        <p:sp>
          <p:nvSpPr>
            <p:cNvPr id="1050" name="CaixaDeTexto 96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929063" y="3943896"/>
              <a:ext cx="100012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400" b="1" dirty="0" err="1" smtClean="0">
                  <a:solidFill>
                    <a:schemeClr val="tx1"/>
                  </a:solidFill>
                  <a:latin typeface="Tw Cen MT Condensed" pitchFamily="34" charset="0"/>
                </a:rPr>
                <a:t>Brazil</a:t>
              </a:r>
              <a:endParaRPr lang="pt-BR" sz="1400" b="1" dirty="0">
                <a:solidFill>
                  <a:schemeClr val="tx1"/>
                </a:solidFill>
                <a:latin typeface="Tw Cen MT Condensed" pitchFamily="34" charset="0"/>
              </a:endParaRPr>
            </a:p>
          </p:txBody>
        </p:sp>
        <p:sp>
          <p:nvSpPr>
            <p:cNvPr id="1051" name="CaixaDeTexto 97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578151" y="5013176"/>
              <a:ext cx="178593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400" dirty="0">
                  <a:solidFill>
                    <a:schemeClr val="tx1"/>
                  </a:solidFill>
                  <a:latin typeface="Tw Cen MT Condensed" pitchFamily="34" charset="0"/>
                </a:rPr>
                <a:t>China  </a:t>
              </a:r>
              <a:r>
                <a:rPr lang="pt-BR" sz="1400" dirty="0" err="1" smtClean="0">
                  <a:solidFill>
                    <a:schemeClr val="tx1"/>
                  </a:solidFill>
                  <a:latin typeface="Tw Cen MT Condensed" pitchFamily="34" charset="0"/>
                </a:rPr>
                <a:t>South</a:t>
              </a:r>
              <a:r>
                <a:rPr lang="pt-BR" sz="1400" dirty="0" smtClean="0">
                  <a:solidFill>
                    <a:schemeClr val="tx1"/>
                  </a:solidFill>
                  <a:latin typeface="Tw Cen MT Condensed" pitchFamily="34" charset="0"/>
                </a:rPr>
                <a:t> </a:t>
              </a:r>
              <a:r>
                <a:rPr lang="pt-BR" sz="1400" dirty="0" err="1" smtClean="0">
                  <a:solidFill>
                    <a:schemeClr val="tx1"/>
                  </a:solidFill>
                  <a:latin typeface="Tw Cen MT Condensed" pitchFamily="34" charset="0"/>
                </a:rPr>
                <a:t>Africa</a:t>
              </a:r>
              <a:endParaRPr lang="pt-BR" sz="1400" dirty="0">
                <a:solidFill>
                  <a:schemeClr val="tx1"/>
                </a:solidFill>
                <a:latin typeface="Tw Cen MT Condensed" pitchFamily="34" charset="0"/>
              </a:endParaRPr>
            </a:p>
          </p:txBody>
        </p:sp>
        <p:sp>
          <p:nvSpPr>
            <p:cNvPr id="1052" name="CaixaDeTexto 99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36600" y="3621633"/>
              <a:ext cx="1160463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100" dirty="0">
                  <a:solidFill>
                    <a:schemeClr val="tx1"/>
                  </a:solidFill>
                  <a:latin typeface="Tw Cen MT Condensed" pitchFamily="34" charset="0"/>
                </a:rPr>
                <a:t>38 </a:t>
              </a:r>
              <a:r>
                <a:rPr lang="pt-BR" sz="1100" dirty="0" smtClean="0">
                  <a:solidFill>
                    <a:schemeClr val="tx1"/>
                  </a:solidFill>
                  <a:latin typeface="Tw Cen MT Condensed" pitchFamily="34" charset="0"/>
                </a:rPr>
                <a:t>Countries</a:t>
              </a:r>
              <a:endParaRPr lang="pt-BR" sz="1100" dirty="0">
                <a:solidFill>
                  <a:schemeClr val="tx1"/>
                </a:solidFill>
                <a:latin typeface="Tw Cen MT Condensed" pitchFamily="34" charset="0"/>
              </a:endParaRPr>
            </a:p>
          </p:txBody>
        </p:sp>
        <p:sp>
          <p:nvSpPr>
            <p:cNvPr id="1053" name="CaixaDeTexto 100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714375" y="3943896"/>
              <a:ext cx="116046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400" dirty="0" err="1" smtClean="0">
                  <a:solidFill>
                    <a:schemeClr val="tx1"/>
                  </a:solidFill>
                  <a:latin typeface="Tw Cen MT Condensed" pitchFamily="34" charset="0"/>
                </a:rPr>
                <a:t>India</a:t>
              </a:r>
              <a:endParaRPr lang="pt-BR" sz="1400" dirty="0">
                <a:solidFill>
                  <a:schemeClr val="tx1"/>
                </a:solidFill>
                <a:latin typeface="Tw Cen MT Condensed" pitchFamily="34" charset="0"/>
              </a:endParaRPr>
            </a:p>
          </p:txBody>
        </p:sp>
        <p:sp>
          <p:nvSpPr>
            <p:cNvPr id="1054" name="CaixaDeTexto 101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727075" y="4336008"/>
              <a:ext cx="116046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400" dirty="0" err="1" smtClean="0">
                  <a:solidFill>
                    <a:schemeClr val="tx1"/>
                  </a:solidFill>
                  <a:latin typeface="Tw Cen MT Condensed" pitchFamily="34" charset="0"/>
                </a:rPr>
                <a:t>Bolivia</a:t>
              </a:r>
              <a:endParaRPr lang="pt-BR" sz="1400" dirty="0">
                <a:solidFill>
                  <a:schemeClr val="tx1"/>
                </a:solidFill>
                <a:latin typeface="Tw Cen MT Condensed" pitchFamily="34" charset="0"/>
              </a:endParaRPr>
            </a:p>
          </p:txBody>
        </p:sp>
        <p:sp>
          <p:nvSpPr>
            <p:cNvPr id="1055" name="CaixaDeTexto 102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727075" y="4726533"/>
              <a:ext cx="116046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400" dirty="0" err="1" smtClean="0">
                  <a:solidFill>
                    <a:schemeClr val="tx1"/>
                  </a:solidFill>
                  <a:latin typeface="Tw Cen MT Condensed" pitchFamily="34" charset="0"/>
                </a:rPr>
                <a:t>Nigeria</a:t>
              </a:r>
              <a:endParaRPr lang="pt-BR" sz="1400" dirty="0">
                <a:solidFill>
                  <a:schemeClr val="tx1"/>
                </a:solidFill>
                <a:latin typeface="Tw Cen MT Condensed" pitchFamily="34" charset="0"/>
              </a:endParaRPr>
            </a:p>
          </p:txBody>
        </p:sp>
        <p:sp>
          <p:nvSpPr>
            <p:cNvPr id="1056" name="CaixaDeTexto 103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351088" y="3621633"/>
              <a:ext cx="1160462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100" dirty="0">
                  <a:solidFill>
                    <a:schemeClr val="tx1"/>
                  </a:solidFill>
                  <a:latin typeface="Tw Cen MT Condensed" pitchFamily="34" charset="0"/>
                </a:rPr>
                <a:t>25 </a:t>
              </a:r>
              <a:r>
                <a:rPr lang="pt-BR" sz="1100" dirty="0" smtClean="0">
                  <a:solidFill>
                    <a:schemeClr val="tx1"/>
                  </a:solidFill>
                  <a:latin typeface="Tw Cen MT Condensed" pitchFamily="34" charset="0"/>
                </a:rPr>
                <a:t>Countries</a:t>
              </a:r>
              <a:endParaRPr lang="pt-BR" sz="1100" dirty="0">
                <a:solidFill>
                  <a:schemeClr val="tx1"/>
                </a:solidFill>
                <a:latin typeface="Tw Cen MT Condensed" pitchFamily="34" charset="0"/>
              </a:endParaRPr>
            </a:p>
          </p:txBody>
        </p:sp>
        <p:sp>
          <p:nvSpPr>
            <p:cNvPr id="1057" name="CaixaDeTexto 104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286000" y="3943896"/>
              <a:ext cx="116046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400">
                  <a:solidFill>
                    <a:schemeClr val="tx1"/>
                  </a:solidFill>
                  <a:latin typeface="Tw Cen MT Condensed" pitchFamily="34" charset="0"/>
                </a:rPr>
                <a:t>Angola</a:t>
              </a:r>
            </a:p>
          </p:txBody>
        </p:sp>
        <p:sp>
          <p:nvSpPr>
            <p:cNvPr id="1058" name="CaixaDeTexto 105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298700" y="4336008"/>
              <a:ext cx="116046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400" dirty="0" err="1" smtClean="0">
                  <a:solidFill>
                    <a:schemeClr val="tx1"/>
                  </a:solidFill>
                  <a:latin typeface="Tw Cen MT Condensed" pitchFamily="34" charset="0"/>
                </a:rPr>
                <a:t>Paraguay</a:t>
              </a:r>
              <a:endParaRPr lang="pt-BR" sz="1400" dirty="0">
                <a:solidFill>
                  <a:schemeClr val="tx1"/>
                </a:solidFill>
                <a:latin typeface="Tw Cen MT Condensed" pitchFamily="34" charset="0"/>
              </a:endParaRPr>
            </a:p>
          </p:txBody>
        </p:sp>
        <p:sp>
          <p:nvSpPr>
            <p:cNvPr id="1059" name="CaixaDeTexto 106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298700" y="4726533"/>
              <a:ext cx="116046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400">
                  <a:solidFill>
                    <a:schemeClr val="tx1"/>
                  </a:solidFill>
                  <a:latin typeface="Tw Cen MT Condensed" pitchFamily="34" charset="0"/>
                </a:rPr>
                <a:t>Venezuela</a:t>
              </a:r>
            </a:p>
          </p:txBody>
        </p:sp>
        <p:sp>
          <p:nvSpPr>
            <p:cNvPr id="1060" name="CaixaDeTexto 107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5500688" y="3621633"/>
              <a:ext cx="1160462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100" dirty="0">
                  <a:solidFill>
                    <a:schemeClr val="tx1"/>
                  </a:solidFill>
                  <a:latin typeface="Tw Cen MT Condensed" pitchFamily="34" charset="0"/>
                </a:rPr>
                <a:t>15 </a:t>
              </a:r>
              <a:r>
                <a:rPr lang="pt-BR" sz="1100" dirty="0" smtClean="0">
                  <a:solidFill>
                    <a:schemeClr val="tx1"/>
                  </a:solidFill>
                  <a:latin typeface="Tw Cen MT Condensed" pitchFamily="34" charset="0"/>
                </a:rPr>
                <a:t>Countries</a:t>
              </a:r>
              <a:endParaRPr lang="pt-BR" sz="1100" dirty="0">
                <a:solidFill>
                  <a:schemeClr val="tx1"/>
                </a:solidFill>
                <a:latin typeface="Tw Cen MT Condensed" pitchFamily="34" charset="0"/>
              </a:endParaRPr>
            </a:p>
          </p:txBody>
        </p:sp>
        <p:sp>
          <p:nvSpPr>
            <p:cNvPr id="1061" name="CaixaDeTexto 108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5429250" y="4015333"/>
              <a:ext cx="116046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400">
                  <a:solidFill>
                    <a:schemeClr val="tx1"/>
                  </a:solidFill>
                  <a:latin typeface="Tw Cen MT Condensed" pitchFamily="34" charset="0"/>
                </a:rPr>
                <a:t>Chile</a:t>
              </a:r>
            </a:p>
          </p:txBody>
        </p:sp>
        <p:sp>
          <p:nvSpPr>
            <p:cNvPr id="1062" name="CaixaDeTexto 109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5421313" y="4407446"/>
              <a:ext cx="1160462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400">
                  <a:solidFill>
                    <a:schemeClr val="tx1"/>
                  </a:solidFill>
                  <a:latin typeface="Tw Cen MT Condensed" pitchFamily="34" charset="0"/>
                </a:rPr>
                <a:t>Taiwan</a:t>
              </a:r>
            </a:p>
          </p:txBody>
        </p:sp>
        <p:sp>
          <p:nvSpPr>
            <p:cNvPr id="1063" name="CaixaDeTexto 110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5454650" y="4797971"/>
              <a:ext cx="116046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400" dirty="0" err="1" smtClean="0">
                  <a:solidFill>
                    <a:schemeClr val="tx1"/>
                  </a:solidFill>
                  <a:latin typeface="Tw Cen MT Condensed" pitchFamily="34" charset="0"/>
                </a:rPr>
                <a:t>Poland</a:t>
              </a:r>
              <a:endParaRPr lang="pt-BR" sz="1400" dirty="0">
                <a:solidFill>
                  <a:schemeClr val="tx1"/>
                </a:solidFill>
                <a:latin typeface="Tw Cen MT Condensed" pitchFamily="34" charset="0"/>
              </a:endParaRPr>
            </a:p>
          </p:txBody>
        </p:sp>
        <p:sp>
          <p:nvSpPr>
            <p:cNvPr id="1064" name="CaixaDeTexto 111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7231063" y="3621633"/>
              <a:ext cx="1160462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100" dirty="0">
                  <a:solidFill>
                    <a:schemeClr val="tx1"/>
                  </a:solidFill>
                  <a:latin typeface="Tw Cen MT Condensed" pitchFamily="34" charset="0"/>
                </a:rPr>
                <a:t>32 </a:t>
              </a:r>
              <a:r>
                <a:rPr lang="pt-BR" sz="1100" dirty="0" smtClean="0">
                  <a:solidFill>
                    <a:schemeClr val="tx1"/>
                  </a:solidFill>
                  <a:latin typeface="Tw Cen MT Condensed" pitchFamily="34" charset="0"/>
                </a:rPr>
                <a:t>Countries</a:t>
              </a:r>
              <a:endParaRPr lang="pt-BR" sz="1100" dirty="0">
                <a:solidFill>
                  <a:schemeClr val="tx1"/>
                </a:solidFill>
                <a:latin typeface="Tw Cen MT Condensed" pitchFamily="34" charset="0"/>
              </a:endParaRPr>
            </a:p>
          </p:txBody>
        </p:sp>
        <p:sp>
          <p:nvSpPr>
            <p:cNvPr id="1065" name="CaixaDeTexto 112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6789738" y="4055021"/>
              <a:ext cx="1160462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400" dirty="0" err="1" smtClean="0">
                  <a:solidFill>
                    <a:schemeClr val="tx1"/>
                  </a:solidFill>
                  <a:latin typeface="Tw Cen MT Condensed" pitchFamily="34" charset="0"/>
                </a:rPr>
                <a:t>Australia</a:t>
              </a:r>
              <a:endParaRPr lang="pt-BR" sz="1400" dirty="0">
                <a:solidFill>
                  <a:schemeClr val="tx1"/>
                </a:solidFill>
                <a:latin typeface="Tw Cen MT Condensed" pitchFamily="34" charset="0"/>
              </a:endParaRPr>
            </a:p>
          </p:txBody>
        </p:sp>
        <p:sp>
          <p:nvSpPr>
            <p:cNvPr id="1066" name="CaixaDeTexto 113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7769225" y="4837658"/>
              <a:ext cx="116046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400" dirty="0" err="1" smtClean="0">
                  <a:solidFill>
                    <a:schemeClr val="tx1"/>
                  </a:solidFill>
                  <a:latin typeface="Tw Cen MT Condensed" pitchFamily="34" charset="0"/>
                </a:rPr>
                <a:t>United</a:t>
              </a:r>
              <a:r>
                <a:rPr lang="pt-BR" sz="1400" dirty="0" smtClean="0">
                  <a:solidFill>
                    <a:schemeClr val="tx1"/>
                  </a:solidFill>
                  <a:latin typeface="Tw Cen MT Condensed" pitchFamily="34" charset="0"/>
                </a:rPr>
                <a:t> </a:t>
              </a:r>
              <a:r>
                <a:rPr lang="pt-BR" sz="1400" dirty="0" err="1" smtClean="0">
                  <a:solidFill>
                    <a:schemeClr val="tx1"/>
                  </a:solidFill>
                  <a:latin typeface="Tw Cen MT Condensed" pitchFamily="34" charset="0"/>
                </a:rPr>
                <a:t>Kingdom</a:t>
              </a:r>
              <a:endParaRPr lang="pt-BR" sz="1400" dirty="0">
                <a:solidFill>
                  <a:schemeClr val="tx1"/>
                </a:solidFill>
                <a:latin typeface="Tw Cen MT Condensed" pitchFamily="34" charset="0"/>
              </a:endParaRPr>
            </a:p>
          </p:txBody>
        </p:sp>
        <p:sp>
          <p:nvSpPr>
            <p:cNvPr id="1067" name="CaixaDeTexto 114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6789738" y="4837658"/>
              <a:ext cx="1160462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400" dirty="0" err="1" smtClean="0">
                  <a:solidFill>
                    <a:schemeClr val="tx1"/>
                  </a:solidFill>
                  <a:latin typeface="Tw Cen MT Condensed" pitchFamily="34" charset="0"/>
                </a:rPr>
                <a:t>Germany</a:t>
              </a:r>
              <a:endParaRPr lang="pt-BR" sz="1400" dirty="0">
                <a:solidFill>
                  <a:schemeClr val="tx1"/>
                </a:solidFill>
                <a:latin typeface="Tw Cen MT Condensed" pitchFamily="34" charset="0"/>
              </a:endParaRPr>
            </a:p>
          </p:txBody>
        </p:sp>
        <p:sp>
          <p:nvSpPr>
            <p:cNvPr id="1068" name="CaixaDeTexto 117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714750" y="4266646"/>
              <a:ext cx="1500188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t-BR" sz="1400" dirty="0" err="1" smtClean="0">
                  <a:solidFill>
                    <a:schemeClr val="tx1"/>
                  </a:solidFill>
                  <a:latin typeface="Tw Cen MT Condensed" pitchFamily="34" charset="0"/>
                </a:rPr>
                <a:t>Mexico</a:t>
              </a:r>
              <a:r>
                <a:rPr lang="pt-BR" sz="1400" dirty="0" smtClean="0">
                  <a:solidFill>
                    <a:schemeClr val="tx1"/>
                  </a:solidFill>
                  <a:latin typeface="Tw Cen MT Condensed" pitchFamily="34" charset="0"/>
                </a:rPr>
                <a:t>,  </a:t>
              </a:r>
              <a:r>
                <a:rPr lang="pt-BR" sz="1400" dirty="0" err="1" smtClean="0">
                  <a:solidFill>
                    <a:schemeClr val="tx1"/>
                  </a:solidFill>
                  <a:latin typeface="Tw Cen MT Condensed" pitchFamily="34" charset="0"/>
                </a:rPr>
                <a:t>Russian</a:t>
              </a:r>
              <a:r>
                <a:rPr lang="pt-BR" sz="1400" dirty="0" smtClean="0">
                  <a:solidFill>
                    <a:schemeClr val="tx1"/>
                  </a:solidFill>
                  <a:latin typeface="Tw Cen MT Condensed" pitchFamily="34" charset="0"/>
                </a:rPr>
                <a:t>  </a:t>
              </a:r>
              <a:r>
                <a:rPr lang="pt-BR" sz="1400" dirty="0" err="1" smtClean="0">
                  <a:solidFill>
                    <a:schemeClr val="tx1"/>
                  </a:solidFill>
                  <a:latin typeface="Tw Cen MT Condensed" pitchFamily="34" charset="0"/>
                </a:rPr>
                <a:t>Federation</a:t>
              </a:r>
              <a:endParaRPr lang="pt-BR" sz="1400" dirty="0">
                <a:solidFill>
                  <a:schemeClr val="tx1"/>
                </a:solidFill>
                <a:latin typeface="Tw Cen MT Condensed" pitchFamily="34" charset="0"/>
              </a:endParaRPr>
            </a:p>
          </p:txBody>
        </p:sp>
        <p:sp>
          <p:nvSpPr>
            <p:cNvPr id="1069" name="CaixaDeTexto 118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7769225" y="4055021"/>
              <a:ext cx="116046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400" dirty="0" smtClean="0">
                  <a:solidFill>
                    <a:schemeClr val="tx1"/>
                  </a:solidFill>
                  <a:latin typeface="Tw Cen MT Condensed" pitchFamily="34" charset="0"/>
                </a:rPr>
                <a:t>USA</a:t>
              </a:r>
              <a:endParaRPr lang="pt-BR" sz="1400" dirty="0">
                <a:solidFill>
                  <a:schemeClr val="tx1"/>
                </a:solidFill>
                <a:latin typeface="Tw Cen MT Condensed" pitchFamily="34" charset="0"/>
              </a:endParaRPr>
            </a:p>
          </p:txBody>
        </p:sp>
        <p:sp>
          <p:nvSpPr>
            <p:cNvPr id="1070" name="CaixaDeTexto 119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6789738" y="4447133"/>
              <a:ext cx="1160462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400">
                  <a:solidFill>
                    <a:schemeClr val="tx1"/>
                  </a:solidFill>
                  <a:latin typeface="Tw Cen MT Condensed" pitchFamily="34" charset="0"/>
                </a:rPr>
                <a:t>Canada</a:t>
              </a:r>
            </a:p>
          </p:txBody>
        </p:sp>
        <p:sp>
          <p:nvSpPr>
            <p:cNvPr id="1071" name="CaixaDeTexto 120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7769225" y="4447133"/>
              <a:ext cx="116046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400" dirty="0" smtClean="0">
                  <a:solidFill>
                    <a:schemeClr val="tx1"/>
                  </a:solidFill>
                  <a:latin typeface="Tw Cen MT Condensed" pitchFamily="34" charset="0"/>
                </a:rPr>
                <a:t>France</a:t>
              </a:r>
              <a:endParaRPr lang="pt-BR" sz="1400" dirty="0">
                <a:solidFill>
                  <a:schemeClr val="tx1"/>
                </a:solidFill>
                <a:latin typeface="Tw Cen MT Condensed" pitchFamily="34" charset="0"/>
              </a:endParaRPr>
            </a:p>
          </p:txBody>
        </p:sp>
      </p:grpSp>
      <p:sp>
        <p:nvSpPr>
          <p:cNvPr id="1072" name="Rectangle 2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4313" y="6603614"/>
            <a:ext cx="462306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marL="182563" indent="-182563" algn="l"/>
            <a:r>
              <a:rPr lang="pt-BR" sz="900" i="1" dirty="0" smtClean="0">
                <a:solidFill>
                  <a:schemeClr val="tx1"/>
                </a:solidFill>
                <a:latin typeface="Arial" pitchFamily="34" charset="0"/>
              </a:rPr>
              <a:t>Source</a:t>
            </a:r>
            <a:r>
              <a:rPr lang="pt-BR" sz="900" b="1" i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pt-BR" sz="900" i="1" dirty="0" smtClean="0">
                <a:solidFill>
                  <a:schemeClr val="tx1"/>
                </a:solidFill>
                <a:latin typeface="Arial" pitchFamily="34" charset="0"/>
              </a:rPr>
              <a:t>: 2010 World </a:t>
            </a:r>
            <a:r>
              <a:rPr lang="pt-BR" sz="900" i="1" dirty="0" err="1">
                <a:solidFill>
                  <a:schemeClr val="tx1"/>
                </a:solidFill>
                <a:latin typeface="Arial" pitchFamily="34" charset="0"/>
              </a:rPr>
              <a:t>Economic</a:t>
            </a:r>
            <a:r>
              <a:rPr lang="pt-BR" sz="900" i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pt-BR" sz="900" i="1" dirty="0" err="1">
                <a:solidFill>
                  <a:schemeClr val="tx1"/>
                </a:solidFill>
                <a:latin typeface="Arial" pitchFamily="34" charset="0"/>
              </a:rPr>
              <a:t>Forum</a:t>
            </a:r>
            <a:r>
              <a:rPr lang="pt-BR" sz="900" i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pt-BR" sz="900" i="1" dirty="0" smtClean="0">
                <a:solidFill>
                  <a:schemeClr val="tx1"/>
                </a:solidFill>
                <a:latin typeface="Arial" pitchFamily="34" charset="0"/>
              </a:rPr>
              <a:t> - </a:t>
            </a:r>
            <a:r>
              <a:rPr lang="pt-BR" sz="900" i="1" dirty="0" err="1" smtClean="0">
                <a:solidFill>
                  <a:schemeClr val="tx1"/>
                </a:solidFill>
                <a:latin typeface="Arial" pitchFamily="34" charset="0"/>
              </a:rPr>
              <a:t>The</a:t>
            </a:r>
            <a:r>
              <a:rPr lang="pt-BR" sz="900" i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pt-BR" sz="900" i="1" dirty="0">
                <a:solidFill>
                  <a:schemeClr val="tx1"/>
                </a:solidFill>
                <a:latin typeface="Arial" pitchFamily="34" charset="0"/>
              </a:rPr>
              <a:t>Global </a:t>
            </a:r>
            <a:r>
              <a:rPr lang="pt-BR" sz="900" i="1" dirty="0" err="1">
                <a:solidFill>
                  <a:schemeClr val="tx1"/>
                </a:solidFill>
                <a:latin typeface="Arial" pitchFamily="34" charset="0"/>
              </a:rPr>
              <a:t>Competitiveness</a:t>
            </a:r>
            <a:r>
              <a:rPr lang="pt-BR" sz="900" i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pt-BR" sz="900" i="1" dirty="0" err="1">
                <a:solidFill>
                  <a:schemeClr val="tx1"/>
                </a:solidFill>
                <a:latin typeface="Arial" pitchFamily="34" charset="0"/>
              </a:rPr>
              <a:t>Report</a:t>
            </a:r>
            <a:r>
              <a:rPr lang="pt-BR" sz="900" i="1" dirty="0">
                <a:solidFill>
                  <a:schemeClr val="tx1"/>
                </a:solidFill>
                <a:latin typeface="Arial" pitchFamily="34" charset="0"/>
              </a:rPr>
              <a:t>  2010 – 2011</a:t>
            </a:r>
          </a:p>
        </p:txBody>
      </p:sp>
      <p:sp>
        <p:nvSpPr>
          <p:cNvPr id="51" name="Rectangle 52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2987824" y="332656"/>
            <a:ext cx="5929312" cy="720080"/>
          </a:xfrm>
          <a:prstGeom prst="rect">
            <a:avLst/>
          </a:prstGeom>
          <a:noFill/>
          <a:ln/>
        </p:spPr>
        <p:txBody>
          <a:bodyPr/>
          <a:lstStyle/>
          <a:p>
            <a:pPr algn="l" eaLnBrk="0" hangingPunct="0">
              <a:defRPr/>
            </a:pPr>
            <a:r>
              <a:rPr lang="pt-BR" sz="2400" b="1" dirty="0" err="1" smtClean="0">
                <a:solidFill>
                  <a:schemeClr val="tx1"/>
                </a:solidFill>
                <a:latin typeface="Arial" pitchFamily="34" charset="0"/>
              </a:rPr>
              <a:t>Brazil</a:t>
            </a: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pt-BR" sz="2400" b="1" dirty="0">
                <a:solidFill>
                  <a:schemeClr val="tx1"/>
                </a:solidFill>
                <a:latin typeface="Arial" pitchFamily="34" charset="0"/>
              </a:rPr>
              <a:t>in </a:t>
            </a:r>
            <a:r>
              <a:rPr lang="pt-BR" sz="2400" b="1" dirty="0" err="1">
                <a:solidFill>
                  <a:schemeClr val="tx1"/>
                </a:solidFill>
                <a:latin typeface="Arial" pitchFamily="34" charset="0"/>
              </a:rPr>
              <a:t>the</a:t>
            </a:r>
            <a:r>
              <a:rPr lang="pt-BR" sz="2400" b="1" dirty="0">
                <a:solidFill>
                  <a:schemeClr val="tx1"/>
                </a:solidFill>
                <a:latin typeface="Arial" pitchFamily="34" charset="0"/>
              </a:rPr>
              <a:t> Global </a:t>
            </a:r>
            <a:r>
              <a:rPr lang="pt-BR" sz="2400" b="1" dirty="0" err="1" smtClean="0">
                <a:solidFill>
                  <a:schemeClr val="tx1"/>
                </a:solidFill>
                <a:latin typeface="Arial" pitchFamily="34" charset="0"/>
              </a:rPr>
              <a:t>Competitiveness</a:t>
            </a:r>
            <a:endParaRPr lang="pt-BR" sz="2400" b="1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r" eaLnBrk="0" hangingPunct="0">
              <a:defRPr/>
            </a:pPr>
            <a:endParaRPr lang="pt-BR" sz="2400" b="1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r" eaLnBrk="0" hangingPunct="0">
              <a:defRPr/>
            </a:pP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</a:rPr>
              <a:t>2009</a:t>
            </a:r>
            <a:endParaRPr lang="pt-BR" sz="2400" b="1" i="1" dirty="0">
              <a:solidFill>
                <a:schemeClr val="tx2"/>
              </a:solidFill>
              <a:latin typeface="Arial" pitchFamily="34" charset="0"/>
              <a:ea typeface="+mj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/>
        </p:nvGrpSpPr>
        <p:grpSpPr>
          <a:xfrm>
            <a:off x="179388" y="1443038"/>
            <a:ext cx="8759825" cy="5081587"/>
            <a:chOff x="280892" y="1443039"/>
            <a:chExt cx="8759825" cy="5092799"/>
          </a:xfrm>
        </p:grpSpPr>
        <p:sp>
          <p:nvSpPr>
            <p:cNvPr id="71" name="Freeform 70"/>
            <p:cNvSpPr/>
            <p:nvPr>
              <p:custDataLst>
                <p:tags r:id="rId4"/>
              </p:custDataLst>
            </p:nvPr>
          </p:nvSpPr>
          <p:spPr>
            <a:xfrm>
              <a:off x="3491880" y="3356992"/>
              <a:ext cx="2160240" cy="848908"/>
            </a:xfrm>
            <a:custGeom>
              <a:avLst/>
              <a:gdLst>
                <a:gd name="connsiteX0" fmla="*/ 0 w 1193800"/>
                <a:gd name="connsiteY0" fmla="*/ 203200 h 488950"/>
                <a:gd name="connsiteX1" fmla="*/ 298450 w 1193800"/>
                <a:gd name="connsiteY1" fmla="*/ 25400 h 488950"/>
                <a:gd name="connsiteX2" fmla="*/ 546100 w 1193800"/>
                <a:gd name="connsiteY2" fmla="*/ 95250 h 488950"/>
                <a:gd name="connsiteX3" fmla="*/ 736600 w 1193800"/>
                <a:gd name="connsiteY3" fmla="*/ 0 h 488950"/>
                <a:gd name="connsiteX4" fmla="*/ 819150 w 1193800"/>
                <a:gd name="connsiteY4" fmla="*/ 82550 h 488950"/>
                <a:gd name="connsiteX5" fmla="*/ 1193800 w 1193800"/>
                <a:gd name="connsiteY5" fmla="*/ 203200 h 488950"/>
                <a:gd name="connsiteX6" fmla="*/ 889000 w 1193800"/>
                <a:gd name="connsiteY6" fmla="*/ 361950 h 488950"/>
                <a:gd name="connsiteX7" fmla="*/ 704850 w 1193800"/>
                <a:gd name="connsiteY7" fmla="*/ 349250 h 488950"/>
                <a:gd name="connsiteX8" fmla="*/ 615950 w 1193800"/>
                <a:gd name="connsiteY8" fmla="*/ 463550 h 488950"/>
                <a:gd name="connsiteX9" fmla="*/ 457200 w 1193800"/>
                <a:gd name="connsiteY9" fmla="*/ 488950 h 488950"/>
                <a:gd name="connsiteX10" fmla="*/ 438150 w 1193800"/>
                <a:gd name="connsiteY10" fmla="*/ 317500 h 488950"/>
                <a:gd name="connsiteX11" fmla="*/ 0 w 1193800"/>
                <a:gd name="connsiteY11" fmla="*/ 203200 h 48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3800" h="488950">
                  <a:moveTo>
                    <a:pt x="0" y="203200"/>
                  </a:moveTo>
                  <a:lnTo>
                    <a:pt x="298450" y="25400"/>
                  </a:lnTo>
                  <a:lnTo>
                    <a:pt x="546100" y="95250"/>
                  </a:lnTo>
                  <a:lnTo>
                    <a:pt x="736600" y="0"/>
                  </a:lnTo>
                  <a:lnTo>
                    <a:pt x="819150" y="82550"/>
                  </a:lnTo>
                  <a:lnTo>
                    <a:pt x="1193800" y="203200"/>
                  </a:lnTo>
                  <a:lnTo>
                    <a:pt x="889000" y="361950"/>
                  </a:lnTo>
                  <a:lnTo>
                    <a:pt x="704850" y="349250"/>
                  </a:lnTo>
                  <a:lnTo>
                    <a:pt x="615950" y="463550"/>
                  </a:lnTo>
                  <a:lnTo>
                    <a:pt x="457200" y="488950"/>
                  </a:lnTo>
                  <a:lnTo>
                    <a:pt x="438150" y="317500"/>
                  </a:lnTo>
                  <a:lnTo>
                    <a:pt x="0" y="20320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 anchorCtr="1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pt-BR" sz="900"/>
            </a:p>
          </p:txBody>
        </p:sp>
        <p:graphicFrame>
          <p:nvGraphicFramePr>
            <p:cNvPr id="2051" name="Gráfico 74"/>
            <p:cNvGraphicFramePr>
              <a:graphicFrameLocks/>
            </p:cNvGraphicFramePr>
            <p:nvPr/>
          </p:nvGraphicFramePr>
          <p:xfrm>
            <a:off x="280892" y="1443039"/>
            <a:ext cx="8759825" cy="5092799"/>
          </p:xfrm>
          <a:graphic>
            <a:graphicData uri="http://schemas.openxmlformats.org/presentationml/2006/ole">
              <p:oleObj spid="_x0000_s2051" name="Worksheet" r:id="rId7" imgW="8429484" imgH="5095714" progId="Excel.Sheet.8">
                <p:embed/>
              </p:oleObj>
            </a:graphicData>
          </a:graphic>
        </p:graphicFrame>
      </p:grpSp>
      <p:sp>
        <p:nvSpPr>
          <p:cNvPr id="13" name="Rectangle 52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2928938" y="404663"/>
            <a:ext cx="5929312" cy="952649"/>
          </a:xfrm>
          <a:prstGeom prst="rect">
            <a:avLst/>
          </a:prstGeom>
          <a:noFill/>
          <a:ln/>
        </p:spPr>
        <p:txBody>
          <a:bodyPr/>
          <a:lstStyle/>
          <a:p>
            <a:pPr algn="l" eaLnBrk="0" hangingPunct="0">
              <a:defRPr/>
            </a:pPr>
            <a:r>
              <a:rPr lang="pt-BR" sz="2400" b="1" dirty="0" err="1" smtClean="0">
                <a:solidFill>
                  <a:schemeClr val="tx1"/>
                </a:solidFill>
                <a:latin typeface="Arial" pitchFamily="34" charset="0"/>
              </a:rPr>
              <a:t>Brazil</a:t>
            </a: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pt-BR" sz="2400" b="1" dirty="0">
                <a:solidFill>
                  <a:schemeClr val="tx1"/>
                </a:solidFill>
                <a:latin typeface="Arial" pitchFamily="34" charset="0"/>
              </a:rPr>
              <a:t>in </a:t>
            </a:r>
            <a:r>
              <a:rPr lang="pt-BR" sz="2400" b="1" dirty="0" err="1">
                <a:solidFill>
                  <a:schemeClr val="tx1"/>
                </a:solidFill>
                <a:latin typeface="Arial" pitchFamily="34" charset="0"/>
              </a:rPr>
              <a:t>the</a:t>
            </a:r>
            <a:r>
              <a:rPr lang="pt-BR" sz="2400" b="1" dirty="0">
                <a:solidFill>
                  <a:schemeClr val="tx1"/>
                </a:solidFill>
                <a:latin typeface="Arial" pitchFamily="34" charset="0"/>
              </a:rPr>
              <a:t> Global </a:t>
            </a:r>
            <a:r>
              <a:rPr lang="pt-BR" sz="2400" b="1" dirty="0" err="1" smtClean="0">
                <a:solidFill>
                  <a:schemeClr val="tx1"/>
                </a:solidFill>
                <a:latin typeface="Arial" pitchFamily="34" charset="0"/>
              </a:rPr>
              <a:t>Competitiveness</a:t>
            </a: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</a:rPr>
              <a:t> (BRICS)</a:t>
            </a:r>
            <a:endParaRPr lang="pt-BR" sz="2400" b="1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146050" cy="158750"/>
        </p:xfrm>
        <a:graphic>
          <a:graphicData uri="http://schemas.openxmlformats.org/presentationml/2006/ole">
            <p:oleObj spid="_x0000_s2050" name="think-cell Slide" r:id="rId8" imgW="360" imgH="360" progId="">
              <p:embed/>
            </p:oleObj>
          </a:graphicData>
        </a:graphic>
      </p:graphicFrame>
      <p:sp>
        <p:nvSpPr>
          <p:cNvPr id="9" name="Rectangle 2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4313" y="6603614"/>
            <a:ext cx="462306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marL="182563" indent="-182563" algn="l"/>
            <a:r>
              <a:rPr lang="pt-BR" sz="900" i="1" dirty="0" smtClean="0">
                <a:solidFill>
                  <a:schemeClr val="tx1"/>
                </a:solidFill>
                <a:latin typeface="Arial" pitchFamily="34" charset="0"/>
              </a:rPr>
              <a:t>Source</a:t>
            </a:r>
            <a:r>
              <a:rPr lang="pt-BR" sz="900" b="1" i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pt-BR" sz="900" i="1" dirty="0" smtClean="0">
                <a:solidFill>
                  <a:schemeClr val="tx1"/>
                </a:solidFill>
                <a:latin typeface="Arial" pitchFamily="34" charset="0"/>
              </a:rPr>
              <a:t>: 2010 World </a:t>
            </a:r>
            <a:r>
              <a:rPr lang="pt-BR" sz="900" i="1" dirty="0" err="1">
                <a:solidFill>
                  <a:schemeClr val="tx1"/>
                </a:solidFill>
                <a:latin typeface="Arial" pitchFamily="34" charset="0"/>
              </a:rPr>
              <a:t>Economic</a:t>
            </a:r>
            <a:r>
              <a:rPr lang="pt-BR" sz="900" i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pt-BR" sz="900" i="1" dirty="0" err="1">
                <a:solidFill>
                  <a:schemeClr val="tx1"/>
                </a:solidFill>
                <a:latin typeface="Arial" pitchFamily="34" charset="0"/>
              </a:rPr>
              <a:t>Forum</a:t>
            </a:r>
            <a:r>
              <a:rPr lang="pt-BR" sz="900" i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pt-BR" sz="900" i="1" dirty="0" smtClean="0">
                <a:solidFill>
                  <a:schemeClr val="tx1"/>
                </a:solidFill>
                <a:latin typeface="Arial" pitchFamily="34" charset="0"/>
              </a:rPr>
              <a:t> - </a:t>
            </a:r>
            <a:r>
              <a:rPr lang="pt-BR" sz="900" i="1" dirty="0" err="1" smtClean="0">
                <a:solidFill>
                  <a:schemeClr val="tx1"/>
                </a:solidFill>
                <a:latin typeface="Arial" pitchFamily="34" charset="0"/>
              </a:rPr>
              <a:t>The</a:t>
            </a:r>
            <a:r>
              <a:rPr lang="pt-BR" sz="900" i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pt-BR" sz="900" i="1" dirty="0">
                <a:solidFill>
                  <a:schemeClr val="tx1"/>
                </a:solidFill>
                <a:latin typeface="Arial" pitchFamily="34" charset="0"/>
              </a:rPr>
              <a:t>Global </a:t>
            </a:r>
            <a:r>
              <a:rPr lang="pt-BR" sz="900" i="1" dirty="0" err="1">
                <a:solidFill>
                  <a:schemeClr val="tx1"/>
                </a:solidFill>
                <a:latin typeface="Arial" pitchFamily="34" charset="0"/>
              </a:rPr>
              <a:t>Competitiveness</a:t>
            </a:r>
            <a:r>
              <a:rPr lang="pt-BR" sz="900" i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pt-BR" sz="900" i="1" dirty="0" err="1">
                <a:solidFill>
                  <a:schemeClr val="tx1"/>
                </a:solidFill>
                <a:latin typeface="Arial" pitchFamily="34" charset="0"/>
              </a:rPr>
              <a:t>Report</a:t>
            </a:r>
            <a:r>
              <a:rPr lang="pt-BR" sz="900" i="1" dirty="0">
                <a:solidFill>
                  <a:schemeClr val="tx1"/>
                </a:solidFill>
                <a:latin typeface="Arial" pitchFamily="34" charset="0"/>
              </a:rPr>
              <a:t>  2010 – 2011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0" y="0"/>
            <a:ext cx="8913813" cy="6418263"/>
            <a:chOff x="0" y="0"/>
            <a:chExt cx="8913813" cy="6418263"/>
          </a:xfrm>
        </p:grpSpPr>
        <p:graphicFrame>
          <p:nvGraphicFramePr>
            <p:cNvPr id="3075" name="Gráfico 75"/>
            <p:cNvGraphicFramePr>
              <a:graphicFrameLocks/>
            </p:cNvGraphicFramePr>
            <p:nvPr/>
          </p:nvGraphicFramePr>
          <p:xfrm>
            <a:off x="34925" y="1268413"/>
            <a:ext cx="8878888" cy="5149850"/>
          </p:xfrm>
          <a:graphic>
            <a:graphicData uri="http://schemas.openxmlformats.org/presentationml/2006/ole">
              <p:oleObj spid="_x0000_s3075" name="Worksheet" r:id="rId7" imgW="8877318" imgH="5153021" progId="Excel.Sheet.8">
                <p:embed/>
              </p:oleObj>
            </a:graphicData>
          </a:graphic>
        </p:graphicFrame>
        <p:sp>
          <p:nvSpPr>
            <p:cNvPr id="77" name="Freeform 76"/>
            <p:cNvSpPr/>
            <p:nvPr>
              <p:custDataLst>
                <p:tags r:id="rId4"/>
              </p:custDataLst>
            </p:nvPr>
          </p:nvSpPr>
          <p:spPr>
            <a:xfrm>
              <a:off x="3429372" y="3329279"/>
              <a:ext cx="2160241" cy="864096"/>
            </a:xfrm>
            <a:custGeom>
              <a:avLst/>
              <a:gdLst>
                <a:gd name="connsiteX0" fmla="*/ 0 w 1193800"/>
                <a:gd name="connsiteY0" fmla="*/ 203200 h 488950"/>
                <a:gd name="connsiteX1" fmla="*/ 298450 w 1193800"/>
                <a:gd name="connsiteY1" fmla="*/ 25400 h 488950"/>
                <a:gd name="connsiteX2" fmla="*/ 546100 w 1193800"/>
                <a:gd name="connsiteY2" fmla="*/ 95250 h 488950"/>
                <a:gd name="connsiteX3" fmla="*/ 736600 w 1193800"/>
                <a:gd name="connsiteY3" fmla="*/ 0 h 488950"/>
                <a:gd name="connsiteX4" fmla="*/ 819150 w 1193800"/>
                <a:gd name="connsiteY4" fmla="*/ 82550 h 488950"/>
                <a:gd name="connsiteX5" fmla="*/ 1193800 w 1193800"/>
                <a:gd name="connsiteY5" fmla="*/ 203200 h 488950"/>
                <a:gd name="connsiteX6" fmla="*/ 889000 w 1193800"/>
                <a:gd name="connsiteY6" fmla="*/ 361950 h 488950"/>
                <a:gd name="connsiteX7" fmla="*/ 704850 w 1193800"/>
                <a:gd name="connsiteY7" fmla="*/ 349250 h 488950"/>
                <a:gd name="connsiteX8" fmla="*/ 615950 w 1193800"/>
                <a:gd name="connsiteY8" fmla="*/ 463550 h 488950"/>
                <a:gd name="connsiteX9" fmla="*/ 457200 w 1193800"/>
                <a:gd name="connsiteY9" fmla="*/ 488950 h 488950"/>
                <a:gd name="connsiteX10" fmla="*/ 438150 w 1193800"/>
                <a:gd name="connsiteY10" fmla="*/ 317500 h 488950"/>
                <a:gd name="connsiteX11" fmla="*/ 0 w 1193800"/>
                <a:gd name="connsiteY11" fmla="*/ 203200 h 48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3800" h="488950">
                  <a:moveTo>
                    <a:pt x="0" y="203200"/>
                  </a:moveTo>
                  <a:lnTo>
                    <a:pt x="298450" y="25400"/>
                  </a:lnTo>
                  <a:lnTo>
                    <a:pt x="546100" y="95250"/>
                  </a:lnTo>
                  <a:lnTo>
                    <a:pt x="736600" y="0"/>
                  </a:lnTo>
                  <a:lnTo>
                    <a:pt x="819150" y="82550"/>
                  </a:lnTo>
                  <a:lnTo>
                    <a:pt x="1193800" y="203200"/>
                  </a:lnTo>
                  <a:lnTo>
                    <a:pt x="889000" y="361950"/>
                  </a:lnTo>
                  <a:lnTo>
                    <a:pt x="704850" y="349250"/>
                  </a:lnTo>
                  <a:lnTo>
                    <a:pt x="615950" y="463550"/>
                  </a:lnTo>
                  <a:lnTo>
                    <a:pt x="457200" y="488950"/>
                  </a:lnTo>
                  <a:lnTo>
                    <a:pt x="438150" y="317500"/>
                  </a:lnTo>
                  <a:lnTo>
                    <a:pt x="0" y="20320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 anchorCtr="1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pt-BR" sz="900"/>
            </a:p>
          </p:txBody>
        </p:sp>
        <p:graphicFrame>
          <p:nvGraphicFramePr>
            <p:cNvPr id="3074" name="Object 2"/>
            <p:cNvGraphicFramePr>
              <a:graphicFrameLocks noChangeAspect="1"/>
            </p:cNvGraphicFramePr>
            <p:nvPr/>
          </p:nvGraphicFramePr>
          <p:xfrm>
            <a:off x="0" y="0"/>
            <a:ext cx="146050" cy="158750"/>
          </p:xfrm>
          <a:graphic>
            <a:graphicData uri="http://schemas.openxmlformats.org/presentationml/2006/ole">
              <p:oleObj spid="_x0000_s3074" name="think-cell Slide" r:id="rId8" imgW="360" imgH="360" progId="">
                <p:embed/>
              </p:oleObj>
            </a:graphicData>
          </a:graphic>
        </p:graphicFrame>
      </p:grpSp>
      <p:sp>
        <p:nvSpPr>
          <p:cNvPr id="3081" name="Rectangle 5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00375" y="214313"/>
            <a:ext cx="600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</a:rPr>
              <a:t>Brazil in the Global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</a:rPr>
              <a:t>Competitiveness</a:t>
            </a:r>
            <a:endParaRPr lang="en-US" sz="2400" b="1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r" eaLnBrk="0" hangingPunct="0"/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endParaRPr lang="pt-BR" sz="24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Rectangle 2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4313" y="6603614"/>
            <a:ext cx="462306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marL="182563" indent="-182563" algn="l"/>
            <a:r>
              <a:rPr lang="pt-BR" sz="900" i="1" dirty="0" smtClean="0">
                <a:solidFill>
                  <a:schemeClr val="tx1"/>
                </a:solidFill>
                <a:latin typeface="Arial" pitchFamily="34" charset="0"/>
              </a:rPr>
              <a:t>Source</a:t>
            </a:r>
            <a:r>
              <a:rPr lang="pt-BR" sz="900" b="1" i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pt-BR" sz="900" i="1" dirty="0" smtClean="0">
                <a:solidFill>
                  <a:schemeClr val="tx1"/>
                </a:solidFill>
                <a:latin typeface="Arial" pitchFamily="34" charset="0"/>
              </a:rPr>
              <a:t>: 2010 World </a:t>
            </a:r>
            <a:r>
              <a:rPr lang="pt-BR" sz="900" i="1" dirty="0" err="1">
                <a:solidFill>
                  <a:schemeClr val="tx1"/>
                </a:solidFill>
                <a:latin typeface="Arial" pitchFamily="34" charset="0"/>
              </a:rPr>
              <a:t>Economic</a:t>
            </a:r>
            <a:r>
              <a:rPr lang="pt-BR" sz="900" i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pt-BR" sz="900" i="1" dirty="0" err="1">
                <a:solidFill>
                  <a:schemeClr val="tx1"/>
                </a:solidFill>
                <a:latin typeface="Arial" pitchFamily="34" charset="0"/>
              </a:rPr>
              <a:t>Forum</a:t>
            </a:r>
            <a:r>
              <a:rPr lang="pt-BR" sz="900" i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pt-BR" sz="900" i="1" dirty="0" smtClean="0">
                <a:solidFill>
                  <a:schemeClr val="tx1"/>
                </a:solidFill>
                <a:latin typeface="Arial" pitchFamily="34" charset="0"/>
              </a:rPr>
              <a:t> - </a:t>
            </a:r>
            <a:r>
              <a:rPr lang="pt-BR" sz="900" i="1" dirty="0" err="1" smtClean="0">
                <a:solidFill>
                  <a:schemeClr val="tx1"/>
                </a:solidFill>
                <a:latin typeface="Arial" pitchFamily="34" charset="0"/>
              </a:rPr>
              <a:t>The</a:t>
            </a:r>
            <a:r>
              <a:rPr lang="pt-BR" sz="900" i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pt-BR" sz="900" i="1" dirty="0">
                <a:solidFill>
                  <a:schemeClr val="tx1"/>
                </a:solidFill>
                <a:latin typeface="Arial" pitchFamily="34" charset="0"/>
              </a:rPr>
              <a:t>Global </a:t>
            </a:r>
            <a:r>
              <a:rPr lang="pt-BR" sz="900" i="1" dirty="0" err="1">
                <a:solidFill>
                  <a:schemeClr val="tx1"/>
                </a:solidFill>
                <a:latin typeface="Arial" pitchFamily="34" charset="0"/>
              </a:rPr>
              <a:t>Competitiveness</a:t>
            </a:r>
            <a:r>
              <a:rPr lang="pt-BR" sz="900" i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pt-BR" sz="900" i="1" dirty="0" err="1">
                <a:solidFill>
                  <a:schemeClr val="tx1"/>
                </a:solidFill>
                <a:latin typeface="Arial" pitchFamily="34" charset="0"/>
              </a:rPr>
              <a:t>Report</a:t>
            </a:r>
            <a:r>
              <a:rPr lang="pt-BR" sz="900" i="1" dirty="0">
                <a:solidFill>
                  <a:schemeClr val="tx1"/>
                </a:solidFill>
                <a:latin typeface="Arial" pitchFamily="34" charset="0"/>
              </a:rPr>
              <a:t>  2010 – 2011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AutoShape 2"/>
          <p:cNvGraphicFramePr>
            <a:graphicFrameLocks/>
          </p:cNvGraphicFramePr>
          <p:nvPr/>
        </p:nvGraphicFramePr>
        <p:xfrm>
          <a:off x="0" y="0"/>
          <a:ext cx="146050" cy="158750"/>
        </p:xfrm>
        <a:graphic>
          <a:graphicData uri="http://schemas.openxmlformats.org/presentationml/2006/ole">
            <p:oleObj spid="_x0000_s4098" name="think-cell Slide" r:id="rId27" imgW="0" imgH="0" progId="">
              <p:embed/>
            </p:oleObj>
          </a:graphicData>
        </a:graphic>
      </p:graphicFrame>
      <p:sp>
        <p:nvSpPr>
          <p:cNvPr id="4100" name="Retângulo 5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46050" cy="158750"/>
          </a:xfrm>
          <a:prstGeom prst="rect">
            <a:avLst/>
          </a:prstGeom>
          <a:solidFill>
            <a:schemeClr val="accent2"/>
          </a:solidFill>
          <a:ln w="12700" algn="ctr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pt-BR" sz="1400">
              <a:solidFill>
                <a:srgbClr val="000000"/>
              </a:solidFill>
              <a:latin typeface="Arial" pitchFamily="34" charset="0"/>
              <a:sym typeface="Arial" pitchFamily="34" charset="0"/>
            </a:endParaRPr>
          </a:p>
        </p:txBody>
      </p:sp>
      <p:grpSp>
        <p:nvGrpSpPr>
          <p:cNvPr id="4101" name="Grupo 3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57188" y="1571625"/>
            <a:ext cx="8572500" cy="3643313"/>
            <a:chOff x="571472" y="1251381"/>
            <a:chExt cx="7572428" cy="1706668"/>
          </a:xfrm>
        </p:grpSpPr>
        <p:graphicFrame>
          <p:nvGraphicFramePr>
            <p:cNvPr id="4099" name="Object 3"/>
            <p:cNvGraphicFramePr>
              <a:graphicFrameLocks/>
            </p:cNvGraphicFramePr>
            <p:nvPr/>
          </p:nvGraphicFramePr>
          <p:xfrm>
            <a:off x="571472" y="1251381"/>
            <a:ext cx="7572428" cy="1494275"/>
          </p:xfrm>
          <a:graphic>
            <a:graphicData uri="http://schemas.openxmlformats.org/presentationml/2006/ole">
              <p:oleObj spid="_x0000_s4099" name="Chart" r:id="rId28" imgW="5524462" imgH="1409662" progId="MSGraph.Chart.8">
                <p:embed followColorScheme="full"/>
              </p:oleObj>
            </a:graphicData>
          </a:graphic>
        </p:graphicFrame>
        <p:sp>
          <p:nvSpPr>
            <p:cNvPr id="52" name="Retângulo 51"/>
            <p:cNvSpPr/>
            <p:nvPr>
              <p:custDataLst>
                <p:tags r:id="rId16"/>
              </p:custDataLst>
            </p:nvPr>
          </p:nvSpPr>
          <p:spPr bwMode="auto">
            <a:xfrm>
              <a:off x="7430128" y="2627870"/>
              <a:ext cx="391243" cy="165089"/>
            </a:xfrm>
            <a:prstGeom prst="rect">
              <a:avLst/>
            </a:prstGeom>
            <a:noFill/>
            <a:ln w="12700" cap="flat" cmpd="sng" algn="ctr">
              <a:noFill/>
              <a:prstDash val="dash"/>
              <a:headEnd type="none" w="med" len="med"/>
              <a:tailEnd type="none" w="med" len="med"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>
                <a:defRPr/>
              </a:pPr>
              <a:r>
                <a:rPr lang="en-US" sz="1400" dirty="0" smtClean="0">
                  <a:solidFill>
                    <a:schemeClr val="tx1"/>
                  </a:solidFill>
                  <a:latin typeface="Tw Cen MT Condensed" pitchFamily="34" charset="0"/>
                  <a:sym typeface="Arial"/>
                </a:rPr>
                <a:t>India</a:t>
              </a:r>
              <a:endParaRPr lang="en-US" sz="1400" dirty="0">
                <a:solidFill>
                  <a:schemeClr val="tx1"/>
                </a:solidFill>
                <a:latin typeface="Tw Cen MT Condensed" pitchFamily="34" charset="0"/>
                <a:sym typeface="Arial"/>
              </a:endParaRPr>
            </a:p>
          </p:txBody>
        </p:sp>
        <p:sp>
          <p:nvSpPr>
            <p:cNvPr id="60" name="Retângulo 59"/>
            <p:cNvSpPr/>
            <p:nvPr>
              <p:custDataLst>
                <p:tags r:id="rId17"/>
              </p:custDataLst>
            </p:nvPr>
          </p:nvSpPr>
          <p:spPr bwMode="auto">
            <a:xfrm>
              <a:off x="6500403" y="2627870"/>
              <a:ext cx="507633" cy="330179"/>
            </a:xfrm>
            <a:prstGeom prst="rect">
              <a:avLst/>
            </a:prstGeom>
            <a:noFill/>
            <a:ln w="12700" cap="flat" cmpd="sng" algn="ctr">
              <a:noFill/>
              <a:prstDash val="dash"/>
              <a:headEnd type="none" w="med" len="med"/>
              <a:tailEnd type="none" w="med" len="med"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>
                <a:defRPr/>
              </a:pPr>
              <a:r>
                <a:rPr lang="en-US" sz="1400" dirty="0" smtClean="0">
                  <a:solidFill>
                    <a:schemeClr val="tx1"/>
                  </a:solidFill>
                  <a:latin typeface="Tw Cen MT Condensed" pitchFamily="34" charset="0"/>
                  <a:sym typeface="Arial"/>
                </a:rPr>
                <a:t>South Africa</a:t>
              </a:r>
              <a:endParaRPr lang="en-US" sz="1400" dirty="0">
                <a:solidFill>
                  <a:schemeClr val="tx1"/>
                </a:solidFill>
                <a:latin typeface="Tw Cen MT Condensed" pitchFamily="34" charset="0"/>
                <a:sym typeface="Arial"/>
              </a:endParaRPr>
            </a:p>
          </p:txBody>
        </p:sp>
        <p:sp>
          <p:nvSpPr>
            <p:cNvPr id="53" name="Retângulo 52"/>
            <p:cNvSpPr/>
            <p:nvPr>
              <p:custDataLst>
                <p:tags r:id="rId18"/>
              </p:custDataLst>
            </p:nvPr>
          </p:nvSpPr>
          <p:spPr bwMode="auto">
            <a:xfrm>
              <a:off x="5715114" y="2627870"/>
              <a:ext cx="469771" cy="165089"/>
            </a:xfrm>
            <a:prstGeom prst="rect">
              <a:avLst/>
            </a:prstGeom>
            <a:noFill/>
            <a:ln w="12700" cap="flat" cmpd="sng" algn="ctr">
              <a:noFill/>
              <a:prstDash val="dash"/>
              <a:headEnd type="none" w="med" len="med"/>
              <a:tailEnd type="none" w="med" len="med"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>
                <a:defRPr/>
              </a:pPr>
              <a:fld id="{81A21B7C-322C-4A6B-8174-3A0F87D058F7}" type="datetime'''C''''hi''''''''n''''''''''''''''''''''''''a'''">
                <a:rPr lang="en-US" sz="1400">
                  <a:solidFill>
                    <a:schemeClr val="tx1"/>
                  </a:solidFill>
                  <a:latin typeface="Tw Cen MT Condensed" pitchFamily="34" charset="0"/>
                  <a:sym typeface="Arial"/>
                </a:rPr>
                <a:pPr>
                  <a:defRPr/>
                </a:pPr>
                <a:t>China</a:t>
              </a:fld>
              <a:endParaRPr lang="en-US" sz="1400" dirty="0">
                <a:solidFill>
                  <a:schemeClr val="tx1"/>
                </a:solidFill>
                <a:latin typeface="Tw Cen MT Condensed" pitchFamily="34" charset="0"/>
                <a:sym typeface="Arial"/>
              </a:endParaRPr>
            </a:p>
          </p:txBody>
        </p:sp>
        <p:sp>
          <p:nvSpPr>
            <p:cNvPr id="54" name="Retângulo 53"/>
            <p:cNvSpPr/>
            <p:nvPr>
              <p:custDataLst>
                <p:tags r:id="rId19"/>
              </p:custDataLst>
            </p:nvPr>
          </p:nvSpPr>
          <p:spPr bwMode="auto">
            <a:xfrm>
              <a:off x="4929825" y="2627870"/>
              <a:ext cx="566530" cy="165089"/>
            </a:xfrm>
            <a:prstGeom prst="rect">
              <a:avLst/>
            </a:prstGeom>
            <a:noFill/>
            <a:ln w="12700" cap="flat" cmpd="sng" algn="ctr">
              <a:noFill/>
              <a:prstDash val="dash"/>
              <a:headEnd type="none" w="med" len="med"/>
              <a:tailEnd type="none" w="med" len="med"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>
                <a:defRPr/>
              </a:pPr>
              <a:r>
                <a:rPr lang="en-US" sz="1400" b="1" dirty="0" smtClean="0">
                  <a:solidFill>
                    <a:schemeClr val="tx1"/>
                  </a:solidFill>
                  <a:latin typeface="Tw Cen MT Condensed" pitchFamily="34" charset="0"/>
                  <a:sym typeface="Arial"/>
                </a:rPr>
                <a:t>Brazil</a:t>
              </a:r>
              <a:endParaRPr lang="en-US" sz="1400" b="1" dirty="0">
                <a:solidFill>
                  <a:schemeClr val="tx1"/>
                </a:solidFill>
                <a:latin typeface="Tw Cen MT Condensed" pitchFamily="34" charset="0"/>
                <a:sym typeface="Arial"/>
              </a:endParaRPr>
            </a:p>
          </p:txBody>
        </p:sp>
        <p:sp>
          <p:nvSpPr>
            <p:cNvPr id="55" name="Retângulo 54"/>
            <p:cNvSpPr/>
            <p:nvPr>
              <p:custDataLst>
                <p:tags r:id="rId20"/>
              </p:custDataLst>
            </p:nvPr>
          </p:nvSpPr>
          <p:spPr bwMode="auto">
            <a:xfrm>
              <a:off x="3928321" y="2627870"/>
              <a:ext cx="826897" cy="201934"/>
            </a:xfrm>
            <a:prstGeom prst="rect">
              <a:avLst/>
            </a:prstGeom>
            <a:noFill/>
            <a:ln w="12700" cap="flat" cmpd="sng" algn="ctr">
              <a:noFill/>
              <a:prstDash val="dash"/>
              <a:headEnd type="none" w="med" len="med"/>
              <a:tailEnd type="none" w="med" len="med"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>
                <a:defRPr/>
              </a:pPr>
              <a:r>
                <a:rPr lang="en-US" sz="1400" dirty="0" smtClean="0">
                  <a:solidFill>
                    <a:schemeClr val="tx1"/>
                  </a:solidFill>
                  <a:latin typeface="Tw Cen MT Condensed" pitchFamily="34" charset="0"/>
                  <a:sym typeface="Arial"/>
                </a:rPr>
                <a:t>Russian Federation</a:t>
              </a:r>
              <a:endParaRPr lang="en-US" sz="1400" dirty="0">
                <a:solidFill>
                  <a:schemeClr val="tx1"/>
                </a:solidFill>
                <a:latin typeface="Tw Cen MT Condensed" pitchFamily="34" charset="0"/>
                <a:sym typeface="Arial"/>
              </a:endParaRPr>
            </a:p>
          </p:txBody>
        </p:sp>
        <p:sp>
          <p:nvSpPr>
            <p:cNvPr id="56" name="Retângulo 55"/>
            <p:cNvSpPr/>
            <p:nvPr>
              <p:custDataLst>
                <p:tags r:id="rId21"/>
              </p:custDataLst>
            </p:nvPr>
          </p:nvSpPr>
          <p:spPr bwMode="auto">
            <a:xfrm>
              <a:off x="3286328" y="2627870"/>
              <a:ext cx="488001" cy="165089"/>
            </a:xfrm>
            <a:prstGeom prst="rect">
              <a:avLst/>
            </a:prstGeom>
            <a:noFill/>
            <a:ln w="12700" cap="flat" cmpd="sng" algn="ctr">
              <a:noFill/>
              <a:prstDash val="dash"/>
              <a:headEnd type="none" w="med" len="med"/>
              <a:tailEnd type="none" w="med" len="med"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>
                <a:defRPr/>
              </a:pPr>
              <a:r>
                <a:rPr lang="en-US" sz="1400" dirty="0" smtClean="0">
                  <a:solidFill>
                    <a:schemeClr val="tx1"/>
                  </a:solidFill>
                  <a:latin typeface="Tw Cen MT Condensed" pitchFamily="34" charset="0"/>
                  <a:sym typeface="Arial"/>
                </a:rPr>
                <a:t>Japan</a:t>
              </a:r>
              <a:endParaRPr lang="en-US" sz="1400" dirty="0">
                <a:solidFill>
                  <a:schemeClr val="tx1"/>
                </a:solidFill>
                <a:latin typeface="Tw Cen MT Condensed" pitchFamily="34" charset="0"/>
                <a:sym typeface="Arial"/>
              </a:endParaRPr>
            </a:p>
          </p:txBody>
        </p:sp>
        <p:sp>
          <p:nvSpPr>
            <p:cNvPr id="57" name="Retângulo 56"/>
            <p:cNvSpPr/>
            <p:nvPr>
              <p:custDataLst>
                <p:tags r:id="rId22"/>
              </p:custDataLst>
            </p:nvPr>
          </p:nvSpPr>
          <p:spPr bwMode="auto">
            <a:xfrm>
              <a:off x="2358004" y="2627870"/>
              <a:ext cx="796507" cy="165089"/>
            </a:xfrm>
            <a:prstGeom prst="rect">
              <a:avLst/>
            </a:prstGeom>
            <a:noFill/>
            <a:ln w="12700" cap="flat" cmpd="sng" algn="ctr">
              <a:noFill/>
              <a:prstDash val="dash"/>
              <a:headEnd type="none" w="med" len="med"/>
              <a:tailEnd type="none" w="med" len="med"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>
                <a:defRPr/>
              </a:pPr>
              <a:r>
                <a:rPr lang="en-US" sz="1400" dirty="0" smtClean="0">
                  <a:solidFill>
                    <a:schemeClr val="tx1"/>
                  </a:solidFill>
                  <a:latin typeface="Tw Cen MT Condensed" pitchFamily="34" charset="0"/>
                  <a:sym typeface="Arial"/>
                </a:rPr>
                <a:t>Germany</a:t>
              </a:r>
              <a:endParaRPr lang="en-US" sz="1400" dirty="0">
                <a:solidFill>
                  <a:schemeClr val="tx1"/>
                </a:solidFill>
                <a:latin typeface="Tw Cen MT Condensed" pitchFamily="34" charset="0"/>
                <a:sym typeface="Arial"/>
              </a:endParaRPr>
            </a:p>
          </p:txBody>
        </p:sp>
        <p:sp>
          <p:nvSpPr>
            <p:cNvPr id="58" name="Retângulo 57"/>
            <p:cNvSpPr/>
            <p:nvPr>
              <p:custDataLst>
                <p:tags r:id="rId23"/>
              </p:custDataLst>
            </p:nvPr>
          </p:nvSpPr>
          <p:spPr bwMode="auto">
            <a:xfrm>
              <a:off x="1714347" y="2627870"/>
              <a:ext cx="374415" cy="165089"/>
            </a:xfrm>
            <a:prstGeom prst="rect">
              <a:avLst/>
            </a:prstGeom>
            <a:noFill/>
            <a:ln w="12700" cap="flat" cmpd="sng" algn="ctr">
              <a:noFill/>
              <a:prstDash val="dash"/>
              <a:headEnd type="none" w="med" len="med"/>
              <a:tailEnd type="none" w="med" len="med"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>
                <a:defRPr/>
              </a:pPr>
              <a:r>
                <a:rPr lang="en-US" sz="1400" dirty="0" smtClean="0">
                  <a:solidFill>
                    <a:schemeClr val="tx1"/>
                  </a:solidFill>
                  <a:latin typeface="Tw Cen MT Condensed" pitchFamily="34" charset="0"/>
                  <a:sym typeface="Arial"/>
                </a:rPr>
                <a:t>USA</a:t>
              </a:r>
              <a:endParaRPr lang="en-US" sz="1400" dirty="0">
                <a:solidFill>
                  <a:schemeClr val="tx1"/>
                </a:solidFill>
                <a:latin typeface="Tw Cen MT Condensed" pitchFamily="34" charset="0"/>
                <a:sym typeface="Arial"/>
              </a:endParaRPr>
            </a:p>
          </p:txBody>
        </p:sp>
        <p:sp>
          <p:nvSpPr>
            <p:cNvPr id="59" name="Retângulo 58"/>
            <p:cNvSpPr/>
            <p:nvPr>
              <p:custDataLst>
                <p:tags r:id="rId24"/>
              </p:custDataLst>
            </p:nvPr>
          </p:nvSpPr>
          <p:spPr bwMode="auto">
            <a:xfrm>
              <a:off x="786024" y="2627870"/>
              <a:ext cx="622622" cy="165089"/>
            </a:xfrm>
            <a:prstGeom prst="rect">
              <a:avLst/>
            </a:prstGeom>
            <a:noFill/>
            <a:ln w="12700" cap="flat" cmpd="sng" algn="ctr">
              <a:noFill/>
              <a:prstDash val="dash"/>
              <a:headEnd type="none" w="med" len="med"/>
              <a:tailEnd type="none" w="med" len="med"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>
                <a:defRPr/>
              </a:pPr>
              <a:fld id="{B839100B-C08F-45AF-AC9C-12EFE994E007}" type="datetime'''C''a''''n''''a''''''''''''''''''''''''''''''''da'''''''''''">
                <a:rPr lang="en-US" sz="1400">
                  <a:solidFill>
                    <a:schemeClr val="tx1"/>
                  </a:solidFill>
                  <a:latin typeface="Tw Cen MT Condensed" pitchFamily="34" charset="0"/>
                  <a:sym typeface="Arial"/>
                </a:rPr>
                <a:pPr>
                  <a:defRPr/>
                </a:pPr>
                <a:t>Canada</a:t>
              </a:fld>
              <a:endParaRPr lang="en-US" sz="1400" dirty="0">
                <a:solidFill>
                  <a:schemeClr val="tx1"/>
                </a:solidFill>
                <a:latin typeface="Tw Cen MT Condensed" pitchFamily="34" charset="0"/>
                <a:sym typeface="Arial"/>
              </a:endParaRPr>
            </a:p>
          </p:txBody>
        </p:sp>
      </p:grpSp>
      <p:grpSp>
        <p:nvGrpSpPr>
          <p:cNvPr id="4103" name="Grupo 67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500063" y="5000625"/>
            <a:ext cx="8286750" cy="449263"/>
            <a:chOff x="3666394" y="2669830"/>
            <a:chExt cx="4787929" cy="163140"/>
          </a:xfrm>
        </p:grpSpPr>
        <p:sp>
          <p:nvSpPr>
            <p:cNvPr id="4110" name="Oval 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666394" y="2669830"/>
              <a:ext cx="407091" cy="16314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pt-BR" sz="1400" b="1" i="1">
                  <a:solidFill>
                    <a:srgbClr val="000000"/>
                  </a:solidFill>
                </a:rPr>
                <a:t>8º</a:t>
              </a:r>
            </a:p>
          </p:txBody>
        </p:sp>
        <p:sp>
          <p:nvSpPr>
            <p:cNvPr id="4111" name="Oval 4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213999" y="2669830"/>
              <a:ext cx="407091" cy="16314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pt-BR" sz="1400" b="1" i="1">
                  <a:solidFill>
                    <a:srgbClr val="000000"/>
                  </a:solidFill>
                </a:rPr>
                <a:t>9º</a:t>
              </a:r>
            </a:p>
          </p:txBody>
        </p:sp>
        <p:sp>
          <p:nvSpPr>
            <p:cNvPr id="4112" name="Oval 4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761604" y="2669830"/>
              <a:ext cx="407091" cy="16314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pt-BR" sz="1400" b="1" i="1">
                  <a:solidFill>
                    <a:srgbClr val="000000"/>
                  </a:solidFill>
                </a:rPr>
                <a:t>19º</a:t>
              </a:r>
            </a:p>
          </p:txBody>
        </p:sp>
        <p:sp>
          <p:nvSpPr>
            <p:cNvPr id="4113" name="Oval 4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309209" y="2669830"/>
              <a:ext cx="407091" cy="16314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pt-BR" sz="1400" b="1" i="1">
                  <a:solidFill>
                    <a:srgbClr val="000000"/>
                  </a:solidFill>
                </a:rPr>
                <a:t>20º</a:t>
              </a:r>
            </a:p>
          </p:txBody>
        </p:sp>
        <p:sp>
          <p:nvSpPr>
            <p:cNvPr id="4114" name="Oval 4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856815" y="2669830"/>
              <a:ext cx="407091" cy="16314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pt-BR" sz="1400" b="1" i="1">
                  <a:solidFill>
                    <a:srgbClr val="000000"/>
                  </a:solidFill>
                </a:rPr>
                <a:t>50º</a:t>
              </a:r>
            </a:p>
          </p:txBody>
        </p:sp>
        <p:sp>
          <p:nvSpPr>
            <p:cNvPr id="49" name="Oval 44"/>
            <p:cNvSpPr/>
            <p:nvPr>
              <p:custDataLst>
                <p:tags r:id="rId12"/>
              </p:custDataLst>
            </p:nvPr>
          </p:nvSpPr>
          <p:spPr bwMode="auto">
            <a:xfrm>
              <a:off x="6404319" y="2669830"/>
              <a:ext cx="407249" cy="163140"/>
            </a:xfrm>
            <a:prstGeom prst="ellipse">
              <a:avLst/>
            </a:prstGeom>
            <a:solidFill>
              <a:schemeClr val="accent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pt-BR" sz="1400" b="1" i="1" dirty="0">
                  <a:solidFill>
                    <a:srgbClr val="000000"/>
                  </a:solidFill>
                </a:rPr>
                <a:t>58º</a:t>
              </a:r>
            </a:p>
          </p:txBody>
        </p:sp>
        <p:sp>
          <p:nvSpPr>
            <p:cNvPr id="4116" name="Oval 6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952025" y="2669830"/>
              <a:ext cx="407091" cy="16314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pt-BR" sz="1400" b="1" i="1">
                  <a:solidFill>
                    <a:srgbClr val="000000"/>
                  </a:solidFill>
                </a:rPr>
                <a:t>60º</a:t>
              </a:r>
            </a:p>
          </p:txBody>
        </p:sp>
        <p:sp>
          <p:nvSpPr>
            <p:cNvPr id="4117" name="Oval 6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499630" y="2669830"/>
              <a:ext cx="407091" cy="16314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pt-BR" sz="1400" b="1" i="1">
                  <a:solidFill>
                    <a:srgbClr val="000000"/>
                  </a:solidFill>
                </a:rPr>
                <a:t>75º</a:t>
              </a:r>
            </a:p>
          </p:txBody>
        </p:sp>
        <p:sp>
          <p:nvSpPr>
            <p:cNvPr id="4118" name="Oval 6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8047232" y="2669830"/>
              <a:ext cx="407091" cy="16314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pt-BR" sz="1400" b="1" i="1">
                  <a:solidFill>
                    <a:srgbClr val="000000"/>
                  </a:solidFill>
                </a:rPr>
                <a:t>85º</a:t>
              </a:r>
            </a:p>
          </p:txBody>
        </p:sp>
      </p:grpSp>
      <p:sp>
        <p:nvSpPr>
          <p:cNvPr id="4104" name="Rectangle 5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143250" y="214313"/>
            <a:ext cx="60007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/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</a:rPr>
              <a:t>Global </a:t>
            </a:r>
            <a:r>
              <a:rPr lang="pt-BR" sz="2400" b="1" dirty="0" err="1" smtClean="0">
                <a:solidFill>
                  <a:schemeClr val="tx1"/>
                </a:solidFill>
                <a:latin typeface="Arial" pitchFamily="34" charset="0"/>
              </a:rPr>
              <a:t>Context</a:t>
            </a: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</a:rPr>
              <a:t>for Training </a:t>
            </a:r>
            <a:r>
              <a:rPr lang="pt-BR" sz="2400" b="1" dirty="0" err="1" smtClean="0">
                <a:solidFill>
                  <a:schemeClr val="tx1"/>
                </a:solidFill>
                <a:latin typeface="Arial" pitchFamily="34" charset="0"/>
              </a:rPr>
              <a:t>Index</a:t>
            </a:r>
            <a:endParaRPr lang="pt-BR" sz="2400" b="1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7" name="Rectangle 2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4313" y="6603614"/>
            <a:ext cx="462306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marL="182563" indent="-182563" algn="l"/>
            <a:r>
              <a:rPr lang="pt-BR" sz="900" i="1" dirty="0" smtClean="0">
                <a:solidFill>
                  <a:schemeClr val="tx1"/>
                </a:solidFill>
                <a:latin typeface="Arial" pitchFamily="34" charset="0"/>
              </a:rPr>
              <a:t>Source</a:t>
            </a:r>
            <a:r>
              <a:rPr lang="pt-BR" sz="900" b="1" i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pt-BR" sz="900" i="1" dirty="0" smtClean="0">
                <a:solidFill>
                  <a:schemeClr val="tx1"/>
                </a:solidFill>
                <a:latin typeface="Arial" pitchFamily="34" charset="0"/>
              </a:rPr>
              <a:t>: 2010 World </a:t>
            </a:r>
            <a:r>
              <a:rPr lang="pt-BR" sz="900" i="1" dirty="0" err="1">
                <a:solidFill>
                  <a:schemeClr val="tx1"/>
                </a:solidFill>
                <a:latin typeface="Arial" pitchFamily="34" charset="0"/>
              </a:rPr>
              <a:t>Economic</a:t>
            </a:r>
            <a:r>
              <a:rPr lang="pt-BR" sz="900" i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pt-BR" sz="900" i="1" dirty="0" err="1">
                <a:solidFill>
                  <a:schemeClr val="tx1"/>
                </a:solidFill>
                <a:latin typeface="Arial" pitchFamily="34" charset="0"/>
              </a:rPr>
              <a:t>Forum</a:t>
            </a:r>
            <a:r>
              <a:rPr lang="pt-BR" sz="900" i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pt-BR" sz="900" i="1" dirty="0" smtClean="0">
                <a:solidFill>
                  <a:schemeClr val="tx1"/>
                </a:solidFill>
                <a:latin typeface="Arial" pitchFamily="34" charset="0"/>
              </a:rPr>
              <a:t> - </a:t>
            </a:r>
            <a:r>
              <a:rPr lang="pt-BR" sz="900" i="1" dirty="0" err="1" smtClean="0">
                <a:solidFill>
                  <a:schemeClr val="tx1"/>
                </a:solidFill>
                <a:latin typeface="Arial" pitchFamily="34" charset="0"/>
              </a:rPr>
              <a:t>The</a:t>
            </a:r>
            <a:r>
              <a:rPr lang="pt-BR" sz="900" i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pt-BR" sz="900" i="1" dirty="0">
                <a:solidFill>
                  <a:schemeClr val="tx1"/>
                </a:solidFill>
                <a:latin typeface="Arial" pitchFamily="34" charset="0"/>
              </a:rPr>
              <a:t>Global </a:t>
            </a:r>
            <a:r>
              <a:rPr lang="pt-BR" sz="900" i="1" dirty="0" err="1">
                <a:solidFill>
                  <a:schemeClr val="tx1"/>
                </a:solidFill>
                <a:latin typeface="Arial" pitchFamily="34" charset="0"/>
              </a:rPr>
              <a:t>Competitiveness</a:t>
            </a:r>
            <a:r>
              <a:rPr lang="pt-BR" sz="900" i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pt-BR" sz="900" i="1" dirty="0" err="1">
                <a:solidFill>
                  <a:schemeClr val="tx1"/>
                </a:solidFill>
                <a:latin typeface="Arial" pitchFamily="34" charset="0"/>
              </a:rPr>
              <a:t>Report</a:t>
            </a:r>
            <a:r>
              <a:rPr lang="pt-BR" sz="900" i="1" dirty="0">
                <a:solidFill>
                  <a:schemeClr val="tx1"/>
                </a:solidFill>
                <a:latin typeface="Arial" pitchFamily="34" charset="0"/>
              </a:rPr>
              <a:t>  2010 – 2011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0" y="0"/>
          <a:ext cx="146050" cy="158750"/>
        </p:xfrm>
        <a:graphic>
          <a:graphicData uri="http://schemas.openxmlformats.org/presentationml/2006/ole">
            <p:oleObj spid="_x0000_s6146" name="think-cell Slide" r:id="rId29" imgW="360" imgH="360" progId="">
              <p:embed/>
            </p:oleObj>
          </a:graphicData>
        </a:graphic>
      </p:graphicFrame>
      <p:sp>
        <p:nvSpPr>
          <p:cNvPr id="6148" name="Retângulo 1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46050" cy="158750"/>
          </a:xfrm>
          <a:prstGeom prst="rect">
            <a:avLst/>
          </a:prstGeom>
          <a:solidFill>
            <a:srgbClr val="000000"/>
          </a:solidFill>
          <a:ln w="12700" algn="ctr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l"/>
            <a:endParaRPr lang="en-US" sz="1100">
              <a:solidFill>
                <a:srgbClr val="000000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6149" name="Rectangle 2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3742" y="6612741"/>
            <a:ext cx="205400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marL="457200" indent="-457200" algn="l"/>
            <a:r>
              <a:rPr lang="pt-BR" sz="900" i="1" dirty="0" smtClean="0">
                <a:solidFill>
                  <a:srgbClr val="000000"/>
                </a:solidFill>
                <a:latin typeface="Arial" pitchFamily="34" charset="0"/>
                <a:ea typeface="ＭＳ Ｐゴシック"/>
              </a:rPr>
              <a:t>Source: </a:t>
            </a:r>
            <a:r>
              <a:rPr lang="pt-BR" sz="900" i="1" dirty="0" err="1">
                <a:solidFill>
                  <a:srgbClr val="000000"/>
                </a:solidFill>
                <a:latin typeface="Arial" pitchFamily="34" charset="0"/>
                <a:ea typeface="ＭＳ Ｐゴシック"/>
              </a:rPr>
              <a:t>Unesco</a:t>
            </a:r>
            <a:r>
              <a:rPr lang="pt-BR" sz="900" i="1" dirty="0">
                <a:solidFill>
                  <a:srgbClr val="000000"/>
                </a:solidFill>
                <a:latin typeface="Arial" pitchFamily="34" charset="0"/>
                <a:ea typeface="ＭＳ Ｐゴシック"/>
              </a:rPr>
              <a:t> </a:t>
            </a:r>
            <a:r>
              <a:rPr lang="pt-BR" sz="900" i="1" dirty="0" err="1">
                <a:solidFill>
                  <a:srgbClr val="000000"/>
                </a:solidFill>
                <a:latin typeface="Arial" pitchFamily="34" charset="0"/>
                <a:ea typeface="ＭＳ Ｐゴシック"/>
              </a:rPr>
              <a:t>Statistics</a:t>
            </a:r>
            <a:r>
              <a:rPr lang="pt-BR" sz="900" i="1" dirty="0">
                <a:solidFill>
                  <a:srgbClr val="000000"/>
                </a:solidFill>
                <a:latin typeface="Arial" pitchFamily="34" charset="0"/>
                <a:ea typeface="ＭＳ Ｐゴシック"/>
              </a:rPr>
              <a:t>.</a:t>
            </a:r>
          </a:p>
        </p:txBody>
      </p:sp>
      <p:sp>
        <p:nvSpPr>
          <p:cNvPr id="6150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28625" y="1428750"/>
            <a:ext cx="8334375" cy="427038"/>
          </a:xfrm>
          <a:prstGeom prst="rect">
            <a:avLst/>
          </a:prstGeom>
          <a:solidFill>
            <a:srgbClr val="3E628A"/>
          </a:solidFill>
          <a:ln w="9525" algn="ctr">
            <a:noFill/>
            <a:miter lim="800000"/>
            <a:headEnd/>
            <a:tailEnd/>
          </a:ln>
        </p:spPr>
        <p:txBody>
          <a:bodyPr lIns="36000" tIns="72000" rIns="36000" bIns="72000" anchor="ctr"/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</a:rPr>
              <a:t>Enrollment in technical and vocational training per capita</a:t>
            </a:r>
            <a:endParaRPr lang="pt-BR" sz="1600" b="1" u="sng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151" name="Retângulo 40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28625" y="1857375"/>
            <a:ext cx="8334375" cy="4523953"/>
          </a:xfrm>
          <a:prstGeom prst="rect">
            <a:avLst/>
          </a:prstGeom>
          <a:noFill/>
          <a:ln w="12700" algn="ctr">
            <a:solidFill>
              <a:srgbClr val="002060"/>
            </a:solidFill>
            <a:round/>
            <a:headEnd/>
            <a:tailEnd/>
          </a:ln>
        </p:spPr>
        <p:txBody>
          <a:bodyPr anchor="ctr"/>
          <a:lstStyle/>
          <a:p>
            <a:pPr marL="177800" indent="-177800" algn="l">
              <a:spcBef>
                <a:spcPts val="600"/>
              </a:spcBef>
              <a:buFont typeface="Arial" pitchFamily="34" charset="0"/>
              <a:buChar char="•"/>
            </a:pPr>
            <a:endParaRPr lang="pt-BR" sz="1100">
              <a:solidFill>
                <a:srgbClr val="000000"/>
              </a:solidFill>
            </a:endParaRPr>
          </a:p>
        </p:txBody>
      </p:sp>
      <p:graphicFrame>
        <p:nvGraphicFramePr>
          <p:cNvPr id="6147" name="Object 3"/>
          <p:cNvGraphicFramePr>
            <a:graphicFrameLocks/>
          </p:cNvGraphicFramePr>
          <p:nvPr/>
        </p:nvGraphicFramePr>
        <p:xfrm>
          <a:off x="533400" y="2433638"/>
          <a:ext cx="8126413" cy="2552700"/>
        </p:xfrm>
        <a:graphic>
          <a:graphicData uri="http://schemas.openxmlformats.org/presentationml/2006/ole">
            <p:oleObj spid="_x0000_s6147" name="Gráfico" r:id="rId30" imgW="4457700" imgH="2495626" progId="MSGraph.Chart.8">
              <p:embed followColorScheme="full"/>
            </p:oleObj>
          </a:graphicData>
        </a:graphic>
      </p:graphicFrame>
      <p:sp useBgFill="1">
        <p:nvSpPr>
          <p:cNvPr id="11" name="Freeform 10"/>
          <p:cNvSpPr/>
          <p:nvPr>
            <p:custDataLst>
              <p:tags r:id="rId6"/>
            </p:custDataLst>
          </p:nvPr>
        </p:nvSpPr>
        <p:spPr bwMode="white">
          <a:xfrm>
            <a:off x="641350" y="2470150"/>
            <a:ext cx="496888" cy="125413"/>
          </a:xfrm>
          <a:custGeom>
            <a:avLst/>
            <a:gdLst/>
            <a:ahLst/>
            <a:cxnLst/>
            <a:rect l="0" t="0" r="0" b="0"/>
            <a:pathLst>
              <a:path w="273051" h="130176">
                <a:moveTo>
                  <a:pt x="0" y="73025"/>
                </a:moveTo>
                <a:lnTo>
                  <a:pt x="273050" y="0"/>
                </a:lnTo>
                <a:lnTo>
                  <a:pt x="273050" y="57150"/>
                </a:lnTo>
                <a:lnTo>
                  <a:pt x="0" y="130175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  <a:extLst>
            <a:ext uri="{91240B29-F687-4F45-9708-019B960494DF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marL="88900" indent="-88900" algn="l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pt-BR" sz="1400" dirty="0">
              <a:solidFill>
                <a:srgbClr val="000000"/>
              </a:solidFill>
            </a:endParaRPr>
          </a:p>
        </p:txBody>
      </p:sp>
      <p:sp>
        <p:nvSpPr>
          <p:cNvPr id="6153" name="Freeform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1350" y="2468563"/>
            <a:ext cx="496888" cy="69850"/>
          </a:xfrm>
          <a:custGeom>
            <a:avLst/>
            <a:gdLst>
              <a:gd name="T0" fmla="*/ 0 w 273051"/>
              <a:gd name="T1" fmla="*/ 69849 h 73026"/>
              <a:gd name="T2" fmla="*/ 496886 w 273051"/>
              <a:gd name="T3" fmla="*/ 0 h 73026"/>
              <a:gd name="T4" fmla="*/ 0 60000 65536"/>
              <a:gd name="T5" fmla="*/ 0 60000 65536"/>
              <a:gd name="T6" fmla="*/ 0 w 273051"/>
              <a:gd name="T7" fmla="*/ 0 h 73026"/>
              <a:gd name="T8" fmla="*/ 273051 w 273051"/>
              <a:gd name="T9" fmla="*/ 73026 h 7302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051" h="73026">
                <a:moveTo>
                  <a:pt x="0" y="73025"/>
                </a:moveTo>
                <a:lnTo>
                  <a:pt x="273050" y="0"/>
                </a:lnTo>
              </a:path>
            </a:pathLst>
          </a:cu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154" name="Freeform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41350" y="2525713"/>
            <a:ext cx="496888" cy="69850"/>
          </a:xfrm>
          <a:custGeom>
            <a:avLst/>
            <a:gdLst>
              <a:gd name="T0" fmla="*/ 0 w 273051"/>
              <a:gd name="T1" fmla="*/ 69849 h 73026"/>
              <a:gd name="T2" fmla="*/ 496886 w 273051"/>
              <a:gd name="T3" fmla="*/ 0 h 73026"/>
              <a:gd name="T4" fmla="*/ 0 60000 65536"/>
              <a:gd name="T5" fmla="*/ 0 60000 65536"/>
              <a:gd name="T6" fmla="*/ 0 w 273051"/>
              <a:gd name="T7" fmla="*/ 0 h 73026"/>
              <a:gd name="T8" fmla="*/ 273051 w 273051"/>
              <a:gd name="T9" fmla="*/ 73026 h 7302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051" h="73026">
                <a:moveTo>
                  <a:pt x="0" y="73025"/>
                </a:moveTo>
                <a:lnTo>
                  <a:pt x="273050" y="0"/>
                </a:lnTo>
              </a:path>
            </a:pathLst>
          </a:cu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2" name="Retângulo 21"/>
          <p:cNvSpPr/>
          <p:nvPr>
            <p:custDataLst>
              <p:tags r:id="rId9"/>
            </p:custDataLst>
          </p:nvPr>
        </p:nvSpPr>
        <p:spPr bwMode="auto">
          <a:xfrm flipV="1">
            <a:off x="8021638" y="4922838"/>
            <a:ext cx="306387" cy="314325"/>
          </a:xfrm>
          <a:prstGeom prst="rect">
            <a:avLst/>
          </a:prstGeom>
          <a:noFill/>
          <a:ln w="12700" cap="flat" cmpd="sng" algn="ctr">
            <a:noFill/>
            <a:prstDash val="dash"/>
            <a:headEnd type="none" w="med" len="med"/>
            <a:tailEnd type="none" w="med" len="med"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" wrap="none" lIns="0" tIns="0" rIns="0" bIns="0" anchor="ctr"/>
          <a:lstStyle/>
          <a:p>
            <a:pPr algn="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Arial"/>
                <a:sym typeface="Arial"/>
              </a:rPr>
              <a:t>India</a:t>
            </a:r>
            <a:endParaRPr lang="en-US" sz="1200" b="1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55336" name="Retângulo 55335"/>
          <p:cNvSpPr/>
          <p:nvPr>
            <p:custDataLst>
              <p:tags r:id="rId10"/>
            </p:custDataLst>
          </p:nvPr>
        </p:nvSpPr>
        <p:spPr bwMode="auto">
          <a:xfrm flipV="1">
            <a:off x="7467600" y="4938713"/>
            <a:ext cx="306388" cy="833437"/>
          </a:xfrm>
          <a:prstGeom prst="rect">
            <a:avLst/>
          </a:prstGeom>
          <a:noFill/>
          <a:ln w="12700" cap="flat" cmpd="sng" algn="ctr">
            <a:noFill/>
            <a:prstDash val="dash"/>
            <a:headEnd type="none" w="med" len="med"/>
            <a:tailEnd type="none" w="med" len="med"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" wrap="none" lIns="0" tIns="0" rIns="0" bIns="0" anchor="ctr"/>
          <a:lstStyle/>
          <a:p>
            <a:pPr algn="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Arial"/>
                <a:sym typeface="Arial"/>
              </a:rPr>
              <a:t>South Africa</a:t>
            </a:r>
            <a:endParaRPr lang="en-US" sz="1200" b="1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55340" name="Retângulo 55339"/>
          <p:cNvSpPr/>
          <p:nvPr>
            <p:custDataLst>
              <p:tags r:id="rId11"/>
            </p:custDataLst>
          </p:nvPr>
        </p:nvSpPr>
        <p:spPr bwMode="auto">
          <a:xfrm flipV="1">
            <a:off x="6913563" y="4924425"/>
            <a:ext cx="306387" cy="374650"/>
          </a:xfrm>
          <a:prstGeom prst="rect">
            <a:avLst/>
          </a:prstGeom>
          <a:noFill/>
          <a:ln w="12700" cap="flat" cmpd="sng" algn="ctr">
            <a:noFill/>
            <a:prstDash val="dash"/>
            <a:headEnd type="none" w="med" len="med"/>
            <a:tailEnd type="none" w="med" len="med"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" wrap="none" lIns="0" tIns="0" rIns="0" bIns="0" anchor="ctr"/>
          <a:lstStyle/>
          <a:p>
            <a:pPr algn="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Arial"/>
                <a:sym typeface="Arial"/>
              </a:rPr>
              <a:t>Brazil</a:t>
            </a:r>
            <a:endParaRPr lang="en-US" sz="1200" b="1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55339" name="Retângulo 55338"/>
          <p:cNvSpPr/>
          <p:nvPr>
            <p:custDataLst>
              <p:tags r:id="rId12"/>
            </p:custDataLst>
          </p:nvPr>
        </p:nvSpPr>
        <p:spPr bwMode="auto">
          <a:xfrm flipV="1">
            <a:off x="6361113" y="4924425"/>
            <a:ext cx="306387" cy="392113"/>
          </a:xfrm>
          <a:prstGeom prst="rect">
            <a:avLst/>
          </a:prstGeom>
          <a:noFill/>
          <a:ln w="12700" cap="flat" cmpd="sng" algn="ctr">
            <a:noFill/>
            <a:prstDash val="dash"/>
            <a:headEnd type="none" w="med" len="med"/>
            <a:tailEnd type="none" w="med" len="med"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" wrap="none" lIns="0" tIns="0" rIns="0" bIns="0" anchor="ctr"/>
          <a:lstStyle/>
          <a:p>
            <a:pPr algn="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Arial"/>
                <a:sym typeface="Arial"/>
              </a:rPr>
              <a:t>Japan</a:t>
            </a:r>
            <a:endParaRPr lang="en-US" sz="1200" b="1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55337" name="Retângulo 55336"/>
          <p:cNvSpPr/>
          <p:nvPr>
            <p:custDataLst>
              <p:tags r:id="rId13"/>
            </p:custDataLst>
          </p:nvPr>
        </p:nvSpPr>
        <p:spPr bwMode="auto">
          <a:xfrm flipV="1">
            <a:off x="5792788" y="4926013"/>
            <a:ext cx="306387" cy="420687"/>
          </a:xfrm>
          <a:prstGeom prst="rect">
            <a:avLst/>
          </a:prstGeom>
          <a:noFill/>
          <a:ln w="12700" cap="flat" cmpd="sng" algn="ctr">
            <a:noFill/>
            <a:prstDash val="dash"/>
            <a:headEnd type="none" w="med" len="med"/>
            <a:tailEnd type="none" w="med" len="med"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" wrap="none" lIns="0" tIns="0" rIns="0" bIns="0" anchor="ctr"/>
          <a:lstStyle/>
          <a:p>
            <a:pPr algn="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Arial"/>
                <a:sym typeface="Arial"/>
              </a:rPr>
              <a:t>Korea</a:t>
            </a:r>
            <a:endParaRPr lang="en-US" sz="1200" b="1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55338" name="Retângulo 55337"/>
          <p:cNvSpPr/>
          <p:nvPr>
            <p:custDataLst>
              <p:tags r:id="rId14"/>
            </p:custDataLst>
          </p:nvPr>
        </p:nvSpPr>
        <p:spPr bwMode="auto">
          <a:xfrm flipV="1">
            <a:off x="5253038" y="4937125"/>
            <a:ext cx="306387" cy="798513"/>
          </a:xfrm>
          <a:prstGeom prst="rect">
            <a:avLst/>
          </a:prstGeom>
          <a:noFill/>
          <a:ln w="12700" cap="flat" cmpd="sng" algn="ctr">
            <a:noFill/>
            <a:prstDash val="dash"/>
            <a:headEnd type="none" w="med" len="med"/>
            <a:tailEnd type="none" w="med" len="med"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" wrap="none" lIns="0" tIns="0" rIns="0" bIns="0" anchor="ctr"/>
          <a:lstStyle/>
          <a:p>
            <a:pPr algn="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Arial"/>
                <a:sym typeface="Arial"/>
              </a:rPr>
              <a:t>United Kingdom</a:t>
            </a:r>
            <a:endParaRPr lang="en-US" sz="1200" b="1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55335" name="Retângulo 55334"/>
          <p:cNvSpPr/>
          <p:nvPr>
            <p:custDataLst>
              <p:tags r:id="rId15"/>
            </p:custDataLst>
          </p:nvPr>
        </p:nvSpPr>
        <p:spPr bwMode="auto">
          <a:xfrm flipV="1">
            <a:off x="4699000" y="4926013"/>
            <a:ext cx="306388" cy="444500"/>
          </a:xfrm>
          <a:prstGeom prst="rect">
            <a:avLst/>
          </a:prstGeom>
          <a:noFill/>
          <a:ln w="12700" cap="flat" cmpd="sng" algn="ctr">
            <a:noFill/>
            <a:prstDash val="dash"/>
            <a:headEnd type="none" w="med" len="med"/>
            <a:tailEnd type="none" w="med" len="med"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" wrap="none" lIns="0" tIns="0" rIns="0" bIns="0" anchor="ctr"/>
          <a:lstStyle/>
          <a:p>
            <a:pPr algn="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Arial"/>
                <a:sym typeface="Arial"/>
              </a:rPr>
              <a:t>Russian Federation</a:t>
            </a:r>
            <a:endParaRPr lang="en-US" sz="1200" b="1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3" name="Retângulo 12"/>
          <p:cNvSpPr/>
          <p:nvPr>
            <p:custDataLst>
              <p:tags r:id="rId16"/>
            </p:custDataLst>
          </p:nvPr>
        </p:nvSpPr>
        <p:spPr bwMode="auto">
          <a:xfrm flipV="1">
            <a:off x="4141788" y="4924425"/>
            <a:ext cx="307975" cy="376238"/>
          </a:xfrm>
          <a:prstGeom prst="rect">
            <a:avLst/>
          </a:prstGeom>
          <a:noFill/>
          <a:ln w="12700" cap="flat" cmpd="sng" algn="ctr">
            <a:noFill/>
            <a:prstDash val="dash"/>
            <a:headEnd type="none" w="med" len="med"/>
            <a:tailEnd type="none" w="med" len="med"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" wrap="none" lIns="0" tIns="0" rIns="0" bIns="0" anchor="ctr"/>
          <a:lstStyle/>
          <a:p>
            <a:pPr algn="r">
              <a:defRPr/>
            </a:pPr>
            <a:fld id="{558276DA-D6BB-4037-9BB0-819043B476F4}" type="datetime'C''h''''''''''''i''''''''''''''''''n''a'''''''">
              <a:rPr lang="en-US" sz="1200" b="1">
                <a:solidFill>
                  <a:schemeClr val="tx1"/>
                </a:solidFill>
                <a:latin typeface="Arial"/>
                <a:sym typeface="Arial"/>
              </a:rPr>
              <a:pPr algn="r">
                <a:defRPr/>
              </a:pPr>
              <a:t>China</a:t>
            </a:fld>
            <a:endParaRPr lang="en-US" sz="1200" b="1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55332" name="Retângulo 55331"/>
          <p:cNvSpPr/>
          <p:nvPr>
            <p:custDataLst>
              <p:tags r:id="rId17"/>
            </p:custDataLst>
          </p:nvPr>
        </p:nvSpPr>
        <p:spPr bwMode="auto">
          <a:xfrm flipV="1">
            <a:off x="2484438" y="4926013"/>
            <a:ext cx="306387" cy="444500"/>
          </a:xfrm>
          <a:prstGeom prst="rect">
            <a:avLst/>
          </a:prstGeom>
          <a:noFill/>
          <a:ln w="12700" cap="flat" cmpd="sng" algn="ctr">
            <a:noFill/>
            <a:prstDash val="dash"/>
            <a:headEnd type="none" w="med" len="med"/>
            <a:tailEnd type="none" w="med" len="med"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" wrap="none" lIns="0" tIns="0" rIns="0" bIns="0" anchor="ctr"/>
          <a:lstStyle/>
          <a:p>
            <a:pPr algn="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Arial"/>
                <a:sym typeface="Arial"/>
              </a:rPr>
              <a:t>France</a:t>
            </a:r>
            <a:endParaRPr lang="en-US" sz="1200" b="1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23" name="Retângulo 22"/>
          <p:cNvSpPr/>
          <p:nvPr>
            <p:custDataLst>
              <p:tags r:id="rId18"/>
            </p:custDataLst>
          </p:nvPr>
        </p:nvSpPr>
        <p:spPr bwMode="auto">
          <a:xfrm flipV="1">
            <a:off x="1936750" y="4932363"/>
            <a:ext cx="306388" cy="647700"/>
          </a:xfrm>
          <a:prstGeom prst="rect">
            <a:avLst/>
          </a:prstGeom>
          <a:noFill/>
          <a:ln w="12700" cap="flat" cmpd="sng" algn="ctr">
            <a:noFill/>
            <a:prstDash val="dash"/>
            <a:headEnd type="none" w="med" len="med"/>
            <a:tailEnd type="none" w="med" len="med"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" wrap="none" lIns="0" tIns="0" rIns="0" bIns="0" anchor="ctr"/>
          <a:lstStyle/>
          <a:p>
            <a:pPr algn="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Arial"/>
                <a:sym typeface="Arial"/>
              </a:rPr>
              <a:t>Germany</a:t>
            </a:r>
            <a:endParaRPr lang="en-US" sz="1200" b="1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55334" name="Retângulo 55333"/>
          <p:cNvSpPr/>
          <p:nvPr>
            <p:custDataLst>
              <p:tags r:id="rId19"/>
            </p:custDataLst>
          </p:nvPr>
        </p:nvSpPr>
        <p:spPr bwMode="auto">
          <a:xfrm flipV="1">
            <a:off x="3606800" y="4927600"/>
            <a:ext cx="306388" cy="496888"/>
          </a:xfrm>
          <a:prstGeom prst="rect">
            <a:avLst/>
          </a:prstGeom>
          <a:noFill/>
          <a:ln w="12700" cap="flat" cmpd="sng" algn="ctr">
            <a:noFill/>
            <a:prstDash val="dash"/>
            <a:headEnd type="none" w="med" len="med"/>
            <a:tailEnd type="none" w="med" len="med"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" wrap="none" lIns="0" tIns="0" rIns="0" bIns="0" anchor="ctr"/>
          <a:lstStyle/>
          <a:p>
            <a:pPr algn="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Arial"/>
                <a:sym typeface="Arial"/>
              </a:rPr>
              <a:t>Turkey</a:t>
            </a:r>
            <a:endParaRPr lang="en-US" sz="1200" b="1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30" name="Retângulo 29"/>
          <p:cNvSpPr/>
          <p:nvPr>
            <p:custDataLst>
              <p:tags r:id="rId20"/>
            </p:custDataLst>
          </p:nvPr>
        </p:nvSpPr>
        <p:spPr bwMode="auto">
          <a:xfrm flipV="1">
            <a:off x="1389063" y="4922838"/>
            <a:ext cx="306387" cy="330200"/>
          </a:xfrm>
          <a:prstGeom prst="rect">
            <a:avLst/>
          </a:prstGeom>
          <a:noFill/>
          <a:ln w="12700" cap="flat" cmpd="sng" algn="ctr">
            <a:noFill/>
            <a:prstDash val="dash"/>
            <a:headEnd type="none" w="med" len="med"/>
            <a:tailEnd type="none" w="med" len="med"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" wrap="none" lIns="0" tIns="0" rIns="0" bIns="0" anchor="ctr"/>
          <a:lstStyle/>
          <a:p>
            <a:pPr algn="r">
              <a:defRPr/>
            </a:pPr>
            <a:fld id="{A75400E8-F86F-4D1B-938A-65579A9D982B}" type="datetime'''''''''''C''''''''''''''''h''i''''l''''e'''''''''">
              <a:rPr lang="en-US" sz="1200" b="1">
                <a:solidFill>
                  <a:schemeClr val="tx1"/>
                </a:solidFill>
                <a:latin typeface="Arial"/>
                <a:sym typeface="Arial"/>
              </a:rPr>
              <a:pPr algn="r">
                <a:defRPr/>
              </a:pPr>
              <a:t>Chile</a:t>
            </a:fld>
            <a:endParaRPr lang="en-US" sz="1200" b="1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55329" name="Retângulo 55328"/>
          <p:cNvSpPr/>
          <p:nvPr>
            <p:custDataLst>
              <p:tags r:id="rId21"/>
            </p:custDataLst>
          </p:nvPr>
        </p:nvSpPr>
        <p:spPr bwMode="auto">
          <a:xfrm>
            <a:off x="1146175" y="2281238"/>
            <a:ext cx="706438" cy="260350"/>
          </a:xfrm>
          <a:prstGeom prst="rect">
            <a:avLst/>
          </a:prstGeom>
          <a:noFill/>
          <a:ln w="12700" cap="flat" cmpd="sng" algn="ctr">
            <a:noFill/>
            <a:prstDash val="dash"/>
            <a:headEnd type="none" w="med" len="med"/>
            <a:tailEnd type="none" w="med" len="med"/>
          </a:ln>
          <a:effectLst/>
          <a:extLst>
            <a:ext uri="{91240B29-F687-4F45-9708-019B960494DF}"/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19050" tIns="0" rIns="19050" bIns="0" anchor="b"/>
          <a:lstStyle/>
          <a:p>
            <a:pPr>
              <a:defRPr/>
            </a:pPr>
            <a:fld id="{2B73AABE-85EE-4DDB-9C4E-EC22A9A5FD1F}" type="datetime'2''''''''''''''.''''''''''''2''''''''''''''''''''56'''''''''''">
              <a:rPr lang="en-US" sz="1400" b="1">
                <a:solidFill>
                  <a:schemeClr val="tx1"/>
                </a:solidFill>
                <a:latin typeface="Arial"/>
                <a:sym typeface="Arial"/>
              </a:rPr>
              <a:pPr>
                <a:defRPr/>
              </a:pPr>
              <a:t>2.256</a:t>
            </a:fld>
            <a:endParaRPr lang="en-US" sz="1400" b="1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55333" name="Retângulo 55332"/>
          <p:cNvSpPr/>
          <p:nvPr>
            <p:custDataLst>
              <p:tags r:id="rId22"/>
            </p:custDataLst>
          </p:nvPr>
        </p:nvSpPr>
        <p:spPr bwMode="auto">
          <a:xfrm flipV="1">
            <a:off x="3055938" y="4927600"/>
            <a:ext cx="306387" cy="457200"/>
          </a:xfrm>
          <a:prstGeom prst="rect">
            <a:avLst/>
          </a:prstGeom>
          <a:noFill/>
          <a:ln w="12700" cap="flat" cmpd="sng" algn="ctr">
            <a:noFill/>
            <a:prstDash val="dash"/>
            <a:headEnd type="none" w="med" len="med"/>
            <a:tailEnd type="none" w="med" len="med"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" wrap="none" lIns="0" tIns="0" rIns="0" bIns="0" anchor="ctr"/>
          <a:lstStyle/>
          <a:p>
            <a:pPr algn="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Arial"/>
                <a:sym typeface="Arial"/>
              </a:rPr>
              <a:t>Mexico</a:t>
            </a:r>
            <a:endParaRPr lang="en-US" sz="1200" b="1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31" name="Retângulo 30"/>
          <p:cNvSpPr/>
          <p:nvPr>
            <p:custDataLst>
              <p:tags r:id="rId23"/>
            </p:custDataLst>
          </p:nvPr>
        </p:nvSpPr>
        <p:spPr bwMode="auto">
          <a:xfrm flipV="1">
            <a:off x="841375" y="4930775"/>
            <a:ext cx="306388" cy="577850"/>
          </a:xfrm>
          <a:prstGeom prst="rect">
            <a:avLst/>
          </a:prstGeom>
          <a:noFill/>
          <a:ln w="12700" cap="flat" cmpd="sng" algn="ctr">
            <a:noFill/>
            <a:prstDash val="dash"/>
            <a:headEnd type="none" w="med" len="med"/>
            <a:tailEnd type="none" w="med" len="med"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" wrap="none" lIns="0" tIns="0" rIns="0" bIns="0" anchor="ctr"/>
          <a:lstStyle/>
          <a:p>
            <a:pPr algn="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Arial"/>
                <a:sym typeface="Arial"/>
              </a:rPr>
              <a:t>Australia</a:t>
            </a:r>
            <a:endParaRPr lang="en-US" sz="1200" b="1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55328" name="Retângulo 55327"/>
          <p:cNvSpPr/>
          <p:nvPr>
            <p:custDataLst>
              <p:tags r:id="rId24"/>
            </p:custDataLst>
          </p:nvPr>
        </p:nvSpPr>
        <p:spPr bwMode="auto">
          <a:xfrm>
            <a:off x="698500" y="2138363"/>
            <a:ext cx="706438" cy="260350"/>
          </a:xfrm>
          <a:prstGeom prst="rect">
            <a:avLst/>
          </a:prstGeom>
          <a:noFill/>
          <a:ln w="12700" cap="flat" cmpd="sng" algn="ctr">
            <a:noFill/>
            <a:prstDash val="dash"/>
            <a:headEnd type="none" w="med" len="med"/>
            <a:tailEnd type="none" w="med" len="med"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19050" tIns="0" rIns="19050" bIns="0" anchor="b"/>
          <a:lstStyle/>
          <a:p>
            <a:pPr>
              <a:defRPr/>
            </a:pPr>
            <a:fld id="{F3C27FFE-B7D9-42B0-903B-196568D74095}" type="datetime'''''''''''''''''''''''4''''''''.''''8''''7''''''3'''''''''">
              <a:rPr lang="en-US" sz="1400" b="1">
                <a:solidFill>
                  <a:schemeClr val="tx1"/>
                </a:solidFill>
                <a:latin typeface="Arial"/>
                <a:sym typeface="Arial"/>
              </a:rPr>
              <a:pPr>
                <a:defRPr/>
              </a:pPr>
              <a:t>4.873</a:t>
            </a:fld>
            <a:endParaRPr lang="en-US" sz="1400" b="1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6171" name="CaixaDeTexto 107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33400" y="1858963"/>
            <a:ext cx="5588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 algn="l"/>
            <a:r>
              <a:rPr lang="pt-BR" sz="1400" b="1" dirty="0" err="1" smtClean="0">
                <a:solidFill>
                  <a:schemeClr val="tx1"/>
                </a:solidFill>
                <a:ea typeface="ＭＳ Ｐゴシック"/>
                <a:cs typeface="ＭＳ Ｐゴシック"/>
              </a:rPr>
              <a:t>Enrollment</a:t>
            </a:r>
            <a:r>
              <a:rPr lang="pt-BR" sz="1400" b="1" dirty="0" smtClean="0">
                <a:solidFill>
                  <a:schemeClr val="tx1"/>
                </a:solidFill>
                <a:ea typeface="ＭＳ Ｐゴシック"/>
                <a:cs typeface="ＭＳ Ｐゴシック"/>
              </a:rPr>
              <a:t>/ </a:t>
            </a:r>
            <a:r>
              <a:rPr lang="pt-BR" sz="1400" b="1" dirty="0">
                <a:solidFill>
                  <a:schemeClr val="tx1"/>
                </a:solidFill>
                <a:ea typeface="ＭＳ Ｐゴシック"/>
                <a:cs typeface="ＭＳ Ｐゴシック"/>
              </a:rPr>
              <a:t>100.000 </a:t>
            </a:r>
            <a:r>
              <a:rPr lang="pt-BR" sz="1400" b="1" dirty="0" smtClean="0">
                <a:solidFill>
                  <a:schemeClr val="tx1"/>
                </a:solidFill>
                <a:ea typeface="ＭＳ Ｐゴシック"/>
                <a:cs typeface="ＭＳ Ｐゴシック"/>
              </a:rPr>
              <a:t>per capita</a:t>
            </a:r>
            <a:endParaRPr lang="pt-BR" sz="1400" b="1" dirty="0">
              <a:solidFill>
                <a:schemeClr val="tx1"/>
              </a:solidFill>
              <a:ea typeface="ＭＳ Ｐゴシック"/>
              <a:cs typeface="ＭＳ Ｐゴシック"/>
            </a:endParaRPr>
          </a:p>
        </p:txBody>
      </p:sp>
      <p:sp>
        <p:nvSpPr>
          <p:cNvPr id="6172" name="Rectangle 52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071812" y="214313"/>
            <a:ext cx="5532636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</a:rPr>
              <a:t>Technical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</a:rPr>
              <a:t>and Vocational Training in the World</a:t>
            </a:r>
            <a:r>
              <a:rPr lang="pt-BR" sz="2400" b="1" dirty="0">
                <a:solidFill>
                  <a:schemeClr val="tx1"/>
                </a:solidFill>
                <a:latin typeface="Arial" pitchFamily="34" charset="0"/>
              </a:rPr>
              <a:t>	</a:t>
            </a: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</a:rPr>
              <a:t>                                			</a:t>
            </a:r>
            <a:endParaRPr lang="pt-BR" sz="2400" b="1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AutoShape 2"/>
          <p:cNvGraphicFramePr>
            <a:graphicFrameLocks/>
          </p:cNvGraphicFramePr>
          <p:nvPr/>
        </p:nvGraphicFramePr>
        <p:xfrm>
          <a:off x="0" y="0"/>
          <a:ext cx="146050" cy="158750"/>
        </p:xfrm>
        <a:graphic>
          <a:graphicData uri="http://schemas.openxmlformats.org/presentationml/2006/ole">
            <p:oleObj spid="_x0000_s9218" name="think-cell Slide" r:id="rId25" imgW="0" imgH="0" progId="">
              <p:embed/>
            </p:oleObj>
          </a:graphicData>
        </a:graphic>
      </p:graphicFrame>
      <p:sp>
        <p:nvSpPr>
          <p:cNvPr id="9220" name="Retângulo 5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46050" cy="158750"/>
          </a:xfrm>
          <a:prstGeom prst="rect">
            <a:avLst/>
          </a:prstGeom>
          <a:solidFill>
            <a:schemeClr val="accent2"/>
          </a:solidFill>
          <a:ln w="12700" algn="ctr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pt-BR" sz="1000" b="1">
              <a:solidFill>
                <a:srgbClr val="000000"/>
              </a:solidFill>
              <a:latin typeface="Arial" pitchFamily="34" charset="0"/>
              <a:sym typeface="Arial" pitchFamily="34" charset="0"/>
            </a:endParaRPr>
          </a:p>
        </p:txBody>
      </p:sp>
      <p:graphicFrame>
        <p:nvGraphicFramePr>
          <p:cNvPr id="9219" name="Object 3"/>
          <p:cNvGraphicFramePr>
            <a:graphicFrameLocks/>
          </p:cNvGraphicFramePr>
          <p:nvPr/>
        </p:nvGraphicFramePr>
        <p:xfrm>
          <a:off x="0" y="1714500"/>
          <a:ext cx="9144000" cy="2584450"/>
        </p:xfrm>
        <a:graphic>
          <a:graphicData uri="http://schemas.openxmlformats.org/presentationml/2006/ole">
            <p:oleObj spid="_x0000_s9219" name="Gráfico" r:id="rId26" imgW="5534155" imgH="1362253" progId="MSGraph.Chart.8">
              <p:embed followColorScheme="full"/>
            </p:oleObj>
          </a:graphicData>
        </a:graphic>
      </p:graphicFrame>
      <p:sp>
        <p:nvSpPr>
          <p:cNvPr id="76" name="Retângulo 75"/>
          <p:cNvSpPr/>
          <p:nvPr>
            <p:custDataLst>
              <p:tags r:id="rId3"/>
            </p:custDataLst>
          </p:nvPr>
        </p:nvSpPr>
        <p:spPr bwMode="auto">
          <a:xfrm>
            <a:off x="7956377" y="4143374"/>
            <a:ext cx="1008112" cy="941809"/>
          </a:xfrm>
          <a:prstGeom prst="rect">
            <a:avLst/>
          </a:prstGeom>
          <a:noFill/>
          <a:ln w="12700" cap="flat" cmpd="sng" algn="ctr">
            <a:noFill/>
            <a:prstDash val="dash"/>
            <a:headEnd type="none" w="med" len="med"/>
            <a:tailEnd type="none" w="med" len="med"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r>
              <a:rPr lang="en-US" sz="1600" dirty="0" smtClean="0">
                <a:solidFill>
                  <a:schemeClr val="tx1"/>
                </a:solidFill>
                <a:latin typeface="Tw Cen MT Condensed" pitchFamily="34" charset="0"/>
                <a:sym typeface="Arial"/>
              </a:rPr>
              <a:t>Russian Federation</a:t>
            </a:r>
            <a:endParaRPr lang="en-US" sz="1600" dirty="0">
              <a:solidFill>
                <a:schemeClr val="tx1"/>
              </a:solidFill>
              <a:latin typeface="Tw Cen MT Condensed" pitchFamily="34" charset="0"/>
              <a:sym typeface="Arial"/>
            </a:endParaRPr>
          </a:p>
        </p:txBody>
      </p:sp>
      <p:sp>
        <p:nvSpPr>
          <p:cNvPr id="77" name="Retângulo 76"/>
          <p:cNvSpPr/>
          <p:nvPr>
            <p:custDataLst>
              <p:tags r:id="rId4"/>
            </p:custDataLst>
          </p:nvPr>
        </p:nvSpPr>
        <p:spPr bwMode="auto">
          <a:xfrm>
            <a:off x="7102475" y="4143375"/>
            <a:ext cx="811213" cy="304800"/>
          </a:xfrm>
          <a:prstGeom prst="rect">
            <a:avLst/>
          </a:prstGeom>
          <a:noFill/>
          <a:ln w="12700" cap="flat" cmpd="sng" algn="ctr">
            <a:noFill/>
            <a:prstDash val="dash"/>
            <a:headEnd type="none" w="med" len="med"/>
            <a:tailEnd type="none" w="med" len="med"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r>
              <a:rPr lang="en-US" sz="1600" dirty="0" smtClean="0">
                <a:solidFill>
                  <a:schemeClr val="tx1"/>
                </a:solidFill>
                <a:latin typeface="Tw Cen MT Condensed" pitchFamily="34" charset="0"/>
                <a:sym typeface="Arial"/>
              </a:rPr>
              <a:t>South Africa</a:t>
            </a:r>
            <a:endParaRPr lang="en-US" sz="1600" dirty="0">
              <a:solidFill>
                <a:schemeClr val="tx1"/>
              </a:solidFill>
              <a:latin typeface="Tw Cen MT Condensed" pitchFamily="34" charset="0"/>
              <a:sym typeface="Arial"/>
            </a:endParaRPr>
          </a:p>
        </p:txBody>
      </p:sp>
      <p:sp>
        <p:nvSpPr>
          <p:cNvPr id="78" name="Retângulo 77"/>
          <p:cNvSpPr/>
          <p:nvPr>
            <p:custDataLst>
              <p:tags r:id="rId5"/>
            </p:custDataLst>
          </p:nvPr>
        </p:nvSpPr>
        <p:spPr bwMode="auto">
          <a:xfrm>
            <a:off x="6249988" y="4143375"/>
            <a:ext cx="546100" cy="304800"/>
          </a:xfrm>
          <a:prstGeom prst="rect">
            <a:avLst/>
          </a:prstGeom>
          <a:noFill/>
          <a:ln w="12700" cap="flat" cmpd="sng" algn="ctr">
            <a:noFill/>
            <a:prstDash val="dash"/>
            <a:headEnd type="none" w="med" len="med"/>
            <a:tailEnd type="none" w="med" len="med"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r>
              <a:rPr lang="en-US" sz="1600" dirty="0" smtClean="0">
                <a:solidFill>
                  <a:schemeClr val="tx1"/>
                </a:solidFill>
                <a:latin typeface="Tw Cen MT Condensed" pitchFamily="34" charset="0"/>
                <a:sym typeface="Arial"/>
              </a:rPr>
              <a:t>Brazil</a:t>
            </a:r>
            <a:endParaRPr lang="en-US" sz="1600" dirty="0">
              <a:solidFill>
                <a:schemeClr val="tx1"/>
              </a:solidFill>
              <a:latin typeface="Tw Cen MT Condensed" pitchFamily="34" charset="0"/>
              <a:sym typeface="Arial"/>
            </a:endParaRPr>
          </a:p>
        </p:txBody>
      </p:sp>
      <p:sp>
        <p:nvSpPr>
          <p:cNvPr id="79" name="Retângulo 78"/>
          <p:cNvSpPr/>
          <p:nvPr>
            <p:custDataLst>
              <p:tags r:id="rId6"/>
            </p:custDataLst>
          </p:nvPr>
        </p:nvSpPr>
        <p:spPr bwMode="auto">
          <a:xfrm>
            <a:off x="5303838" y="4143375"/>
            <a:ext cx="471487" cy="304800"/>
          </a:xfrm>
          <a:prstGeom prst="rect">
            <a:avLst/>
          </a:prstGeom>
          <a:noFill/>
          <a:ln w="12700" cap="flat" cmpd="sng" algn="ctr">
            <a:noFill/>
            <a:prstDash val="dash"/>
            <a:headEnd type="none" w="med" len="med"/>
            <a:tailEnd type="none" w="med" len="med"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r>
              <a:rPr lang="en-US" sz="1600" dirty="0" smtClean="0">
                <a:solidFill>
                  <a:schemeClr val="tx1"/>
                </a:solidFill>
                <a:latin typeface="Tw Cen MT Condensed" pitchFamily="34" charset="0"/>
                <a:sym typeface="Arial"/>
              </a:rPr>
              <a:t>India</a:t>
            </a:r>
            <a:endParaRPr lang="en-US" sz="1600" dirty="0">
              <a:solidFill>
                <a:schemeClr val="tx1"/>
              </a:solidFill>
              <a:latin typeface="Tw Cen MT Condensed" pitchFamily="34" charset="0"/>
              <a:sym typeface="Arial"/>
            </a:endParaRPr>
          </a:p>
        </p:txBody>
      </p:sp>
      <p:sp>
        <p:nvSpPr>
          <p:cNvPr id="80" name="Retângulo 79"/>
          <p:cNvSpPr/>
          <p:nvPr>
            <p:custDataLst>
              <p:tags r:id="rId7"/>
            </p:custDataLst>
          </p:nvPr>
        </p:nvSpPr>
        <p:spPr bwMode="auto">
          <a:xfrm>
            <a:off x="4281488" y="4143375"/>
            <a:ext cx="565150" cy="304800"/>
          </a:xfrm>
          <a:prstGeom prst="rect">
            <a:avLst/>
          </a:prstGeom>
          <a:noFill/>
          <a:ln w="12700" cap="flat" cmpd="sng" algn="ctr">
            <a:noFill/>
            <a:prstDash val="dash"/>
            <a:headEnd type="none" w="med" len="med"/>
            <a:tailEnd type="none" w="med" len="med"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fld id="{A86CD41C-DDD0-405D-A8E8-80682296EFED}" type="datetime'''''''''''''''''''''''C''h''''''''''''''i''n''''''''''''a'''">
              <a:rPr lang="en-US" sz="1600">
                <a:solidFill>
                  <a:schemeClr val="tx1"/>
                </a:solidFill>
                <a:latin typeface="Tw Cen MT Condensed" pitchFamily="34" charset="0"/>
                <a:sym typeface="Arial"/>
              </a:rPr>
              <a:pPr>
                <a:defRPr/>
              </a:pPr>
              <a:t>China</a:t>
            </a:fld>
            <a:endParaRPr lang="en-US" sz="1600" dirty="0">
              <a:solidFill>
                <a:schemeClr val="tx1"/>
              </a:solidFill>
              <a:latin typeface="Tw Cen MT Condensed" pitchFamily="34" charset="0"/>
              <a:sym typeface="Arial"/>
            </a:endParaRPr>
          </a:p>
        </p:txBody>
      </p:sp>
      <p:sp>
        <p:nvSpPr>
          <p:cNvPr id="81" name="Retângulo 80"/>
          <p:cNvSpPr/>
          <p:nvPr>
            <p:custDataLst>
              <p:tags r:id="rId8"/>
            </p:custDataLst>
          </p:nvPr>
        </p:nvSpPr>
        <p:spPr bwMode="auto">
          <a:xfrm>
            <a:off x="3213100" y="4143375"/>
            <a:ext cx="750888" cy="304800"/>
          </a:xfrm>
          <a:prstGeom prst="rect">
            <a:avLst/>
          </a:prstGeom>
          <a:noFill/>
          <a:ln w="12700" cap="flat" cmpd="sng" algn="ctr">
            <a:noFill/>
            <a:prstDash val="dash"/>
            <a:headEnd type="none" w="med" len="med"/>
            <a:tailEnd type="none" w="med" len="med"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r>
              <a:rPr lang="en-US" sz="1600" dirty="0" smtClean="0">
                <a:solidFill>
                  <a:schemeClr val="tx1"/>
                </a:solidFill>
                <a:latin typeface="Tw Cen MT Condensed" pitchFamily="34" charset="0"/>
                <a:sym typeface="Arial"/>
              </a:rPr>
              <a:t>Canada</a:t>
            </a:r>
            <a:endParaRPr lang="en-US" sz="1600" dirty="0">
              <a:solidFill>
                <a:schemeClr val="tx1"/>
              </a:solidFill>
              <a:latin typeface="Tw Cen MT Condensed" pitchFamily="34" charset="0"/>
              <a:sym typeface="Arial"/>
            </a:endParaRPr>
          </a:p>
        </p:txBody>
      </p:sp>
      <p:sp>
        <p:nvSpPr>
          <p:cNvPr id="82" name="Retângulo 81"/>
          <p:cNvSpPr/>
          <p:nvPr>
            <p:custDataLst>
              <p:tags r:id="rId9"/>
            </p:custDataLst>
          </p:nvPr>
        </p:nvSpPr>
        <p:spPr bwMode="auto">
          <a:xfrm>
            <a:off x="2124075" y="4143375"/>
            <a:ext cx="960438" cy="304800"/>
          </a:xfrm>
          <a:prstGeom prst="rect">
            <a:avLst/>
          </a:prstGeom>
          <a:noFill/>
          <a:ln w="12700" cap="flat" cmpd="sng" algn="ctr">
            <a:noFill/>
            <a:prstDash val="dash"/>
            <a:headEnd type="none" w="med" len="med"/>
            <a:tailEnd type="none" w="med" len="med"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r>
              <a:rPr lang="en-US" sz="1600" dirty="0" smtClean="0">
                <a:solidFill>
                  <a:schemeClr val="tx1"/>
                </a:solidFill>
                <a:latin typeface="Tw Cen MT Condensed" pitchFamily="34" charset="0"/>
                <a:sym typeface="Arial"/>
              </a:rPr>
              <a:t>Germany</a:t>
            </a:r>
            <a:endParaRPr lang="en-US" sz="1600" dirty="0">
              <a:solidFill>
                <a:schemeClr val="tx1"/>
              </a:solidFill>
              <a:latin typeface="Tw Cen MT Condensed" pitchFamily="34" charset="0"/>
              <a:sym typeface="Arial"/>
            </a:endParaRPr>
          </a:p>
        </p:txBody>
      </p:sp>
      <p:sp>
        <p:nvSpPr>
          <p:cNvPr id="83" name="Retângulo 82"/>
          <p:cNvSpPr/>
          <p:nvPr>
            <p:custDataLst>
              <p:tags r:id="rId10"/>
            </p:custDataLst>
          </p:nvPr>
        </p:nvSpPr>
        <p:spPr bwMode="auto">
          <a:xfrm>
            <a:off x="1327150" y="4143375"/>
            <a:ext cx="587375" cy="304800"/>
          </a:xfrm>
          <a:prstGeom prst="rect">
            <a:avLst/>
          </a:prstGeom>
          <a:noFill/>
          <a:ln w="12700" cap="flat" cmpd="sng" algn="ctr">
            <a:noFill/>
            <a:prstDash val="dash"/>
            <a:headEnd type="none" w="med" len="med"/>
            <a:tailEnd type="none" w="med" len="med"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r>
              <a:rPr lang="en-US" sz="1600" dirty="0" smtClean="0">
                <a:solidFill>
                  <a:schemeClr val="tx1"/>
                </a:solidFill>
                <a:latin typeface="Tw Cen MT Condensed" pitchFamily="34" charset="0"/>
                <a:sym typeface="Arial"/>
              </a:rPr>
              <a:t>Japan</a:t>
            </a:r>
            <a:endParaRPr lang="en-US" sz="1600" dirty="0">
              <a:solidFill>
                <a:schemeClr val="tx1"/>
              </a:solidFill>
              <a:latin typeface="Tw Cen MT Condensed" pitchFamily="34" charset="0"/>
              <a:sym typeface="Arial"/>
            </a:endParaRPr>
          </a:p>
        </p:txBody>
      </p:sp>
      <p:sp>
        <p:nvSpPr>
          <p:cNvPr id="84" name="Retângulo 83"/>
          <p:cNvSpPr/>
          <p:nvPr>
            <p:custDataLst>
              <p:tags r:id="rId11"/>
            </p:custDataLst>
          </p:nvPr>
        </p:nvSpPr>
        <p:spPr bwMode="auto">
          <a:xfrm>
            <a:off x="419100" y="4143375"/>
            <a:ext cx="452438" cy="304800"/>
          </a:xfrm>
          <a:prstGeom prst="rect">
            <a:avLst/>
          </a:prstGeom>
          <a:noFill/>
          <a:ln w="12700" cap="flat" cmpd="sng" algn="ctr">
            <a:noFill/>
            <a:prstDash val="dash"/>
            <a:headEnd type="none" w="med" len="med"/>
            <a:tailEnd type="none" w="med" len="med"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r>
              <a:rPr lang="en-US" sz="1600" dirty="0" smtClean="0">
                <a:solidFill>
                  <a:schemeClr val="tx1"/>
                </a:solidFill>
                <a:latin typeface="Tw Cen MT Condensed" pitchFamily="34" charset="0"/>
                <a:sym typeface="Arial"/>
              </a:rPr>
              <a:t>USA</a:t>
            </a:r>
            <a:endParaRPr lang="en-US" sz="1600" dirty="0">
              <a:solidFill>
                <a:schemeClr val="tx1"/>
              </a:solidFill>
              <a:latin typeface="Tw Cen MT Condensed" pitchFamily="34" charset="0"/>
              <a:sym typeface="Arial"/>
            </a:endParaRPr>
          </a:p>
        </p:txBody>
      </p:sp>
      <p:sp>
        <p:nvSpPr>
          <p:cNvPr id="9230" name="Oval 4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77813" y="4648200"/>
            <a:ext cx="728662" cy="3270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pt-BR" sz="1200" b="1">
                <a:solidFill>
                  <a:schemeClr val="tx1"/>
                </a:solidFill>
              </a:rPr>
              <a:t>1º</a:t>
            </a:r>
          </a:p>
        </p:txBody>
      </p:sp>
      <p:sp>
        <p:nvSpPr>
          <p:cNvPr id="9231" name="Oval 5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258888" y="4648200"/>
            <a:ext cx="728662" cy="3270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pt-BR" sz="1200" b="1">
                <a:solidFill>
                  <a:schemeClr val="tx1"/>
                </a:solidFill>
              </a:rPr>
              <a:t>4º</a:t>
            </a:r>
          </a:p>
        </p:txBody>
      </p:sp>
      <p:sp>
        <p:nvSpPr>
          <p:cNvPr id="9232" name="Oval 5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238375" y="4648200"/>
            <a:ext cx="728663" cy="3270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pt-BR" sz="1200" b="1">
                <a:solidFill>
                  <a:schemeClr val="tx1"/>
                </a:solidFill>
              </a:rPr>
              <a:t>8º</a:t>
            </a:r>
          </a:p>
        </p:txBody>
      </p:sp>
      <p:sp>
        <p:nvSpPr>
          <p:cNvPr id="9233" name="Oval 5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217863" y="4648200"/>
            <a:ext cx="730250" cy="3270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pt-BR" sz="1200" b="1">
                <a:solidFill>
                  <a:schemeClr val="tx1"/>
                </a:solidFill>
              </a:rPr>
              <a:t>11º</a:t>
            </a:r>
          </a:p>
        </p:txBody>
      </p:sp>
      <p:sp>
        <p:nvSpPr>
          <p:cNvPr id="9234" name="Oval 5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198938" y="4648200"/>
            <a:ext cx="728662" cy="3270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pt-BR" sz="1200" b="1">
                <a:solidFill>
                  <a:schemeClr val="tx1"/>
                </a:solidFill>
              </a:rPr>
              <a:t>26º</a:t>
            </a:r>
          </a:p>
        </p:txBody>
      </p:sp>
      <p:sp>
        <p:nvSpPr>
          <p:cNvPr id="91" name="Oval 58"/>
          <p:cNvSpPr/>
          <p:nvPr>
            <p:custDataLst>
              <p:tags r:id="rId17"/>
            </p:custDataLst>
          </p:nvPr>
        </p:nvSpPr>
        <p:spPr bwMode="auto">
          <a:xfrm>
            <a:off x="6159500" y="4648200"/>
            <a:ext cx="728663" cy="327025"/>
          </a:xfrm>
          <a:prstGeom prst="ellipse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pt-BR" sz="1200" b="1" dirty="0">
                <a:solidFill>
                  <a:schemeClr val="tx1"/>
                </a:solidFill>
              </a:rPr>
              <a:t>42º</a:t>
            </a:r>
          </a:p>
        </p:txBody>
      </p:sp>
      <p:sp>
        <p:nvSpPr>
          <p:cNvPr id="9236" name="Oval 5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178425" y="4648200"/>
            <a:ext cx="728663" cy="3270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pt-BR" sz="1200" b="1">
                <a:solidFill>
                  <a:schemeClr val="tx1"/>
                </a:solidFill>
              </a:rPr>
              <a:t>39º</a:t>
            </a:r>
          </a:p>
        </p:txBody>
      </p:sp>
      <p:sp>
        <p:nvSpPr>
          <p:cNvPr id="9237" name="Oval 6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138988" y="4648200"/>
            <a:ext cx="728662" cy="3270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pt-BR" sz="1200" b="1">
                <a:solidFill>
                  <a:schemeClr val="tx1"/>
                </a:solidFill>
              </a:rPr>
              <a:t>44º</a:t>
            </a:r>
          </a:p>
        </p:txBody>
      </p:sp>
      <p:sp>
        <p:nvSpPr>
          <p:cNvPr id="9238" name="Oval 6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8120063" y="4648200"/>
            <a:ext cx="728662" cy="3270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pt-BR" sz="1200" b="1">
                <a:solidFill>
                  <a:schemeClr val="tx1"/>
                </a:solidFill>
              </a:rPr>
              <a:t>57º</a:t>
            </a:r>
          </a:p>
        </p:txBody>
      </p:sp>
      <p:sp>
        <p:nvSpPr>
          <p:cNvPr id="32" name="Título 3"/>
          <p:cNvSpPr txBox="1">
            <a:spLocks/>
          </p:cNvSpPr>
          <p:nvPr>
            <p:custDataLst>
              <p:tags r:id="rId21"/>
            </p:custDataLst>
          </p:nvPr>
        </p:nvSpPr>
        <p:spPr bwMode="auto">
          <a:xfrm>
            <a:off x="2857500" y="214313"/>
            <a:ext cx="542925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0" hangingPunct="0">
              <a:defRPr/>
            </a:pP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</a:rPr>
              <a:t>Global </a:t>
            </a:r>
            <a:r>
              <a:rPr lang="pt-BR" sz="2400" b="1" dirty="0" err="1" smtClean="0">
                <a:solidFill>
                  <a:schemeClr val="tx1"/>
                </a:solidFill>
                <a:latin typeface="Arial" pitchFamily="34" charset="0"/>
              </a:rPr>
              <a:t>Context</a:t>
            </a: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</a:rPr>
              <a:t> for </a:t>
            </a:r>
            <a:r>
              <a:rPr lang="pt-BR" sz="2400" b="1" dirty="0" err="1" smtClean="0">
                <a:solidFill>
                  <a:schemeClr val="tx1"/>
                </a:solidFill>
                <a:latin typeface="Arial" pitchFamily="34" charset="0"/>
              </a:rPr>
              <a:t>Innovation</a:t>
            </a:r>
            <a:endParaRPr lang="pt-BR" sz="2400" b="1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l" eaLnBrk="0" hangingPunct="0">
              <a:defRPr/>
            </a:pPr>
            <a:r>
              <a:rPr lang="pt-BR" sz="2400" b="1" i="1" dirty="0" err="1" smtClean="0">
                <a:solidFill>
                  <a:schemeClr val="tx1"/>
                </a:solidFill>
                <a:latin typeface="Arial" pitchFamily="34" charset="0"/>
              </a:rPr>
              <a:t>Index</a:t>
            </a: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pt-BR" sz="2400" b="1" dirty="0" err="1" smtClean="0">
                <a:solidFill>
                  <a:schemeClr val="tx1"/>
                </a:solidFill>
                <a:latin typeface="Arial" pitchFamily="34" charset="0"/>
              </a:rPr>
              <a:t>Innovation</a:t>
            </a:r>
            <a:endParaRPr lang="pt-BR" sz="2400" b="1" dirty="0">
              <a:solidFill>
                <a:schemeClr val="tx2"/>
              </a:solidFill>
              <a:latin typeface="Arial" pitchFamily="34" charset="0"/>
              <a:ea typeface="+mj-ea"/>
            </a:endParaRPr>
          </a:p>
        </p:txBody>
      </p:sp>
      <p:sp>
        <p:nvSpPr>
          <p:cNvPr id="31" name="Rectangle 2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14313" y="6603614"/>
            <a:ext cx="462306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marL="182563" indent="-182563" algn="l"/>
            <a:r>
              <a:rPr lang="pt-BR" sz="900" i="1" dirty="0" smtClean="0">
                <a:solidFill>
                  <a:schemeClr val="tx1"/>
                </a:solidFill>
                <a:latin typeface="Arial" pitchFamily="34" charset="0"/>
              </a:rPr>
              <a:t>Source</a:t>
            </a:r>
            <a:r>
              <a:rPr lang="pt-BR" sz="900" b="1" i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pt-BR" sz="900" i="1" dirty="0" smtClean="0">
                <a:solidFill>
                  <a:schemeClr val="tx1"/>
                </a:solidFill>
                <a:latin typeface="Arial" pitchFamily="34" charset="0"/>
              </a:rPr>
              <a:t>: 2010 World </a:t>
            </a:r>
            <a:r>
              <a:rPr lang="pt-BR" sz="900" i="1" dirty="0" err="1">
                <a:solidFill>
                  <a:schemeClr val="tx1"/>
                </a:solidFill>
                <a:latin typeface="Arial" pitchFamily="34" charset="0"/>
              </a:rPr>
              <a:t>Economic</a:t>
            </a:r>
            <a:r>
              <a:rPr lang="pt-BR" sz="900" i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pt-BR" sz="900" i="1" dirty="0" err="1">
                <a:solidFill>
                  <a:schemeClr val="tx1"/>
                </a:solidFill>
                <a:latin typeface="Arial" pitchFamily="34" charset="0"/>
              </a:rPr>
              <a:t>Forum</a:t>
            </a:r>
            <a:r>
              <a:rPr lang="pt-BR" sz="900" i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pt-BR" sz="900" i="1" dirty="0" smtClean="0">
                <a:solidFill>
                  <a:schemeClr val="tx1"/>
                </a:solidFill>
                <a:latin typeface="Arial" pitchFamily="34" charset="0"/>
              </a:rPr>
              <a:t> - </a:t>
            </a:r>
            <a:r>
              <a:rPr lang="pt-BR" sz="900" i="1" dirty="0" err="1" smtClean="0">
                <a:solidFill>
                  <a:schemeClr val="tx1"/>
                </a:solidFill>
                <a:latin typeface="Arial" pitchFamily="34" charset="0"/>
              </a:rPr>
              <a:t>The</a:t>
            </a:r>
            <a:r>
              <a:rPr lang="pt-BR" sz="900" i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pt-BR" sz="900" i="1" dirty="0">
                <a:solidFill>
                  <a:schemeClr val="tx1"/>
                </a:solidFill>
                <a:latin typeface="Arial" pitchFamily="34" charset="0"/>
              </a:rPr>
              <a:t>Global </a:t>
            </a:r>
            <a:r>
              <a:rPr lang="pt-BR" sz="900" i="1" dirty="0" err="1">
                <a:solidFill>
                  <a:schemeClr val="tx1"/>
                </a:solidFill>
                <a:latin typeface="Arial" pitchFamily="34" charset="0"/>
              </a:rPr>
              <a:t>Competitiveness</a:t>
            </a:r>
            <a:r>
              <a:rPr lang="pt-BR" sz="900" i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pt-BR" sz="900" i="1" dirty="0" err="1">
                <a:solidFill>
                  <a:schemeClr val="tx1"/>
                </a:solidFill>
                <a:latin typeface="Arial" pitchFamily="34" charset="0"/>
              </a:rPr>
              <a:t>Report</a:t>
            </a:r>
            <a:r>
              <a:rPr lang="pt-BR" sz="900" i="1" dirty="0">
                <a:solidFill>
                  <a:schemeClr val="tx1"/>
                </a:solidFill>
                <a:latin typeface="Arial" pitchFamily="34" charset="0"/>
              </a:rPr>
              <a:t>  2010 – 2011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upo 10"/>
          <p:cNvGrpSpPr>
            <a:grpSpLocks/>
          </p:cNvGrpSpPr>
          <p:nvPr/>
        </p:nvGrpSpPr>
        <p:grpSpPr bwMode="auto">
          <a:xfrm>
            <a:off x="0" y="0"/>
            <a:ext cx="4548188" cy="6143625"/>
            <a:chOff x="0" y="0"/>
            <a:chExt cx="4548354" cy="6143643"/>
          </a:xfrm>
        </p:grpSpPr>
        <p:cxnSp>
          <p:nvCxnSpPr>
            <p:cNvPr id="12" name="Conector reto 11"/>
            <p:cNvCxnSpPr/>
            <p:nvPr/>
          </p:nvCxnSpPr>
          <p:spPr>
            <a:xfrm>
              <a:off x="3643446" y="0"/>
              <a:ext cx="785841" cy="428626"/>
            </a:xfrm>
            <a:prstGeom prst="line">
              <a:avLst/>
            </a:prstGeom>
            <a:ln w="6350">
              <a:solidFill>
                <a:srgbClr val="FABB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>
              <a:endCxn id="0" idx="2"/>
            </p:cNvCxnSpPr>
            <p:nvPr/>
          </p:nvCxnSpPr>
          <p:spPr>
            <a:xfrm rot="5400000">
              <a:off x="3041805" y="1660527"/>
              <a:ext cx="2619383" cy="155581"/>
            </a:xfrm>
            <a:prstGeom prst="line">
              <a:avLst/>
            </a:prstGeom>
            <a:ln w="6350">
              <a:solidFill>
                <a:srgbClr val="FABB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rot="5400000">
              <a:off x="2214683" y="3214667"/>
              <a:ext cx="2357444" cy="1786002"/>
            </a:xfrm>
            <a:prstGeom prst="line">
              <a:avLst/>
            </a:prstGeom>
            <a:ln w="6350">
              <a:solidFill>
                <a:srgbClr val="FABB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>
            <a:xfrm rot="10800000" flipV="1">
              <a:off x="0" y="5286390"/>
              <a:ext cx="2500404" cy="857253"/>
            </a:xfrm>
            <a:prstGeom prst="line">
              <a:avLst/>
            </a:prstGeom>
            <a:ln w="6350">
              <a:solidFill>
                <a:srgbClr val="FABB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442" name="Imagem 15" descr="ponto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6248" y="285728"/>
              <a:ext cx="262106" cy="262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3" name="Imagem 16" descr="ponto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43372" y="2786058"/>
              <a:ext cx="262106" cy="262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4" name="Imagem 17" descr="ponto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57422" y="5143512"/>
              <a:ext cx="262106" cy="262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4716463" y="476250"/>
            <a:ext cx="2808287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buClr>
                <a:srgbClr val="000000"/>
              </a:buClr>
              <a:buFont typeface="Arial Unicode MS" pitchFamily="34" charset="-128"/>
              <a:buNone/>
              <a:defRPr/>
            </a:pPr>
            <a:r>
              <a:rPr lang="pt-BR" sz="2400" b="1" dirty="0" err="1" smtClean="0">
                <a:solidFill>
                  <a:schemeClr val="tx1"/>
                </a:solidFill>
                <a:latin typeface="Arial" pitchFamily="34" charset="0"/>
                <a:ea typeface="+mj-ea"/>
              </a:rPr>
              <a:t>SENAI’s</a:t>
            </a: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ea typeface="+mj-ea"/>
              </a:rPr>
              <a:t> </a:t>
            </a:r>
            <a:r>
              <a:rPr lang="pt-BR" sz="2400" b="1" dirty="0" err="1" smtClean="0">
                <a:solidFill>
                  <a:schemeClr val="tx1"/>
                </a:solidFill>
                <a:latin typeface="Arial" pitchFamily="34" charset="0"/>
                <a:ea typeface="+mj-ea"/>
              </a:rPr>
              <a:t>Mission</a:t>
            </a:r>
            <a:endParaRPr lang="pt-BR" sz="2400" b="1" dirty="0">
              <a:solidFill>
                <a:schemeClr val="tx1"/>
              </a:solidFill>
              <a:latin typeface="Arial" pitchFamily="34" charset="0"/>
              <a:ea typeface="+mj-ea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572000" y="1785938"/>
            <a:ext cx="42862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Arial" pitchFamily="34" charset="0"/>
              </a:rPr>
              <a:t>"To promote vocational and technological education, the innovation and transfer of industrial technologies, contributing to increase the competitiveness of Brazilian industry."</a:t>
            </a:r>
            <a:endParaRPr lang="en-US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8437" name="Picture 12" descr="foto unid mov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857625"/>
            <a:ext cx="3357562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15"/>
          <p:cNvSpPr txBox="1">
            <a:spLocks noChangeArrowheads="1"/>
          </p:cNvSpPr>
          <p:nvPr/>
        </p:nvSpPr>
        <p:spPr bwMode="auto">
          <a:xfrm>
            <a:off x="4714875" y="500063"/>
            <a:ext cx="18733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buClr>
                <a:srgbClr val="000000"/>
              </a:buClr>
              <a:defRPr/>
            </a:pPr>
            <a:r>
              <a:rPr lang="pt-BR" sz="2400" b="1" dirty="0" err="1" smtClean="0">
                <a:solidFill>
                  <a:schemeClr val="tx1"/>
                </a:solidFill>
                <a:latin typeface="Arial" pitchFamily="34" charset="0"/>
                <a:ea typeface="+mj-ea"/>
              </a:rPr>
              <a:t>Creation</a:t>
            </a:r>
            <a:endParaRPr lang="pt-BR" sz="2400" b="1" dirty="0">
              <a:solidFill>
                <a:schemeClr val="tx1"/>
              </a:solidFill>
              <a:latin typeface="Arial" pitchFamily="34" charset="0"/>
              <a:ea typeface="+mj-ea"/>
            </a:endParaRPr>
          </a:p>
        </p:txBody>
      </p:sp>
      <p:sp>
        <p:nvSpPr>
          <p:cNvPr id="19459" name="CaixaDeTexto 16"/>
          <p:cNvSpPr txBox="1">
            <a:spLocks noChangeArrowheads="1"/>
          </p:cNvSpPr>
          <p:nvPr/>
        </p:nvSpPr>
        <p:spPr bwMode="auto">
          <a:xfrm>
            <a:off x="4572000" y="2420938"/>
            <a:ext cx="42862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179388" algn="l"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</a:rPr>
              <a:t>Founded in January 1942 to support Brazil’s industrial development based on import substitution and supply the need for qualified labor</a:t>
            </a:r>
          </a:p>
          <a:p>
            <a:pPr marL="179388" indent="-179388" algn="l"/>
            <a:endParaRPr lang="en-US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179388" indent="-179388" algn="l">
              <a:buClr>
                <a:srgbClr val="000000"/>
              </a:buClr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</a:rPr>
              <a:t>Part of Brazil’s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</a:rPr>
              <a:t>Industry Confederation</a:t>
            </a:r>
          </a:p>
        </p:txBody>
      </p:sp>
      <p:grpSp>
        <p:nvGrpSpPr>
          <p:cNvPr id="19460" name="Grupo 29"/>
          <p:cNvGrpSpPr>
            <a:grpSpLocks/>
          </p:cNvGrpSpPr>
          <p:nvPr/>
        </p:nvGrpSpPr>
        <p:grpSpPr bwMode="auto">
          <a:xfrm>
            <a:off x="0" y="0"/>
            <a:ext cx="4548188" cy="6334125"/>
            <a:chOff x="0" y="0"/>
            <a:chExt cx="4548354" cy="6334312"/>
          </a:xfrm>
        </p:grpSpPr>
        <p:cxnSp>
          <p:nvCxnSpPr>
            <p:cNvPr id="11" name="Conector reto 10"/>
            <p:cNvCxnSpPr/>
            <p:nvPr/>
          </p:nvCxnSpPr>
          <p:spPr>
            <a:xfrm>
              <a:off x="3643446" y="0"/>
              <a:ext cx="785841" cy="428638"/>
            </a:xfrm>
            <a:prstGeom prst="line">
              <a:avLst/>
            </a:prstGeom>
            <a:ln w="6350">
              <a:solidFill>
                <a:srgbClr val="FABB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>
              <a:endCxn id="0" idx="2"/>
            </p:cNvCxnSpPr>
            <p:nvPr/>
          </p:nvCxnSpPr>
          <p:spPr>
            <a:xfrm rot="5400000">
              <a:off x="3041770" y="1660573"/>
              <a:ext cx="2619452" cy="155581"/>
            </a:xfrm>
            <a:prstGeom prst="line">
              <a:avLst/>
            </a:prstGeom>
            <a:ln w="6350">
              <a:solidFill>
                <a:srgbClr val="FABB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 rot="5400000">
              <a:off x="2107494" y="4036335"/>
              <a:ext cx="3286222" cy="1071601"/>
            </a:xfrm>
            <a:prstGeom prst="line">
              <a:avLst/>
            </a:prstGeom>
            <a:ln w="6350">
              <a:solidFill>
                <a:srgbClr val="FABB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rot="10800000">
              <a:off x="0" y="5500850"/>
              <a:ext cx="3214805" cy="714396"/>
            </a:xfrm>
            <a:prstGeom prst="line">
              <a:avLst/>
            </a:prstGeom>
            <a:ln w="6350">
              <a:solidFill>
                <a:srgbClr val="FABB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465" name="Imagem 15" descr="ponto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6248" y="285728"/>
              <a:ext cx="262106" cy="262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6" name="Imagem 16" descr="ponto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43372" y="2786058"/>
              <a:ext cx="262106" cy="262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7" name="Imagem 18" descr="ponto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71802" y="6072206"/>
              <a:ext cx="262106" cy="262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k8hK_41N0uYjLdTnk_CB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7OpnsjkUGwy0OUBaB0e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5PDVz6SCEybpc3cTAZzj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x_cb2RVyEuiKUZzDySB4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gbQ4aGrkWEnV3T_wdiz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MiVOtOVkiMJ44q5TsJ4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KKYLzNMlU2I_nQosT00U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bKCMWHcqEeAc.Z0cPgQs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TEIpiQFLU.PLSlJ64TyS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X3cWN76uk2qSN2IN.4M_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wtVBv1ZEqfooKZKf15Gg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LWEOckzmEGPXEikGbTju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LHmGa1VSUKsX.RBr5zwL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i3i78VPdUO7TRaGQWLI8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3HgAozo70WpFA1UoGqiDw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PF4NrvVzUmb.PZOEUz7z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SjCkrPHEOPZrxKtXMTs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tOmIv1MiEeeRo3eFdbH0g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YQgFO8LUiM3Sr9Nooto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M4r.vR.FEiDp9MMVEHoU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qqwy41jEyzkCfugwn7i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w5vSa2lgkyNm6d7VVBE9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7WsJeIUskatoF6rEQLcb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PTY5VIHuUWg6sJD1ZveTQ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EN8rjdCjUaAWBjNj0qgE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k8hK_41N0uYjLdTnk_CB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x_cb2RVyEuiKUZzDySB4w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EN8rjdCjUaAWBjNj0qgE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EN8rjdCjUaAWBjNj0qgE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EN8rjdCjUaAWBjNj0qgE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x_cb2RVyEuiKUZzDySB4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CUdwNkrc0enUo_2U2Q5f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2c1iqDYnkiRQxLSEZySpw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lUV6E0Ds0maJGLXnAlvw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7FB4YgrUm_I4iQHHyLLw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iHJNETvEqXvLMttNS8TQ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5Hm2GMT9kCx8mDXoCohMQ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ydumh7akif0SB2102GV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O2dfRiZ065KlMZDsJm6w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Nav2aYpkE6xjcrbyC7rl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eYAcf.Klkms.F28Lq1Qq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TNNaWL4mU.WeRVmcrwHC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_5K5hHqUKzMYbFNYwOw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.kYB64l0i2JyCT76egs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k8hK_41N0uYjLdTnk_CB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VGRSpDYok21OsZe_CmraQ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04csY2IU6.IUuGSuzbzg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qNrqAtWEO5bePXKfdxK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8rVXQrXt0KHQOhc5JsF8g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szqJjLXok.hugPUmS15bg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 207"/>
  <p:tag name="LEFT" val=" 143.87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FT" val=" 143.875"/>
  <p:tag name="TOP" val=" 207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 207"/>
  <p:tag name="LEFT" val=" 143.87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 207"/>
  <p:tag name="LEFT" val=" 143.87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Suqrg50kCAZHEkPGBi8g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QuLNxD.gkmHVw5qC6o2T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.OdvmdyNESyBt..qBqZjw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W0OGmJ9UyocIhpypTAIQ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JoulJ3840mHOGNxUgjZR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pOPmw2RPE2Q7J1v1uzPVw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PIzwyuFcEyJxWrjPAViWg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H_R.4eGEUasdHw750_U.g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XEWtnDkykytJPJl1tozK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FsO8oKWO0amknaTqZDXzw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kGEHNxU5UypUyEjYdmXSg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XEWtnDkykytJPJl1tozKQ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CPICJ7VnU6XntFc3OnRO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yU4k5U70.qrPWxakukew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nSvD1GkhkaldRMluLi5ww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36CcIsDH0ePQ8JqwFOdJQ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nOLL3hoUWBhgbd0wqO1w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IBdGVSREOvyrqfogDPz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tHlqGthX0CwV9kEuUCibw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916PkWEs0ObxOzDnn8Qrw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imxZqf1Rk6S80ZLwi.jSg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64FP4Wp8kOM7dqro73lGQ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9BjThN5EUqBgQHhgpad.w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.RqF9OV30KcoU.7i7iXM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P4QrrNfXU2dJFSahTfZxw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J5lJ72oOUGzVCZVNJGPug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y0cRKLiECD7Q8e.Y55gg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boM9aZpqUaZ2aTNdv.aYg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QXThbXPUiJhmER0xZ2F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_cNKFxvV0miwhcautY52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nEmL_hizUW4TwA5UFZGI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YRhtl3_60eAK.pFhnZWW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B.x7o8xiE2h.y3Cw5p6.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LbDSYCs0U61ZQtjOstg2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NdMyiKpWEqzk87NbJvHr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MiucH8yEamEfVWEuhFz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ZExVWGXU.Ji9Dbial9u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mO8mAKfA0uaOCHvcXYO3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_6mXI0zPUm82b6zfXwyw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j275PMhUCmrxxzT6EBc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3oL_MZTk6Sc.aDuOPZR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LSLK5fHU2ZIR9c0vjNR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a02XYKAUe8l4T0KhxXS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H6MANXMEKfl62.Nx_FJ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tCuoL081UWATbpTsV4rb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OuHWs4Yv0eYWro.mYOX.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eTwI4QNUCRfj649L2Wl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CnI6TdrF0CtcrYn8q5nu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vRFBLauwEufZTOSIxpJE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Jb0Ehpr.kS_neDQ.nOzf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.7cAe89TEGiE3kuPSQdB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3veMh45bUOXeqn13cqQA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ikFecD2qEaAtfQ9bb1Gc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0ybMwhYSU607oQZFpPe4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M.MhicYSkGWw.BR.94lj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sx_xD0JkGjD_rgqy9pN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sRBp8RkkO6PTFEGBsJE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QRHbZsdzE.bLaw7QzIGk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K1ONacFu0y77wOWOUsOg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Imrch7O_ECVm2SzDRpV.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IQV.UqFSUqJnsqAx2YaR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YRhtl3_60eAK.pFhnZWW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k8hK_41N0uYjLdTnk_CB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RFd_W3euU2JFnf63uxAU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10AL5_pkyAzSdyjIFC_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CcM7jT_cUu546zzqMbiv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k8hK_41N0uYjLdTnk_CB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3_HLLXS7ESHlCH3_YBy.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x_cb2RVyEuiKUZzDySB4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nhz09nSEKZVNCG9bF7Z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pxdKCK5Ua3w0JS3Awz4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e_4qRr40Om6H8VMhPv2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k8hK_41N0uYjLdTnk_CB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bNHEvlg.UaTtWymrInMy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z2Q6WddzEi7vucg1CJM2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isglD4U0iYtDWnu8fBW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poPHuhZ0KWxQ29DfbET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Bj.McDSgUWWhXa61Usmc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.wgEqmD30WiAVVn6GRlv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OrfaXwhEin8J7YBu9tW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hfHL4V6UuVkb8k45X46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JacOOsiw0CHs5SjcbD18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55DfmaHz0GtCciaUAdm0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QcONDQitEm7gM3EToMkV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QShMAUzrk.PlEs0JdO4.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G7vie5MrEy04NKGUpSIj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VeO3OTyt0amucXRf6KOP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1u8bRWx0Whw3y7K8uLL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I1aJxM7kmExsem2nQh_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Q9X2bO70.umD_SLJPHP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xiWHbz4k.Pl5MHIQ_Op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zEr6Px5wEmUe0pGt66mx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eM.qaBysk.VDdQ5clJyV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0pktXQ8ECQGEdGwnG0q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HYsszF66Eaikw94f6SMi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Uf6lXam606NGiz2Stl5k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fi54_yM.02JICmQadlro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5Z.MaaYE6.k2XBiMx9q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0J9vUPiG0.3MlxBMjcc7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6c2cCe0Z0Kh..pOI3EHO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NB7sqVcs0KvUMJaWXcjk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1qEidSO50WGe3QEui0X_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0gutXVMo0qO0agQBG0uu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G5k_HBpSkmUkdzV9T1AW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jCumPUt0q97758JgIZO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6h43kISdUejQQn4tv4My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R_AlKeZ00qcPBAC_2peE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o8g5.FZ_k6YBzSnQgN9t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sDbX5QbZUSrqXPoJOvm_Q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G75hxQDWEmdIdSTC0sn8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zfDPSQBIkC0F_hFtyzXH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wp0y.59QUyR80n0AYkgQ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bcW9PJbnU.N255gljNd7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xNVdL8JEmAjlk_yGFAG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feiz2y0JEy7qAoMWH4Dn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jHztXrXFEKLgacJYoyuP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d4LTJoQF0yXlGEr3rF1W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CqNNg0kk0aAxQXOfmi7w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toPWqdnAUytJ_OBixR8cQ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8014</TotalTime>
  <Words>983</Words>
  <Application>Microsoft Office PowerPoint</Application>
  <PresentationFormat>Apresentação na tela (4:3)</PresentationFormat>
  <Paragraphs>294</Paragraphs>
  <Slides>19</Slides>
  <Notes>16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4</vt:i4>
      </vt:variant>
      <vt:variant>
        <vt:lpstr>Títulos de slides</vt:lpstr>
      </vt:variant>
      <vt:variant>
        <vt:i4>19</vt:i4>
      </vt:variant>
    </vt:vector>
  </HeadingPairs>
  <TitlesOfParts>
    <vt:vector size="24" baseType="lpstr">
      <vt:lpstr>Tema do Office</vt:lpstr>
      <vt:lpstr>think-cell Slide</vt:lpstr>
      <vt:lpstr>Worksheet</vt:lpstr>
      <vt:lpstr>Chart</vt:lpstr>
      <vt:lpstr>Gráfico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VOCÊ</dc:creator>
  <cp:lastModifiedBy>frederico</cp:lastModifiedBy>
  <cp:revision>496</cp:revision>
  <dcterms:created xsi:type="dcterms:W3CDTF">2010-05-19T16:58:40Z</dcterms:created>
  <dcterms:modified xsi:type="dcterms:W3CDTF">2011-09-14T17:59:25Z</dcterms:modified>
</cp:coreProperties>
</file>