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874" r:id="rId2"/>
    <p:sldMasterId id="2147483878" r:id="rId3"/>
  </p:sldMasterIdLst>
  <p:notesMasterIdLst>
    <p:notesMasterId r:id="rId33"/>
  </p:notesMasterIdLst>
  <p:handoutMasterIdLst>
    <p:handoutMasterId r:id="rId34"/>
  </p:handoutMasterIdLst>
  <p:sldIdLst>
    <p:sldId id="391" r:id="rId4"/>
    <p:sldId id="256" r:id="rId5"/>
    <p:sldId id="369" r:id="rId6"/>
    <p:sldId id="367" r:id="rId7"/>
    <p:sldId id="370" r:id="rId8"/>
    <p:sldId id="347" r:id="rId9"/>
    <p:sldId id="383" r:id="rId10"/>
    <p:sldId id="384" r:id="rId11"/>
    <p:sldId id="386" r:id="rId12"/>
    <p:sldId id="389" r:id="rId13"/>
    <p:sldId id="385" r:id="rId14"/>
    <p:sldId id="374" r:id="rId15"/>
    <p:sldId id="378" r:id="rId16"/>
    <p:sldId id="341" r:id="rId17"/>
    <p:sldId id="390" r:id="rId18"/>
    <p:sldId id="339" r:id="rId19"/>
    <p:sldId id="388" r:id="rId20"/>
    <p:sldId id="387" r:id="rId21"/>
    <p:sldId id="287" r:id="rId22"/>
    <p:sldId id="392" r:id="rId23"/>
    <p:sldId id="393" r:id="rId24"/>
    <p:sldId id="394" r:id="rId25"/>
    <p:sldId id="395" r:id="rId26"/>
    <p:sldId id="396" r:id="rId27"/>
    <p:sldId id="397" r:id="rId28"/>
    <p:sldId id="398" r:id="rId29"/>
    <p:sldId id="399" r:id="rId30"/>
    <p:sldId id="400" r:id="rId31"/>
    <p:sldId id="401" r:id="rId32"/>
  </p:sldIdLst>
  <p:sldSz cx="9144000" cy="5143500" type="screen16x9"/>
  <p:notesSz cx="6797675" cy="9926638"/>
  <p:embeddedFontLst>
    <p:embeddedFont>
      <p:font typeface="Calibri" pitchFamily="34" charset="0"/>
      <p:regular r:id="rId35"/>
      <p:bold r:id="rId36"/>
      <p:italic r:id="rId37"/>
      <p:boldItalic r:id="rId38"/>
    </p:embeddedFont>
    <p:embeddedFont>
      <p:font typeface="ＭＳ Ｐゴシック" pitchFamily="34" charset="-128"/>
      <p:regular r:id="rId39"/>
    </p:embeddedFont>
    <p:embeddedFont>
      <p:font typeface="Trebuchet MS" pitchFamily="34" charset="0"/>
      <p:regular r:id="rId40"/>
      <p:bold r:id="rId41"/>
      <p:italic r:id="rId42"/>
      <p:boldItalic r:id="rId43"/>
    </p:embeddedFont>
  </p:embeddedFontLst>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342900" algn="l" rtl="0" fontAlgn="base">
      <a:spcBef>
        <a:spcPct val="0"/>
      </a:spcBef>
      <a:spcAft>
        <a:spcPct val="0"/>
      </a:spcAft>
      <a:defRPr kern="1200">
        <a:solidFill>
          <a:schemeClr val="tx1"/>
        </a:solidFill>
        <a:latin typeface="Arial" pitchFamily="34" charset="0"/>
        <a:ea typeface="+mn-ea"/>
        <a:cs typeface="Arial" pitchFamily="34" charset="0"/>
      </a:defRPr>
    </a:lvl2pPr>
    <a:lvl3pPr marL="685800" algn="l" rtl="0" fontAlgn="base">
      <a:spcBef>
        <a:spcPct val="0"/>
      </a:spcBef>
      <a:spcAft>
        <a:spcPct val="0"/>
      </a:spcAft>
      <a:defRPr kern="1200">
        <a:solidFill>
          <a:schemeClr val="tx1"/>
        </a:solidFill>
        <a:latin typeface="Arial" pitchFamily="34" charset="0"/>
        <a:ea typeface="+mn-ea"/>
        <a:cs typeface="Arial" pitchFamily="34" charset="0"/>
      </a:defRPr>
    </a:lvl3pPr>
    <a:lvl4pPr marL="1028700" algn="l" rtl="0" fontAlgn="base">
      <a:spcBef>
        <a:spcPct val="0"/>
      </a:spcBef>
      <a:spcAft>
        <a:spcPct val="0"/>
      </a:spcAft>
      <a:defRPr kern="1200">
        <a:solidFill>
          <a:schemeClr val="tx1"/>
        </a:solidFill>
        <a:latin typeface="Arial" pitchFamily="34" charset="0"/>
        <a:ea typeface="+mn-ea"/>
        <a:cs typeface="Arial" pitchFamily="34" charset="0"/>
      </a:defRPr>
    </a:lvl4pPr>
    <a:lvl5pPr marL="1371600" algn="l" rtl="0" fontAlgn="base">
      <a:spcBef>
        <a:spcPct val="0"/>
      </a:spcBef>
      <a:spcAft>
        <a:spcPct val="0"/>
      </a:spcAft>
      <a:defRPr kern="1200">
        <a:solidFill>
          <a:schemeClr val="tx1"/>
        </a:solidFill>
        <a:latin typeface="Arial" pitchFamily="34" charset="0"/>
        <a:ea typeface="+mn-ea"/>
        <a:cs typeface="Arial" pitchFamily="34" charset="0"/>
      </a:defRPr>
    </a:lvl5pPr>
    <a:lvl6pPr marL="1714500" algn="l" defTabSz="685800" rtl="0" eaLnBrk="1" latinLnBrk="0" hangingPunct="1">
      <a:defRPr kern="1200">
        <a:solidFill>
          <a:schemeClr val="tx1"/>
        </a:solidFill>
        <a:latin typeface="Arial" pitchFamily="34" charset="0"/>
        <a:ea typeface="+mn-ea"/>
        <a:cs typeface="Arial" pitchFamily="34" charset="0"/>
      </a:defRPr>
    </a:lvl6pPr>
    <a:lvl7pPr marL="2057400" algn="l" defTabSz="685800" rtl="0" eaLnBrk="1" latinLnBrk="0" hangingPunct="1">
      <a:defRPr kern="1200">
        <a:solidFill>
          <a:schemeClr val="tx1"/>
        </a:solidFill>
        <a:latin typeface="Arial" pitchFamily="34" charset="0"/>
        <a:ea typeface="+mn-ea"/>
        <a:cs typeface="Arial" pitchFamily="34" charset="0"/>
      </a:defRPr>
    </a:lvl7pPr>
    <a:lvl8pPr marL="2400300" algn="l" defTabSz="685800" rtl="0" eaLnBrk="1" latinLnBrk="0" hangingPunct="1">
      <a:defRPr kern="1200">
        <a:solidFill>
          <a:schemeClr val="tx1"/>
        </a:solidFill>
        <a:latin typeface="Arial" pitchFamily="34" charset="0"/>
        <a:ea typeface="+mn-ea"/>
        <a:cs typeface="Arial" pitchFamily="34" charset="0"/>
      </a:defRPr>
    </a:lvl8pPr>
    <a:lvl9pPr marL="2743200" algn="l" defTabSz="6858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002D"/>
    <a:srgbClr val="004687"/>
    <a:srgbClr val="000000"/>
    <a:srgbClr val="A50021"/>
    <a:srgbClr val="0064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2480" autoAdjust="0"/>
    <p:restoredTop sz="91653" autoAdjust="0"/>
  </p:normalViewPr>
  <p:slideViewPr>
    <p:cSldViewPr snapToGrid="0" showGuides="1">
      <p:cViewPr>
        <p:scale>
          <a:sx n="70" d="100"/>
          <a:sy n="70" d="100"/>
        </p:scale>
        <p:origin x="-1958" y="-1118"/>
      </p:cViewPr>
      <p:guideLst>
        <p:guide orient="horz" pos="3026"/>
        <p:guide orient="horz" pos="2040"/>
        <p:guide pos="3243"/>
        <p:guide pos="2880"/>
        <p:guide pos="368"/>
        <p:guide pos="5478"/>
        <p:guide pos="540"/>
        <p:guide pos="5268"/>
      </p:guideLst>
    </p:cSldViewPr>
  </p:slideViewPr>
  <p:notesTextViewPr>
    <p:cViewPr>
      <p:scale>
        <a:sx n="100" d="100"/>
        <a:sy n="100" d="100"/>
      </p:scale>
      <p:origin x="0" y="0"/>
    </p:cViewPr>
  </p:notesTextViewPr>
  <p:sorterViewPr>
    <p:cViewPr>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5.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2.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1.fntdata"/><Relationship Id="rId43" Type="http://schemas.openxmlformats.org/officeDocument/2006/relationships/font" Target="fonts/font9.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atin typeface="Arial" charset="0"/>
                <a:cs typeface="Arial" charset="0"/>
              </a:defRPr>
            </a:lvl1pPr>
          </a:lstStyle>
          <a:p>
            <a:pPr>
              <a:defRPr/>
            </a:pPr>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atin typeface="Arial" charset="0"/>
                <a:cs typeface="Arial" charset="0"/>
              </a:defRPr>
            </a:lvl1pPr>
          </a:lstStyle>
          <a:p>
            <a:pPr>
              <a:defRPr/>
            </a:pPr>
            <a:fld id="{EA51528E-1BA9-4080-B8A2-A231EB600874}" type="datetimeFigureOut">
              <a:rPr lang="en-US"/>
              <a:pPr>
                <a:defRPr/>
              </a:pPr>
              <a:t>10/4/2011</a:t>
            </a:fld>
            <a:endParaRPr lang="en-GB"/>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atin typeface="Arial" charset="0"/>
                <a:cs typeface="Arial" charset="0"/>
              </a:defRPr>
            </a:lvl1pPr>
          </a:lstStyle>
          <a:p>
            <a:pPr>
              <a:defRPr/>
            </a:pPr>
            <a:endParaRPr lang="en-GB"/>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atin typeface="Arial" charset="0"/>
                <a:cs typeface="Arial" charset="0"/>
              </a:defRPr>
            </a:lvl1pPr>
          </a:lstStyle>
          <a:p>
            <a:pPr>
              <a:defRPr/>
            </a:pPr>
            <a:fld id="{0B53A480-CD03-4C0C-AD53-08BBBC057565}" type="slidenum">
              <a:rPr lang="en-GB"/>
              <a:pPr>
                <a:defRPr/>
              </a:pPr>
              <a:t>‹#›</a:t>
            </a:fld>
            <a:endParaRPr lang="en-GB"/>
          </a:p>
        </p:txBody>
      </p:sp>
    </p:spTree>
    <p:extLst>
      <p:ext uri="{BB962C8B-B14F-4D97-AF65-F5344CB8AC3E}">
        <p14:creationId xmlns:p14="http://schemas.microsoft.com/office/powerpoint/2010/main" val="8633157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DD7A04B4-72D1-4063-A421-64EF95FA2671}" type="datetimeFigureOut">
              <a:rPr lang="en-GB"/>
              <a:pPr>
                <a:defRPr/>
              </a:pPr>
              <a:t>04/10/2011</a:t>
            </a:fld>
            <a:endParaRPr lang="en-GB"/>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79450" y="4714875"/>
            <a:ext cx="5438775" cy="4467225"/>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GB"/>
          </a:p>
        </p:txBody>
      </p:sp>
      <p:sp>
        <p:nvSpPr>
          <p:cNvPr id="7" name="Slide Number Placeholder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0D6F1821-8BD0-42ED-900A-E68B703C1246}" type="slidenum">
              <a:rPr lang="en-GB"/>
              <a:pPr>
                <a:defRPr/>
              </a:pPr>
              <a:t>‹#›</a:t>
            </a:fld>
            <a:endParaRPr lang="en-GB"/>
          </a:p>
        </p:txBody>
      </p:sp>
    </p:spTree>
    <p:extLst>
      <p:ext uri="{BB962C8B-B14F-4D97-AF65-F5344CB8AC3E}">
        <p14:creationId xmlns:p14="http://schemas.microsoft.com/office/powerpoint/2010/main" val="15836161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900" kern="1200">
        <a:solidFill>
          <a:schemeClr val="tx1"/>
        </a:solidFill>
        <a:latin typeface="+mn-lt"/>
        <a:ea typeface="+mn-ea"/>
        <a:cs typeface="+mn-cs"/>
      </a:defRPr>
    </a:lvl1pPr>
    <a:lvl2pPr marL="342900" algn="l" rtl="0" eaLnBrk="0" fontAlgn="base" hangingPunct="0">
      <a:spcBef>
        <a:spcPct val="30000"/>
      </a:spcBef>
      <a:spcAft>
        <a:spcPct val="0"/>
      </a:spcAft>
      <a:defRPr sz="900" kern="1200">
        <a:solidFill>
          <a:schemeClr val="tx1"/>
        </a:solidFill>
        <a:latin typeface="+mn-lt"/>
        <a:ea typeface="+mn-ea"/>
        <a:cs typeface="+mn-cs"/>
      </a:defRPr>
    </a:lvl2pPr>
    <a:lvl3pPr marL="685800" algn="l" rtl="0" eaLnBrk="0" fontAlgn="base" hangingPunct="0">
      <a:spcBef>
        <a:spcPct val="30000"/>
      </a:spcBef>
      <a:spcAft>
        <a:spcPct val="0"/>
      </a:spcAft>
      <a:defRPr sz="900" kern="1200">
        <a:solidFill>
          <a:schemeClr val="tx1"/>
        </a:solidFill>
        <a:latin typeface="+mn-lt"/>
        <a:ea typeface="+mn-ea"/>
        <a:cs typeface="+mn-cs"/>
      </a:defRPr>
    </a:lvl3pPr>
    <a:lvl4pPr marL="1028700" algn="l" rtl="0" eaLnBrk="0" fontAlgn="base" hangingPunct="0">
      <a:spcBef>
        <a:spcPct val="30000"/>
      </a:spcBef>
      <a:spcAft>
        <a:spcPct val="0"/>
      </a:spcAft>
      <a:defRPr sz="900" kern="1200">
        <a:solidFill>
          <a:schemeClr val="tx1"/>
        </a:solidFill>
        <a:latin typeface="+mn-lt"/>
        <a:ea typeface="+mn-ea"/>
        <a:cs typeface="+mn-cs"/>
      </a:defRPr>
    </a:lvl4pPr>
    <a:lvl5pPr marL="1371600" algn="l" rtl="0" eaLnBrk="0" fontAlgn="base" hangingPunct="0">
      <a:spcBef>
        <a:spcPct val="30000"/>
      </a:spcBef>
      <a:spcAft>
        <a:spcPct val="0"/>
      </a:spcAft>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245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286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6F65DB0-6328-4F89-A996-B3C3ED9F9587}" type="slidenum">
              <a:rPr lang="en-GB" smtClean="0"/>
              <a:pPr fontAlgn="base">
                <a:spcBef>
                  <a:spcPct val="0"/>
                </a:spcBef>
                <a:spcAft>
                  <a:spcPct val="0"/>
                </a:spcAft>
                <a:defRPr/>
              </a:pPr>
              <a:t>2</a:t>
            </a:fld>
            <a:endParaRPr lang="en-GB"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r>
              <a:rPr lang="en-GB" smtClean="0">
                <a:ea typeface="MS PGothic" pitchFamily="34" charset="-128"/>
              </a:rPr>
              <a:t>Paint a compelling picture about the exciting plans and projects that are strengthening the HR proposition.  These initiatives have taken a lot of time and energy to embed in the business but given the strong foundation and relentless motivation to succeed Whitbread has achieved its ambition to enable existing and new employees to develop and grow. The calibre of talent has been raised in line with the aim to create the best place to work in hospitality, now and in the future.  </a:t>
            </a:r>
          </a:p>
          <a:p>
            <a:endParaRPr lang="en-GB" smtClean="0"/>
          </a:p>
        </p:txBody>
      </p:sp>
      <p:sp>
        <p:nvSpPr>
          <p:cNvPr id="4" name="Slide Number Placeholder 3"/>
          <p:cNvSpPr>
            <a:spLocks noGrp="1"/>
          </p:cNvSpPr>
          <p:nvPr>
            <p:ph type="sldNum" sz="quarter" idx="5"/>
          </p:nvPr>
        </p:nvSpPr>
        <p:spPr/>
        <p:txBody>
          <a:bodyPr/>
          <a:lstStyle/>
          <a:p>
            <a:pPr>
              <a:defRPr/>
            </a:pPr>
            <a:fld id="{D090FE51-8A4D-4E37-A0C1-88F152E6B25D}" type="slidenum">
              <a:rPr lang="en-GB" smtClean="0"/>
              <a:pPr>
                <a:defRPr/>
              </a:pPr>
              <a:t>13</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pPr>
              <a:buFontTx/>
              <a:buChar char="•"/>
            </a:pPr>
            <a:endParaRPr lang="en-GB" smtClean="0">
              <a:ea typeface="MS PGothic" pitchFamily="34" charset="-128"/>
            </a:endParaRPr>
          </a:p>
          <a:p>
            <a:pPr>
              <a:buFontTx/>
              <a:buChar char="•"/>
            </a:pPr>
            <a:endParaRPr lang="en-GB" smtClean="0">
              <a:ea typeface="MS PGothic" pitchFamily="34" charset="-128"/>
            </a:endParaRPr>
          </a:p>
          <a:p>
            <a:endParaRPr lang="en-GB" smtClean="0">
              <a:ea typeface="MS PGothic" pitchFamily="34" charset="-128"/>
            </a:endParaRPr>
          </a:p>
        </p:txBody>
      </p:sp>
      <p:sp>
        <p:nvSpPr>
          <p:cNvPr id="34820"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fld id="{A909F0F4-0C6E-4F35-967B-7688B8D29032}" type="slidenum">
              <a:rPr lang="en-GB" smtClean="0"/>
              <a:pPr eaLnBrk="1" fontAlgn="base" hangingPunct="1">
                <a:spcBef>
                  <a:spcPct val="0"/>
                </a:spcBef>
                <a:spcAft>
                  <a:spcPct val="0"/>
                </a:spcAft>
                <a:defRPr/>
              </a:pPr>
              <a:t>14</a:t>
            </a:fld>
            <a:endParaRPr lang="en-GB"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In line with budget </a:t>
            </a:r>
          </a:p>
        </p:txBody>
      </p:sp>
      <p:sp>
        <p:nvSpPr>
          <p:cNvPr id="35844"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fld id="{9EFAB759-AC60-4E1C-9ED2-37A83F99CA12}" type="slidenum">
              <a:rPr lang="en-GB" smtClean="0"/>
              <a:pPr eaLnBrk="1" fontAlgn="base" hangingPunct="1">
                <a:spcBef>
                  <a:spcPct val="0"/>
                </a:spcBef>
                <a:spcAft>
                  <a:spcPct val="0"/>
                </a:spcAft>
                <a:defRPr/>
              </a:pPr>
              <a:t>16</a:t>
            </a:fld>
            <a:endParaRPr lang="en-GB"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r>
              <a:rPr lang="en-GB" smtClean="0">
                <a:ea typeface="MS PGothic" pitchFamily="34" charset="-128"/>
              </a:rPr>
              <a:t>This slide links back to the CEO Andy Harrison Heartbeat slide which puts the customer at the heart of everything we do ......... as an HR team we are keeping our customer facing teams in mind with everything we do – and these key questions provide a great reality check in keep ourselves on track. </a:t>
            </a:r>
          </a:p>
          <a:p>
            <a:endParaRPr lang="en-GB" smtClean="0">
              <a:ea typeface="MS PGothic" pitchFamily="34" charset="-128"/>
            </a:endParaRPr>
          </a:p>
          <a:p>
            <a:r>
              <a:rPr lang="en-GB" smtClean="0">
                <a:ea typeface="MS PGothic" pitchFamily="34" charset="-128"/>
              </a:rPr>
              <a:t>How are we: </a:t>
            </a:r>
          </a:p>
          <a:p>
            <a:endParaRPr lang="en-GB" smtClean="0">
              <a:ea typeface="MS PGothic" pitchFamily="34" charset="-128"/>
            </a:endParaRPr>
          </a:p>
          <a:p>
            <a:r>
              <a:rPr lang="en-GB" smtClean="0">
                <a:ea typeface="MS PGothic" pitchFamily="34" charset="-128"/>
              </a:rPr>
              <a:t>Living the Whitbread values? </a:t>
            </a:r>
          </a:p>
          <a:p>
            <a:r>
              <a:rPr lang="en-GB" smtClean="0">
                <a:ea typeface="MS PGothic" pitchFamily="34" charset="-128"/>
              </a:rPr>
              <a:t>Championing our team members’ voice and are we truly enabling a culture of opportunity and development right across our business for our 35,000 team members ?? </a:t>
            </a:r>
          </a:p>
          <a:p>
            <a:endParaRPr lang="en-GB" smtClean="0">
              <a:ea typeface="MS PGothic" pitchFamily="34" charset="-128"/>
            </a:endParaRPr>
          </a:p>
          <a:p>
            <a:r>
              <a:rPr lang="en-GB" smtClean="0">
                <a:ea typeface="MS PGothic" pitchFamily="34" charset="-128"/>
              </a:rPr>
              <a:t>These are some of the questions we continue to ask ourselves ........... Let’s just summarise the key points and then I am sure you have some questions for me .......</a:t>
            </a:r>
          </a:p>
        </p:txBody>
      </p:sp>
      <p:sp>
        <p:nvSpPr>
          <p:cNvPr id="43012" name="Slide Number Placeholder 3"/>
          <p:cNvSpPr>
            <a:spLocks noGrp="1"/>
          </p:cNvSpPr>
          <p:nvPr>
            <p:ph type="sldNum" sz="quarter" idx="5"/>
          </p:nvPr>
        </p:nvSpPr>
        <p:spPr bwMode="auto">
          <a:ln>
            <a:miter lim="800000"/>
            <a:headEnd/>
            <a:tailEnd/>
          </a:ln>
        </p:spPr>
        <p:txBody>
          <a:bodyPr/>
          <a:lstStyle/>
          <a:p>
            <a:pPr>
              <a:defRPr/>
            </a:pPr>
            <a:fld id="{E75EA866-BA8E-46F8-9EF2-2199C0289D10}" type="slidenum">
              <a:rPr lang="en-US" smtClean="0">
                <a:latin typeface="Arial" pitchFamily="34" charset="0"/>
              </a:rPr>
              <a:pPr>
                <a:defRPr/>
              </a:pPr>
              <a:t>17</a:t>
            </a:fld>
            <a:endParaRPr lang="en-US"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Over 3 past few years  </a:t>
            </a:r>
          </a:p>
          <a:p>
            <a:pPr eaLnBrk="1" hangingPunct="1">
              <a:spcBef>
                <a:spcPct val="0"/>
              </a:spcBef>
            </a:pPr>
            <a:r>
              <a:rPr lang="en-GB" smtClean="0"/>
              <a:t>Management training Director down </a:t>
            </a:r>
          </a:p>
          <a:p>
            <a:pPr eaLnBrk="1" hangingPunct="1">
              <a:spcBef>
                <a:spcPct val="0"/>
              </a:spcBef>
            </a:pPr>
            <a:endParaRPr lang="en-GB" smtClean="0"/>
          </a:p>
          <a:p>
            <a:pPr eaLnBrk="1" hangingPunct="1">
              <a:spcBef>
                <a:spcPct val="0"/>
              </a:spcBef>
            </a:pPr>
            <a:r>
              <a:rPr lang="en-GB" smtClean="0"/>
              <a:t>Developed an online with e learning or simulation at the academy's</a:t>
            </a:r>
          </a:p>
          <a:p>
            <a:pPr eaLnBrk="1" hangingPunct="1">
              <a:spcBef>
                <a:spcPct val="0"/>
              </a:spcBef>
            </a:pPr>
            <a:endParaRPr lang="en-GB" smtClean="0"/>
          </a:p>
          <a:p>
            <a:pPr eaLnBrk="1" hangingPunct="1">
              <a:spcBef>
                <a:spcPct val="0"/>
              </a:spcBef>
            </a:pPr>
            <a:r>
              <a:rPr lang="en-GB" smtClean="0"/>
              <a:t>You will see how we have connected and aligned everything that we do to encourage our leaders to grow, stretch, support, reward our people this all aligned to our future direction of our business, to deliver our vision and underpinned by our values </a:t>
            </a:r>
          </a:p>
        </p:txBody>
      </p:sp>
      <p:sp>
        <p:nvSpPr>
          <p:cNvPr id="35844"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fld id="{F7939E77-20E8-4481-855E-E21BA4B8388F}" type="slidenum">
              <a:rPr lang="en-GB" smtClean="0"/>
              <a:pPr eaLnBrk="1" fontAlgn="base" hangingPunct="1">
                <a:spcBef>
                  <a:spcPct val="0"/>
                </a:spcBef>
                <a:spcAft>
                  <a:spcPct val="0"/>
                </a:spcAft>
                <a:defRPr/>
              </a:pPr>
              <a:t>18</a:t>
            </a:fld>
            <a:endParaRPr lang="en-GB"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419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FA02EA1-8A9E-454F-8324-88EA97B4E00B}" type="slidenum">
              <a:rPr lang="en-GB" smtClean="0"/>
              <a:pPr fontAlgn="base">
                <a:spcBef>
                  <a:spcPct val="0"/>
                </a:spcBef>
                <a:spcAft>
                  <a:spcPct val="0"/>
                </a:spcAft>
                <a:defRPr/>
              </a:pPr>
              <a:t>19</a:t>
            </a:fld>
            <a:endParaRPr lang="en-GB"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miter lim="800000"/>
            <a:headEnd/>
            <a:tailEnd/>
          </a:ln>
        </p:spPr>
        <p:txBody>
          <a:bodyPr/>
          <a:lstStyle/>
          <a:p>
            <a:fld id="{90D52082-1223-4DBA-9F8A-4176029F1C98}" type="slidenum">
              <a:rPr lang="en-GB" smtClean="0">
                <a:solidFill>
                  <a:prstClr val="black"/>
                </a:solidFill>
              </a:rPr>
              <a:pPr/>
              <a:t>23</a:t>
            </a:fld>
            <a:endParaRPr lang="en-GB" smtClean="0">
              <a:solidFill>
                <a:prstClr val="black"/>
              </a:solidFill>
            </a:endParaRPr>
          </a:p>
        </p:txBody>
      </p:sp>
      <p:sp>
        <p:nvSpPr>
          <p:cNvPr id="10243" name="Rectangle 2"/>
          <p:cNvSpPr>
            <a:spLocks noGrp="1" noRot="1" noChangeAspect="1" noChangeArrowheads="1" noTextEdit="1"/>
          </p:cNvSpPr>
          <p:nvPr>
            <p:ph type="sldImg"/>
          </p:nvPr>
        </p:nvSpPr>
        <p:spPr>
          <a:xfrm>
            <a:off x="107950" y="743820"/>
            <a:ext cx="6581775" cy="3723886"/>
          </a:xfrm>
          <a:ln/>
        </p:spPr>
      </p:sp>
      <p:sp>
        <p:nvSpPr>
          <p:cNvPr id="10244" name="Rectangle 3"/>
          <p:cNvSpPr>
            <a:spLocks noGrp="1" noChangeArrowheads="1"/>
          </p:cNvSpPr>
          <p:nvPr>
            <p:ph type="body" idx="1"/>
          </p:nvPr>
        </p:nvSpPr>
        <p:spPr>
          <a:noFill/>
        </p:spPr>
        <p:txBody>
          <a:bodyPr/>
          <a:lstStyle/>
          <a:p>
            <a:pPr eaLnBrk="1" hangingPunct="1"/>
            <a:r>
              <a:rPr lang="en-GB" smtClean="0"/>
              <a:t>4Talent’s aims are to provide inspiration and aspiration to young people who want to work in the media; by creating opportunities for them to understand the skills, experiences and attitudes needed to work in our sector. The programme has a specific focus on young people from underrepresented and disadvantaged backgrounds.</a:t>
            </a:r>
          </a:p>
          <a:p>
            <a:pPr eaLnBrk="1" hangingPunct="1"/>
            <a:endParaRPr lang="en-GB" smtClean="0"/>
          </a:p>
          <a:p>
            <a:pPr eaLnBrk="1" hangingPunct="1"/>
            <a:r>
              <a:rPr lang="en-GB" smtClean="0"/>
              <a:t>Encourage Aspiration and Inspiration of the variety of roles available not only at Channel 4 but across the media industry. We believe by informing young people of the skills, experience and attitudes online through our website and on the ground through the programme we will create a lasting legacy by developing the next generation of talent.</a:t>
            </a:r>
          </a:p>
          <a:p>
            <a:pPr eaLnBrk="1" hangingPunct="1"/>
            <a:endParaRPr lang="en-GB" smtClean="0"/>
          </a:p>
          <a:p>
            <a:pPr eaLnBrk="1" hangingPunct="1"/>
            <a:endParaRPr lang="en-GB" smtClean="0"/>
          </a:p>
          <a:p>
            <a:pPr eaLnBrk="1" hangingPunct="1"/>
            <a:endParaRPr lang="en-GB"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miter lim="800000"/>
            <a:headEnd/>
            <a:tailEnd/>
          </a:ln>
        </p:spPr>
        <p:txBody>
          <a:bodyPr/>
          <a:lstStyle/>
          <a:p>
            <a:fld id="{BBA55B62-1DF4-41BC-8D88-08866C19DDC3}" type="slidenum">
              <a:rPr lang="en-GB" smtClean="0">
                <a:solidFill>
                  <a:prstClr val="black"/>
                </a:solidFill>
              </a:rPr>
              <a:pPr/>
              <a:t>24</a:t>
            </a:fld>
            <a:endParaRPr lang="en-GB" smtClean="0">
              <a:solidFill>
                <a:prstClr val="black"/>
              </a:solidFill>
            </a:endParaRPr>
          </a:p>
        </p:txBody>
      </p:sp>
      <p:sp>
        <p:nvSpPr>
          <p:cNvPr id="11267" name="Rectangle 2"/>
          <p:cNvSpPr>
            <a:spLocks noGrp="1" noRot="1" noChangeAspect="1" noChangeArrowheads="1" noTextEdit="1"/>
          </p:cNvSpPr>
          <p:nvPr>
            <p:ph type="sldImg"/>
          </p:nvPr>
        </p:nvSpPr>
        <p:spPr>
          <a:xfrm>
            <a:off x="107950" y="743820"/>
            <a:ext cx="6581775" cy="3723886"/>
          </a:xfrm>
          <a:ln/>
        </p:spPr>
      </p:sp>
      <p:sp>
        <p:nvSpPr>
          <p:cNvPr id="1126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miter lim="800000"/>
            <a:headEnd/>
            <a:tailEnd/>
          </a:ln>
        </p:spPr>
        <p:txBody>
          <a:bodyPr/>
          <a:lstStyle/>
          <a:p>
            <a:fld id="{83312770-B23B-4C98-AA7A-15299905213D}" type="slidenum">
              <a:rPr lang="en-GB" smtClean="0">
                <a:solidFill>
                  <a:prstClr val="black"/>
                </a:solidFill>
              </a:rPr>
              <a:pPr/>
              <a:t>25</a:t>
            </a:fld>
            <a:endParaRPr lang="en-GB" smtClean="0">
              <a:solidFill>
                <a:prstClr val="black"/>
              </a:solidFill>
            </a:endParaRPr>
          </a:p>
        </p:txBody>
      </p:sp>
      <p:sp>
        <p:nvSpPr>
          <p:cNvPr id="12291" name="Rectangle 2"/>
          <p:cNvSpPr>
            <a:spLocks noGrp="1" noRot="1" noChangeAspect="1" noChangeArrowheads="1" noTextEdit="1"/>
          </p:cNvSpPr>
          <p:nvPr>
            <p:ph type="sldImg"/>
          </p:nvPr>
        </p:nvSpPr>
        <p:spPr>
          <a:xfrm>
            <a:off x="107950" y="743820"/>
            <a:ext cx="6581775" cy="3723886"/>
          </a:xfrm>
          <a:ln/>
        </p:spPr>
      </p:sp>
      <p:sp>
        <p:nvSpPr>
          <p:cNvPr id="12292" name="Rectangle 3"/>
          <p:cNvSpPr>
            <a:spLocks noGrp="1" noChangeArrowheads="1"/>
          </p:cNvSpPr>
          <p:nvPr>
            <p:ph type="body" idx="1"/>
          </p:nvPr>
        </p:nvSpPr>
        <p:spPr>
          <a:noFill/>
        </p:spPr>
        <p:txBody>
          <a:bodyPr/>
          <a:lstStyle/>
          <a:p>
            <a:pPr eaLnBrk="1" hangingPunct="1"/>
            <a:r>
              <a:rPr lang="en-GB" smtClean="0">
                <a:solidFill>
                  <a:schemeClr val="bg1"/>
                </a:solidFill>
              </a:rPr>
              <a:t>the </a:t>
            </a:r>
            <a:r>
              <a:rPr lang="en-GB" b="1" smtClean="0">
                <a:solidFill>
                  <a:schemeClr val="bg1"/>
                </a:solidFill>
              </a:rPr>
              <a:t>scale and significance</a:t>
            </a:r>
            <a:r>
              <a:rPr lang="en-GB" smtClean="0">
                <a:solidFill>
                  <a:schemeClr val="bg1"/>
                </a:solidFill>
              </a:rPr>
              <a:t> of the impact of your programme or business practice </a:t>
            </a:r>
            <a:r>
              <a:rPr lang="en-GB" b="1" smtClean="0">
                <a:solidFill>
                  <a:schemeClr val="bg1"/>
                </a:solidFill>
              </a:rPr>
              <a:t>both on society &amp; business</a:t>
            </a:r>
            <a:r>
              <a:rPr lang="en-GB" smtClean="0">
                <a:solidFill>
                  <a:schemeClr val="bg1"/>
                </a:solidFill>
              </a:rPr>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miter lim="800000"/>
            <a:headEnd/>
            <a:tailEnd/>
          </a:ln>
        </p:spPr>
        <p:txBody>
          <a:bodyPr/>
          <a:lstStyle/>
          <a:p>
            <a:fld id="{37172199-6505-493C-B47E-9D57F45BA450}" type="slidenum">
              <a:rPr lang="en-GB" smtClean="0">
                <a:solidFill>
                  <a:prstClr val="black"/>
                </a:solidFill>
              </a:rPr>
              <a:pPr/>
              <a:t>26</a:t>
            </a:fld>
            <a:endParaRPr lang="en-GB" smtClean="0">
              <a:solidFill>
                <a:prstClr val="black"/>
              </a:solidFill>
            </a:endParaRPr>
          </a:p>
        </p:txBody>
      </p:sp>
      <p:sp>
        <p:nvSpPr>
          <p:cNvPr id="13315" name="Rectangle 2"/>
          <p:cNvSpPr>
            <a:spLocks noGrp="1" noRot="1" noChangeAspect="1" noChangeArrowheads="1" noTextEdit="1"/>
          </p:cNvSpPr>
          <p:nvPr>
            <p:ph type="sldImg"/>
          </p:nvPr>
        </p:nvSpPr>
        <p:spPr>
          <a:xfrm>
            <a:off x="107950" y="743820"/>
            <a:ext cx="6581775" cy="3723886"/>
          </a:xfrm>
          <a:ln/>
        </p:spPr>
      </p:sp>
      <p:sp>
        <p:nvSpPr>
          <p:cNvPr id="13316" name="Rectangle 3"/>
          <p:cNvSpPr>
            <a:spLocks noGrp="1" noChangeArrowheads="1"/>
          </p:cNvSpPr>
          <p:nvPr>
            <p:ph type="body" idx="1"/>
          </p:nvPr>
        </p:nvSpPr>
        <p:spPr>
          <a:noFill/>
        </p:spPr>
        <p:txBody>
          <a:bodyPr/>
          <a:lstStyle/>
          <a:p>
            <a:pPr eaLnBrk="1" hangingPunct="1"/>
            <a:r>
              <a:rPr lang="en-GB" smtClean="0">
                <a:solidFill>
                  <a:schemeClr val="bg1"/>
                </a:solidFill>
              </a:rPr>
              <a:t>the </a:t>
            </a:r>
            <a:r>
              <a:rPr lang="en-GB" b="1" smtClean="0">
                <a:solidFill>
                  <a:schemeClr val="bg1"/>
                </a:solidFill>
              </a:rPr>
              <a:t>scale and significance</a:t>
            </a:r>
            <a:r>
              <a:rPr lang="en-GB" smtClean="0">
                <a:solidFill>
                  <a:schemeClr val="bg1"/>
                </a:solidFill>
              </a:rPr>
              <a:t> of the impact of your programme or business practice </a:t>
            </a:r>
            <a:r>
              <a:rPr lang="en-GB" b="1" smtClean="0">
                <a:solidFill>
                  <a:schemeClr val="bg1"/>
                </a:solidFill>
              </a:rPr>
              <a:t>both on society &amp; business</a:t>
            </a:r>
            <a:r>
              <a:rPr lang="en-GB" smtClean="0">
                <a:solidFill>
                  <a:schemeClr val="bg1"/>
                </a:solidFill>
              </a:rPr>
              <a:t>.</a:t>
            </a:r>
          </a:p>
          <a:p>
            <a:pPr eaLnBrk="1" hangingPunct="1"/>
            <a:endParaRPr lang="en-GB"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GB" smtClean="0">
                <a:latin typeface="Arial" pitchFamily="34" charset="0"/>
                <a:ea typeface="MS PGothic" pitchFamily="34" charset="-128"/>
              </a:rPr>
              <a:t>Whitbread was established in 1742 by Samuel Whitbread and has experienced significant transformations over the years.</a:t>
            </a:r>
          </a:p>
          <a:p>
            <a:pPr eaLnBrk="1" hangingPunct="1"/>
            <a:endParaRPr lang="en-GB" smtClean="0">
              <a:latin typeface="Arial" pitchFamily="34" charset="0"/>
              <a:ea typeface="MS PGothic" pitchFamily="34" charset="-128"/>
            </a:endParaRPr>
          </a:p>
          <a:p>
            <a:pPr eaLnBrk="1" hangingPunct="1"/>
            <a:r>
              <a:rPr lang="en-GB" smtClean="0">
                <a:latin typeface="Arial" pitchFamily="34" charset="0"/>
                <a:ea typeface="MS PGothic" pitchFamily="34" charset="-128"/>
              </a:rPr>
              <a:t> I am here today to share our more recent journey with you on how we are creating a learning culture. In strategic partnership with operations, the Whitbread HR team has transformed resourcing, learning, development and progression to unlock the talent, energy and ambition in our future facing teams.</a:t>
            </a:r>
          </a:p>
          <a:p>
            <a:endParaRPr lang="en-GB" smtClean="0"/>
          </a:p>
          <a:p>
            <a:pPr eaLnBrk="1" hangingPunct="1"/>
            <a:r>
              <a:rPr lang="en-GB" smtClean="0">
                <a:latin typeface="Arial" pitchFamily="34" charset="0"/>
                <a:ea typeface="MS PGothic" pitchFamily="34" charset="-128"/>
              </a:rPr>
              <a:t>Whitbread was established in 1742 by Samuel Whitbread and has experienced significant transformations over the years.</a:t>
            </a:r>
          </a:p>
          <a:p>
            <a:pPr eaLnBrk="1" hangingPunct="1"/>
            <a:endParaRPr lang="en-GB" smtClean="0">
              <a:latin typeface="Arial" pitchFamily="34" charset="0"/>
              <a:ea typeface="MS PGothic" pitchFamily="34" charset="-128"/>
            </a:endParaRPr>
          </a:p>
          <a:p>
            <a:pPr eaLnBrk="1" hangingPunct="1"/>
            <a:r>
              <a:rPr lang="en-GB" smtClean="0">
                <a:latin typeface="Arial" pitchFamily="34" charset="0"/>
                <a:ea typeface="MS PGothic" pitchFamily="34" charset="-128"/>
              </a:rPr>
              <a:t> I am here today to share our more recent journey with you on how we are creating a learning culture. In strategic partnership with operations, the Whitbread HR team has transformed resourcing, learning, development and progression to unlock the talent, energy and ambition in our future facing teams.</a:t>
            </a:r>
          </a:p>
          <a:p>
            <a:endParaRPr lang="en-GB" smtClean="0"/>
          </a:p>
          <a:p>
            <a:endParaRPr lang="en-GB" smtClean="0"/>
          </a:p>
        </p:txBody>
      </p:sp>
      <p:sp>
        <p:nvSpPr>
          <p:cNvPr id="4" name="Slide Number Placeholder 3"/>
          <p:cNvSpPr>
            <a:spLocks noGrp="1"/>
          </p:cNvSpPr>
          <p:nvPr>
            <p:ph type="sldNum" sz="quarter" idx="5"/>
          </p:nvPr>
        </p:nvSpPr>
        <p:spPr/>
        <p:txBody>
          <a:bodyPr/>
          <a:lstStyle/>
          <a:p>
            <a:pPr>
              <a:defRPr/>
            </a:pPr>
            <a:fld id="{BC0EDF02-B683-4186-8439-913764D534C5}" type="slidenum">
              <a:rPr lang="en-GB" smtClean="0"/>
              <a:pPr>
                <a:defRPr/>
              </a:pPr>
              <a:t>3</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r>
              <a:rPr lang="en-GB" smtClean="0">
                <a:ea typeface="MS PGothic" pitchFamily="34" charset="-128"/>
              </a:rPr>
              <a:t>So, who is Whitbread...... We are the UK’s largest hotel and restaurant group operating in the market-leading budget sector. Over 35,000 people work in our brands, Premier Inn, Beefeater, Table Table, Brewers Fayre, Taybarns and Costa. This is an overview of what we do now ...........but what are our future plans??........</a:t>
            </a:r>
          </a:p>
          <a:p>
            <a:endParaRPr lang="en-GB" smtClean="0"/>
          </a:p>
        </p:txBody>
      </p:sp>
      <p:sp>
        <p:nvSpPr>
          <p:cNvPr id="4" name="Slide Number Placeholder 3"/>
          <p:cNvSpPr>
            <a:spLocks noGrp="1"/>
          </p:cNvSpPr>
          <p:nvPr>
            <p:ph type="sldNum" sz="quarter" idx="5"/>
          </p:nvPr>
        </p:nvSpPr>
        <p:spPr/>
        <p:txBody>
          <a:bodyPr/>
          <a:lstStyle/>
          <a:p>
            <a:pPr>
              <a:defRPr/>
            </a:pPr>
            <a:fld id="{9D639C2A-C54A-424B-A087-48E94051BF91}" type="slidenum">
              <a:rPr lang="en-GB" smtClean="0"/>
              <a:pPr>
                <a:defRPr/>
              </a:pPr>
              <a:t>4</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r>
              <a:rPr lang="en-GB" smtClean="0"/>
              <a:t>Our business has over the past two years made further connections of how our leadership behaviours are critical to driving team engagement and creating a legendry place to work for our employees. </a:t>
            </a:r>
          </a:p>
          <a:p>
            <a:r>
              <a:rPr lang="en-GB" smtClean="0"/>
              <a:t>We know that engaging our people has a direct correlation with delivering the best customer experience and putting smiles on our customers faces </a:t>
            </a:r>
          </a:p>
          <a:p>
            <a:r>
              <a:rPr lang="en-GB" smtClean="0"/>
              <a:t> </a:t>
            </a:r>
          </a:p>
          <a:p>
            <a:r>
              <a:rPr lang="en-GB" smtClean="0"/>
              <a:t>The way employers treat employees has a direct effect on how employees treat customers. Customers, vote with their feet depending on the quality of the interaction they experience with any given business. </a:t>
            </a:r>
          </a:p>
          <a:p>
            <a:r>
              <a:rPr lang="en-GB" smtClean="0"/>
              <a:t>Quality customer and employee interactions are, over the long run, the lifeblood of any business. </a:t>
            </a:r>
          </a:p>
          <a:p>
            <a:r>
              <a:rPr lang="en-GB" smtClean="0"/>
              <a:t>These quality interactions ensure brand loyalty, advocacy and can give an organisation a competitive edge, which if rooted in their ‘culture’ can be hard if not impossible to replicate”. </a:t>
            </a:r>
          </a:p>
          <a:p>
            <a:r>
              <a:rPr lang="en-GB" smtClean="0"/>
              <a:t> ‘Engagement predicts earnings per share’. Seventy per cent of engaged employees indicate they have a good understanding of how to meet customer needs; only 17 per cent of non-engaged employees say the </a:t>
            </a:r>
          </a:p>
        </p:txBody>
      </p:sp>
      <p:sp>
        <p:nvSpPr>
          <p:cNvPr id="4" name="Slide Number Placeholder 3"/>
          <p:cNvSpPr>
            <a:spLocks noGrp="1"/>
          </p:cNvSpPr>
          <p:nvPr>
            <p:ph type="sldNum" sz="quarter" idx="5"/>
          </p:nvPr>
        </p:nvSpPr>
        <p:spPr/>
        <p:txBody>
          <a:bodyPr/>
          <a:lstStyle/>
          <a:p>
            <a:pPr>
              <a:defRPr/>
            </a:pPr>
            <a:fld id="{7B9069F1-8851-49EB-A22E-FE08E06950DE}" type="slidenum">
              <a:rPr lang="en-GB" smtClean="0"/>
              <a:pPr>
                <a:defRPr/>
              </a:pPr>
              <a:t>5</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10000"/>
          </a:bodyPr>
          <a:lstStyle/>
          <a:p>
            <a:pPr>
              <a:defRPr/>
            </a:pPr>
            <a:r>
              <a:rPr lang="en-GB" dirty="0" smtClean="0">
                <a:ea typeface="ＭＳ Ｐゴシック"/>
                <a:cs typeface="ＭＳ Ｐゴシック"/>
              </a:rPr>
              <a:t>Whitbread has an audacious goal to  build the best large scale hospitality brands in the world  by becoming the most customer focussed organisation there is. Anywhere. We’ll do this by providing outstanding value and making everyday experiences feel special – so that our customers come back time and time again. This goal will drive Whitbread forward and we recognise that our people are truly central to our success, the HR team and senior leaders have been sharing this meaningful and powerful vision across the whole business. As a result we developed and </a:t>
            </a:r>
            <a:r>
              <a:rPr lang="en-GB" dirty="0" smtClean="0"/>
              <a:t>define the leadership behaviours and skills that we would need to become the most customer focused organisation.  Any where. </a:t>
            </a:r>
          </a:p>
          <a:p>
            <a:pPr>
              <a:defRPr/>
            </a:pPr>
            <a:r>
              <a:rPr lang="en-GB" dirty="0" smtClean="0"/>
              <a:t>It is a stretching model and describes the ‘how ‘for leading Whitbread today and into the future. </a:t>
            </a:r>
          </a:p>
          <a:p>
            <a:pPr>
              <a:defRPr/>
            </a:pPr>
            <a:r>
              <a:rPr lang="en-GB" dirty="0" smtClean="0"/>
              <a:t>It gives us a clear focus on areas of individual and collective development and also allows us to understanding where we have strengths and who we should  learn and share from.</a:t>
            </a:r>
          </a:p>
          <a:p>
            <a:pPr>
              <a:defRPr/>
            </a:pPr>
            <a:r>
              <a:rPr lang="en-GB" dirty="0" smtClean="0"/>
              <a:t> </a:t>
            </a:r>
          </a:p>
          <a:p>
            <a:pPr>
              <a:defRPr/>
            </a:pPr>
            <a:r>
              <a:rPr lang="en-GB" dirty="0" smtClean="0"/>
              <a:t>We have all been our own leadership journey since a leadership development workshop acknowledging we needed to look at the Directors and senior leaders, so we know it is our behaviours that will make the biggest difference to change the culture. You will note from this slide that Inspire &amp; Conf and Belief, Act </a:t>
            </a:r>
            <a:r>
              <a:rPr lang="en-GB" dirty="0" err="1" smtClean="0"/>
              <a:t>aucthenticity</a:t>
            </a:r>
            <a:r>
              <a:rPr lang="en-GB" dirty="0" smtClean="0"/>
              <a:t> and build exceptional teams demonstrated that without investing, stretching, growing and coaching in our people we will never deliver our ambition </a:t>
            </a:r>
          </a:p>
          <a:p>
            <a:pPr>
              <a:defRPr/>
            </a:pPr>
            <a:endParaRPr lang="en-GB" dirty="0" smtClean="0">
              <a:ea typeface="ＭＳ Ｐゴシック"/>
              <a:cs typeface="ＭＳ Ｐゴシック"/>
            </a:endParaRPr>
          </a:p>
          <a:p>
            <a:pPr>
              <a:defRPr/>
            </a:pPr>
            <a:endParaRPr lang="en-GB" dirty="0"/>
          </a:p>
        </p:txBody>
      </p:sp>
      <p:sp>
        <p:nvSpPr>
          <p:cNvPr id="4" name="Slide Number Placeholder 3"/>
          <p:cNvSpPr>
            <a:spLocks noGrp="1"/>
          </p:cNvSpPr>
          <p:nvPr>
            <p:ph type="sldNum" sz="quarter" idx="5"/>
          </p:nvPr>
        </p:nvSpPr>
        <p:spPr/>
        <p:txBody>
          <a:bodyPr/>
          <a:lstStyle/>
          <a:p>
            <a:pPr>
              <a:defRPr/>
            </a:pPr>
            <a:fld id="{563473CD-AA66-49D0-B141-039C3989269C}" type="slidenum">
              <a:rPr lang="en-GB" smtClean="0"/>
              <a:pPr>
                <a:defRPr/>
              </a:pPr>
              <a:t>6</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3" name="Notes Placeholder 2"/>
          <p:cNvSpPr>
            <a:spLocks noGrp="1"/>
          </p:cNvSpPr>
          <p:nvPr>
            <p:ph type="body" idx="1"/>
          </p:nvPr>
        </p:nvSpPr>
        <p:spPr/>
        <p:txBody>
          <a:bodyPr>
            <a:normAutofit lnSpcReduction="10000"/>
          </a:bodyPr>
          <a:lstStyle/>
          <a:p>
            <a:pPr>
              <a:defRPr/>
            </a:pPr>
            <a:r>
              <a:rPr lang="en-GB" dirty="0" smtClean="0">
                <a:latin typeface="Trebuchet MS" pitchFamily="34" charset="0"/>
                <a:ea typeface="ＭＳ Ｐゴシック"/>
                <a:cs typeface="ＭＳ Ｐゴシック"/>
              </a:rPr>
              <a:t>Let me pull out of here painting a compelling picture of the future?</a:t>
            </a:r>
          </a:p>
          <a:p>
            <a:pPr>
              <a:defRPr/>
            </a:pPr>
            <a:endParaRPr lang="en-GB" dirty="0" smtClean="0">
              <a:latin typeface="Trebuchet MS" pitchFamily="34" charset="0"/>
              <a:ea typeface="ＭＳ Ｐゴシック"/>
              <a:cs typeface="ＭＳ Ｐゴシック"/>
            </a:endParaRPr>
          </a:p>
          <a:p>
            <a:pPr>
              <a:defRPr/>
            </a:pPr>
            <a:r>
              <a:rPr lang="en-GB" dirty="0" smtClean="0">
                <a:latin typeface="Trebuchet MS" pitchFamily="34" charset="0"/>
                <a:ea typeface="ＭＳ Ｐゴシック"/>
                <a:cs typeface="ＭＳ Ｐゴシック"/>
              </a:rPr>
              <a:t>We, knew we were not leveraging the strength of learning and development across the organisation, we were reactive and  not strategic. Brand aligned HR teams disconnected from the business. Aggressive growth agenda with no manpower plan 3 years out, external recruitment – fire fighting . Plus over spending and no measure on our ROI. No direct link to the business plan and what organisation design,  skills gaps and succession planning.</a:t>
            </a:r>
          </a:p>
          <a:p>
            <a:pPr>
              <a:defRPr/>
            </a:pPr>
            <a:endParaRPr lang="en-GB" dirty="0" smtClean="0">
              <a:latin typeface="Trebuchet MS" pitchFamily="34" charset="0"/>
              <a:ea typeface="ＭＳ Ｐゴシック"/>
              <a:cs typeface="ＭＳ Ｐゴシック"/>
            </a:endParaRPr>
          </a:p>
          <a:p>
            <a:pPr>
              <a:defRPr/>
            </a:pPr>
            <a:r>
              <a:rPr lang="en-GB" dirty="0" smtClean="0">
                <a:latin typeface="Trebuchet MS" pitchFamily="34" charset="0"/>
                <a:ea typeface="ＭＳ Ｐゴシック"/>
                <a:cs typeface="ＭＳ Ｐゴシック"/>
              </a:rPr>
              <a:t>We knew the leadership were now thinking and we knew engagement would unlock potential.  We needed to paint this picture to our teams by unlocking learning and development, this would gives us the competitive advantage and  signal our investment in our people</a:t>
            </a:r>
          </a:p>
          <a:p>
            <a:pPr>
              <a:defRPr/>
            </a:pPr>
            <a:endParaRPr lang="en-GB" dirty="0" smtClean="0">
              <a:latin typeface="Trebuchet MS" pitchFamily="34" charset="0"/>
              <a:ea typeface="ＭＳ Ｐゴシック"/>
              <a:cs typeface="ＭＳ Ｐゴシック"/>
            </a:endParaRPr>
          </a:p>
          <a:p>
            <a:pPr>
              <a:defRPr/>
            </a:pPr>
            <a:r>
              <a:rPr lang="en-GB" dirty="0" smtClean="0">
                <a:latin typeface="Trebuchet MS" pitchFamily="34" charset="0"/>
                <a:ea typeface="ＭＳ Ｐゴシック"/>
                <a:cs typeface="ＭＳ Ｐゴシック"/>
              </a:rPr>
              <a:t>So how do we create this learning culture and align the HR team aligned to the business strategic direction? By creating a </a:t>
            </a:r>
            <a:r>
              <a:rPr lang="en-GB" dirty="0" err="1" smtClean="0">
                <a:latin typeface="Trebuchet MS" pitchFamily="34" charset="0"/>
                <a:ea typeface="ＭＳ Ｐゴシック"/>
                <a:cs typeface="ＭＳ Ｐゴシック"/>
              </a:rPr>
              <a:t>vison</a:t>
            </a:r>
            <a:r>
              <a:rPr lang="en-GB" dirty="0" smtClean="0">
                <a:latin typeface="Trebuchet MS" pitchFamily="34" charset="0"/>
                <a:ea typeface="ＭＳ Ｐゴシック"/>
                <a:cs typeface="ＭＳ Ｐゴシック"/>
              </a:rPr>
              <a:t> of creating a legendry place to work for our people.</a:t>
            </a:r>
          </a:p>
          <a:p>
            <a:pPr>
              <a:defRPr/>
            </a:pPr>
            <a:endParaRPr lang="en-GB" dirty="0" smtClean="0">
              <a:latin typeface="Trebuchet MS" pitchFamily="34" charset="0"/>
              <a:ea typeface="ＭＳ Ｐゴシック"/>
              <a:cs typeface="ＭＳ Ｐゴシック"/>
            </a:endParaRPr>
          </a:p>
          <a:p>
            <a:pPr>
              <a:defRPr/>
            </a:pPr>
            <a:r>
              <a:rPr lang="en-GB" dirty="0" smtClean="0">
                <a:latin typeface="Trebuchet MS" pitchFamily="34" charset="0"/>
                <a:ea typeface="ＭＳ Ｐゴシック"/>
                <a:cs typeface="ＭＳ Ｐゴシック"/>
              </a:rPr>
              <a:t>We needed a systematic approach to recruitment, induction, core skills training, management and leadership development </a:t>
            </a:r>
          </a:p>
          <a:p>
            <a:pPr>
              <a:defRPr/>
            </a:pPr>
            <a:r>
              <a:rPr lang="en-GB" dirty="0" smtClean="0">
                <a:latin typeface="Trebuchet MS" pitchFamily="34" charset="0"/>
                <a:ea typeface="ＭＳ Ｐゴシック"/>
                <a:cs typeface="ＭＳ Ｐゴシック"/>
              </a:rPr>
              <a:t>Future facing internal talent pipeline created by designing a clear progression pathway from team member upwards.</a:t>
            </a:r>
          </a:p>
          <a:p>
            <a:pPr>
              <a:defRPr/>
            </a:pPr>
            <a:r>
              <a:rPr lang="en-GB" dirty="0" smtClean="0">
                <a:latin typeface="Trebuchet MS" pitchFamily="34" charset="0"/>
                <a:ea typeface="ＭＳ Ｐゴシック"/>
                <a:cs typeface="ＭＳ Ｐゴシック"/>
              </a:rPr>
              <a:t>Clear about how we measured our success and return on investment.   </a:t>
            </a:r>
          </a:p>
          <a:p>
            <a:pPr>
              <a:buFont typeface="Arial" pitchFamily="34" charset="0"/>
              <a:buNone/>
              <a:defRPr/>
            </a:pPr>
            <a:endParaRPr lang="en-GB" b="1" dirty="0" smtClean="0">
              <a:solidFill>
                <a:schemeClr val="bg1"/>
              </a:solidFill>
              <a:latin typeface="Trebuchet MS" pitchFamily="34" charset="0"/>
              <a:ea typeface="ＭＳ Ｐゴシック"/>
              <a:cs typeface="ＭＳ Ｐゴシック"/>
            </a:endParaRPr>
          </a:p>
          <a:p>
            <a:pPr>
              <a:defRPr/>
            </a:pPr>
            <a:endParaRPr lang="en-GB" dirty="0"/>
          </a:p>
        </p:txBody>
      </p:sp>
      <p:sp>
        <p:nvSpPr>
          <p:cNvPr id="4" name="Slide Number Placeholder 3"/>
          <p:cNvSpPr>
            <a:spLocks noGrp="1"/>
          </p:cNvSpPr>
          <p:nvPr>
            <p:ph type="sldNum" sz="quarter" idx="5"/>
          </p:nvPr>
        </p:nvSpPr>
        <p:spPr/>
        <p:txBody>
          <a:bodyPr/>
          <a:lstStyle/>
          <a:p>
            <a:pPr>
              <a:defRPr/>
            </a:pPr>
            <a:fld id="{D1FC41AD-13DB-49B9-A405-CEFB0A1772B1}" type="slidenum">
              <a:rPr lang="en-GB" smtClean="0"/>
              <a:pPr>
                <a:defRPr/>
              </a:pPr>
              <a:t>7</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r>
              <a:rPr lang="en-GB" smtClean="0"/>
              <a:t>Build exceptional teams:</a:t>
            </a:r>
          </a:p>
          <a:p>
            <a:endParaRPr lang="en-GB" smtClean="0"/>
          </a:p>
          <a:p>
            <a:r>
              <a:rPr lang="en-GB" smtClean="0"/>
              <a:t>Let me take back to 2008 this was the beginning of the journey:</a:t>
            </a:r>
          </a:p>
          <a:p>
            <a:r>
              <a:rPr lang="en-GB" smtClean="0"/>
              <a:t>We needed to raise the bar so we restructured and set up</a:t>
            </a:r>
            <a:r>
              <a:rPr lang="en-GB" smtClean="0">
                <a:ea typeface="MS PGothic" pitchFamily="34" charset="-128"/>
              </a:rPr>
              <a:t> regional HR managers, working cross  brand, to raise the people agenda. This was our first signal in how we were going to raise the bar in this area.</a:t>
            </a:r>
          </a:p>
          <a:p>
            <a:pPr>
              <a:buFontTx/>
              <a:buChar char="•"/>
            </a:pPr>
            <a:r>
              <a:rPr lang="en-GB" smtClean="0">
                <a:ea typeface="MS PGothic" pitchFamily="34" charset="-128"/>
              </a:rPr>
              <a:t> We stopped recruiting by external agencies and established an internal resourcing team.</a:t>
            </a:r>
          </a:p>
          <a:p>
            <a:pPr>
              <a:buFontTx/>
              <a:buChar char="•"/>
            </a:pPr>
            <a:r>
              <a:rPr lang="en-GB" smtClean="0">
                <a:ea typeface="MS PGothic" pitchFamily="34" charset="-128"/>
              </a:rPr>
              <a:t> Established a central Whitbread Academy to support all training interventions </a:t>
            </a:r>
          </a:p>
          <a:p>
            <a:pPr>
              <a:buFontTx/>
              <a:buChar char="•"/>
            </a:pPr>
            <a:r>
              <a:rPr lang="en-GB" smtClean="0">
                <a:ea typeface="MS PGothic" pitchFamily="34" charset="-128"/>
              </a:rPr>
              <a:t> Launched an engaging induction process for the business  and introduced consistent innovative core skills training tools to enable and support management taking accountability  for training and developing their own teams. </a:t>
            </a:r>
          </a:p>
          <a:p>
            <a:pPr>
              <a:buFontTx/>
              <a:buChar char="•"/>
            </a:pPr>
            <a:r>
              <a:rPr lang="en-GB" smtClean="0">
                <a:ea typeface="MS PGothic" pitchFamily="34" charset="-128"/>
              </a:rPr>
              <a:t>Succession roles and a career pathway directly linked to our performance review process aligned with personal development   </a:t>
            </a:r>
          </a:p>
          <a:p>
            <a:r>
              <a:rPr lang="en-GB" smtClean="0">
                <a:ea typeface="MS PGothic" pitchFamily="34" charset="-128"/>
              </a:rPr>
              <a:t>  </a:t>
            </a:r>
          </a:p>
          <a:p>
            <a:r>
              <a:rPr lang="en-GB" smtClean="0">
                <a:ea typeface="MS PGothic" pitchFamily="34" charset="-128"/>
              </a:rPr>
              <a:t>  </a:t>
            </a:r>
          </a:p>
          <a:p>
            <a:r>
              <a:rPr lang="en-GB" smtClean="0"/>
              <a:t> </a:t>
            </a:r>
          </a:p>
        </p:txBody>
      </p:sp>
      <p:sp>
        <p:nvSpPr>
          <p:cNvPr id="4" name="Slide Number Placeholder 3"/>
          <p:cNvSpPr>
            <a:spLocks noGrp="1"/>
          </p:cNvSpPr>
          <p:nvPr>
            <p:ph type="sldNum" sz="quarter" idx="5"/>
          </p:nvPr>
        </p:nvSpPr>
        <p:spPr/>
        <p:txBody>
          <a:bodyPr/>
          <a:lstStyle/>
          <a:p>
            <a:pPr>
              <a:defRPr/>
            </a:pPr>
            <a:fld id="{15539293-52FB-4B6E-AADD-D85F8892115D}" type="slidenum">
              <a:rPr lang="en-GB" smtClean="0"/>
              <a:pPr>
                <a:defRPr/>
              </a:pPr>
              <a:t>8</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3" name="Notes Placeholder 2"/>
          <p:cNvSpPr>
            <a:spLocks noGrp="1"/>
          </p:cNvSpPr>
          <p:nvPr>
            <p:ph type="body" idx="1"/>
          </p:nvPr>
        </p:nvSpPr>
        <p:spPr/>
        <p:txBody>
          <a:bodyPr>
            <a:normAutofit lnSpcReduction="10000"/>
          </a:bodyPr>
          <a:lstStyle/>
          <a:p>
            <a:pPr>
              <a:buFont typeface="Arial" pitchFamily="34" charset="0"/>
              <a:buChar char="•"/>
              <a:defRPr/>
            </a:pPr>
            <a:r>
              <a:rPr lang="en-GB" dirty="0" smtClean="0">
                <a:ea typeface="ＭＳ Ｐゴシック" charset="-128"/>
              </a:rPr>
              <a:t>Giving people the permission to bring all of themselves to work, reveal more about you linked to our values, Genuine, Confident and </a:t>
            </a:r>
            <a:r>
              <a:rPr lang="en-GB" dirty="0" err="1" smtClean="0">
                <a:ea typeface="ＭＳ Ｐゴシック" charset="-128"/>
              </a:rPr>
              <a:t>Commited</a:t>
            </a:r>
            <a:endParaRPr lang="en-GB" dirty="0" smtClean="0">
              <a:ea typeface="ＭＳ Ｐゴシック" charset="-128"/>
            </a:endParaRPr>
          </a:p>
          <a:p>
            <a:pPr>
              <a:buFont typeface="Arial" pitchFamily="34" charset="0"/>
              <a:buChar char="•"/>
              <a:defRPr/>
            </a:pPr>
            <a:endParaRPr lang="en-GB" dirty="0" smtClean="0">
              <a:ea typeface="ＭＳ Ｐゴシック" charset="-128"/>
            </a:endParaRPr>
          </a:p>
          <a:p>
            <a:pPr>
              <a:buFont typeface="Arial" pitchFamily="34" charset="0"/>
              <a:buChar char="•"/>
              <a:defRPr/>
            </a:pPr>
            <a:r>
              <a:rPr lang="en-GB" dirty="0" smtClean="0">
                <a:ea typeface="ＭＳ Ｐゴシック" charset="-128"/>
              </a:rPr>
              <a:t>We needed to measure our bench strength in light of growth as well as driving a high performing culture, what skills would we require in the future introduce talent matrices and calibration for consistency </a:t>
            </a:r>
          </a:p>
          <a:p>
            <a:pPr>
              <a:buFont typeface="Arial" pitchFamily="34" charset="0"/>
              <a:buNone/>
              <a:defRPr/>
            </a:pPr>
            <a:endParaRPr lang="en-GB" dirty="0" smtClean="0">
              <a:ea typeface="ＭＳ Ｐゴシック" charset="-128"/>
            </a:endParaRPr>
          </a:p>
          <a:p>
            <a:pPr>
              <a:buFont typeface="Arial" pitchFamily="34" charset="0"/>
              <a:buNone/>
              <a:defRPr/>
            </a:pPr>
            <a:r>
              <a:rPr lang="en-GB" dirty="0" smtClean="0">
                <a:ea typeface="ＭＳ Ｐゴシック" charset="-128"/>
              </a:rPr>
              <a:t>Believe in your own value by introducing a more interactive learning journey by way of  level 2 Apprenticeships and they were embedded into  </a:t>
            </a:r>
          </a:p>
          <a:p>
            <a:pPr>
              <a:defRPr/>
            </a:pPr>
            <a:r>
              <a:rPr lang="en-GB" dirty="0" smtClean="0">
                <a:ea typeface="ＭＳ Ｐゴシック" charset="-128"/>
              </a:rPr>
              <a:t>  our own core skills training solutions which have in our business for a year </a:t>
            </a:r>
          </a:p>
          <a:p>
            <a:pPr>
              <a:buFont typeface="Arial" pitchFamily="34" charset="0"/>
              <a:buChar char="•"/>
              <a:defRPr/>
            </a:pPr>
            <a:r>
              <a:rPr lang="en-GB" dirty="0" smtClean="0">
                <a:ea typeface="ＭＳ Ｐゴシック" charset="-128"/>
              </a:rPr>
              <a:t> Developed Skills For Life literacy and </a:t>
            </a:r>
            <a:r>
              <a:rPr lang="en-GB" dirty="0" err="1" smtClean="0">
                <a:ea typeface="ＭＳ Ｐゴシック" charset="-128"/>
              </a:rPr>
              <a:t>numeracy</a:t>
            </a:r>
            <a:r>
              <a:rPr lang="en-GB" dirty="0" smtClean="0">
                <a:ea typeface="ＭＳ Ｐゴシック" charset="-128"/>
              </a:rPr>
              <a:t>  programmes which are completed in the workplace </a:t>
            </a:r>
          </a:p>
          <a:p>
            <a:pPr>
              <a:buFont typeface="Arial" pitchFamily="34" charset="0"/>
              <a:buChar char="•"/>
              <a:defRPr/>
            </a:pPr>
            <a:r>
              <a:rPr lang="en-GB" dirty="0" smtClean="0">
                <a:ea typeface="ＭＳ Ｐゴシック" charset="-128"/>
              </a:rPr>
              <a:t> Earn while you learn attraction campaign externally to attract talent into the business</a:t>
            </a:r>
          </a:p>
          <a:p>
            <a:pPr>
              <a:buFont typeface="Arial" pitchFamily="34" charset="0"/>
              <a:buChar char="•"/>
              <a:defRPr/>
            </a:pPr>
            <a:r>
              <a:rPr lang="en-GB" dirty="0" smtClean="0">
                <a:ea typeface="ＭＳ Ｐゴシック" charset="-128"/>
              </a:rPr>
              <a:t>We set up technical and management leadership programmes, so we now have 6 programmes  ( Bronze, Steel, </a:t>
            </a:r>
            <a:r>
              <a:rPr lang="en-GB" dirty="0" err="1" smtClean="0">
                <a:ea typeface="ＭＳ Ｐゴシック" charset="-128"/>
              </a:rPr>
              <a:t>Garaphite</a:t>
            </a:r>
            <a:r>
              <a:rPr lang="en-GB" dirty="0" smtClean="0">
                <a:ea typeface="ＭＳ Ｐゴシック" charset="-128"/>
              </a:rPr>
              <a:t>, Silver Gold and Platinum to demonstrate career progression so a TM can move through organisation  since it’s launch 1,240 people have </a:t>
            </a:r>
            <a:r>
              <a:rPr lang="en-GB" dirty="0" err="1" smtClean="0">
                <a:ea typeface="ＭＳ Ｐゴシック" charset="-128"/>
              </a:rPr>
              <a:t>attende</a:t>
            </a:r>
            <a:r>
              <a:rPr lang="en-GB" dirty="0" smtClean="0">
                <a:ea typeface="ＭＳ Ｐゴシック" charset="-128"/>
              </a:rPr>
              <a:t> </a:t>
            </a:r>
            <a:r>
              <a:rPr lang="en-GB" dirty="0" err="1" smtClean="0">
                <a:ea typeface="ＭＳ Ｐゴシック" charset="-128"/>
              </a:rPr>
              <a:t>dthese</a:t>
            </a:r>
            <a:r>
              <a:rPr lang="en-GB" dirty="0" smtClean="0">
                <a:ea typeface="ＭＳ Ｐゴシック" charset="-128"/>
              </a:rPr>
              <a:t> courses and our internal succession has risen from 42% TO 81%   </a:t>
            </a:r>
          </a:p>
          <a:p>
            <a:pPr>
              <a:buFont typeface="Arial" pitchFamily="34" charset="0"/>
              <a:buChar char="•"/>
              <a:defRPr/>
            </a:pPr>
            <a:endParaRPr lang="en-GB" dirty="0" smtClean="0">
              <a:ea typeface="ＭＳ Ｐゴシック" charset="-128"/>
            </a:endParaRPr>
          </a:p>
          <a:p>
            <a:pPr>
              <a:buFont typeface="Arial" pitchFamily="34" charset="0"/>
              <a:buChar char="•"/>
              <a:defRPr/>
            </a:pPr>
            <a:r>
              <a:rPr lang="en-GB" dirty="0" smtClean="0">
                <a:ea typeface="ＭＳ Ｐゴシック" charset="-128"/>
              </a:rPr>
              <a:t>We have also achieved over 3,000 qualifications.</a:t>
            </a:r>
          </a:p>
          <a:p>
            <a:pPr>
              <a:defRPr/>
            </a:pPr>
            <a:endParaRPr lang="en-GB" dirty="0"/>
          </a:p>
        </p:txBody>
      </p:sp>
      <p:sp>
        <p:nvSpPr>
          <p:cNvPr id="4" name="Slide Number Placeholder 3"/>
          <p:cNvSpPr>
            <a:spLocks noGrp="1"/>
          </p:cNvSpPr>
          <p:nvPr>
            <p:ph type="sldNum" sz="quarter" idx="5"/>
          </p:nvPr>
        </p:nvSpPr>
        <p:spPr/>
        <p:txBody>
          <a:bodyPr/>
          <a:lstStyle/>
          <a:p>
            <a:pPr>
              <a:defRPr/>
            </a:pPr>
            <a:fld id="{1FA752D2-0FE9-4F27-B730-7EB06EE9C4D7}" type="slidenum">
              <a:rPr lang="en-GB" smtClean="0"/>
              <a:pPr>
                <a:defRPr/>
              </a:pPr>
              <a:t>11</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a:buFontTx/>
              <a:buChar char="•"/>
            </a:pPr>
            <a:r>
              <a:rPr lang="en-GB" smtClean="0">
                <a:ea typeface="MS PGothic" pitchFamily="34" charset="-128"/>
              </a:rPr>
              <a:t>Introduce Talent dashboard to track people our measures, we treat this dashboard as importantly as our Customer dashboard and financial results </a:t>
            </a:r>
          </a:p>
          <a:p>
            <a:pPr>
              <a:buFontTx/>
              <a:buChar char="•"/>
            </a:pPr>
            <a:r>
              <a:rPr lang="en-GB" smtClean="0">
                <a:ea typeface="MS PGothic" pitchFamily="34" charset="-128"/>
              </a:rPr>
              <a:t> Set up regional field based resourcing team, recruiting for attitude and enabling internal growth</a:t>
            </a:r>
          </a:p>
          <a:p>
            <a:pPr>
              <a:buFontTx/>
              <a:buChar char="•"/>
            </a:pPr>
            <a:r>
              <a:rPr lang="en-GB" smtClean="0">
                <a:ea typeface="MS PGothic" pitchFamily="34" charset="-128"/>
              </a:rPr>
              <a:t> Aligned field based Learning &amp; Development specialist to complete the set of HR functions  supporting each region</a:t>
            </a:r>
          </a:p>
          <a:p>
            <a:pPr>
              <a:buFontTx/>
              <a:buChar char="•"/>
            </a:pPr>
            <a:r>
              <a:rPr lang="en-GB" smtClean="0">
                <a:ea typeface="MS PGothic" pitchFamily="34" charset="-128"/>
              </a:rPr>
              <a:t> Revitalized our ‘Your Say’ team engagement  survey collated twice a year</a:t>
            </a:r>
          </a:p>
          <a:p>
            <a:pPr>
              <a:buFontTx/>
              <a:buChar char="•"/>
            </a:pPr>
            <a:r>
              <a:rPr lang="en-GB" smtClean="0">
                <a:ea typeface="MS PGothic" pitchFamily="34" charset="-128"/>
              </a:rPr>
              <a:t> Introduced a L&amp;D project manager role to co ordinate central and operational training requests </a:t>
            </a:r>
          </a:p>
          <a:p>
            <a:pPr>
              <a:buFontTx/>
              <a:buChar char="•"/>
            </a:pPr>
            <a:r>
              <a:rPr lang="en-GB" smtClean="0">
                <a:ea typeface="MS PGothic" pitchFamily="34" charset="-128"/>
              </a:rPr>
              <a:t>Clearly defined manpower plan, established and reported </a:t>
            </a:r>
          </a:p>
          <a:p>
            <a:r>
              <a:rPr lang="en-GB" smtClean="0">
                <a:ea typeface="MS PGothic" pitchFamily="34" charset="-128"/>
              </a:rPr>
              <a:t>   </a:t>
            </a:r>
          </a:p>
          <a:p>
            <a:endParaRPr lang="en-GB" smtClean="0"/>
          </a:p>
        </p:txBody>
      </p:sp>
      <p:sp>
        <p:nvSpPr>
          <p:cNvPr id="4" name="Slide Number Placeholder 3"/>
          <p:cNvSpPr>
            <a:spLocks noGrp="1"/>
          </p:cNvSpPr>
          <p:nvPr>
            <p:ph type="sldNum" sz="quarter" idx="5"/>
          </p:nvPr>
        </p:nvSpPr>
        <p:spPr/>
        <p:txBody>
          <a:bodyPr/>
          <a:lstStyle/>
          <a:p>
            <a:pPr>
              <a:defRPr/>
            </a:pPr>
            <a:fld id="{D6DC10F3-C07A-49EE-8A04-6536E6655FFF}" type="slidenum">
              <a:rPr lang="en-GB" smtClean="0"/>
              <a:pPr>
                <a:defRPr/>
              </a:pPr>
              <a:t>12</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3.jpe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2.jpeg"/><Relationship Id="rId4" Type="http://schemas.openxmlformats.org/officeDocument/2006/relationships/image" Target="../media/image14.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me">
    <p:spTree>
      <p:nvGrpSpPr>
        <p:cNvPr id="1" name=""/>
        <p:cNvGrpSpPr/>
        <p:nvPr/>
      </p:nvGrpSpPr>
      <p:grpSpPr>
        <a:xfrm>
          <a:off x="0" y="0"/>
          <a:ext cx="0" cy="0"/>
          <a:chOff x="0" y="0"/>
          <a:chExt cx="0" cy="0"/>
        </a:xfrm>
      </p:grpSpPr>
      <p:cxnSp>
        <p:nvCxnSpPr>
          <p:cNvPr id="5" name="Straight Connector 4"/>
          <p:cNvCxnSpPr/>
          <p:nvPr userDrawn="1"/>
        </p:nvCxnSpPr>
        <p:spPr>
          <a:xfrm>
            <a:off x="5138738" y="0"/>
            <a:ext cx="0" cy="5143500"/>
          </a:xfrm>
          <a:prstGeom prst="line">
            <a:avLst/>
          </a:prstGeom>
          <a:ln>
            <a:solidFill>
              <a:schemeClr val="bg1">
                <a:lumMod val="95000"/>
              </a:schemeClr>
            </a:solidFill>
          </a:ln>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ctrTitle"/>
          </p:nvPr>
        </p:nvSpPr>
        <p:spPr>
          <a:xfrm>
            <a:off x="539553" y="555526"/>
            <a:ext cx="4608711" cy="864096"/>
          </a:xfrm>
        </p:spPr>
        <p:txBody>
          <a:bodyPr>
            <a:noAutofit/>
          </a:bodyPr>
          <a:lstStyle>
            <a:lvl1pPr algn="l">
              <a:defRPr sz="3300"/>
            </a:lvl1pPr>
          </a:lstStyle>
          <a:p>
            <a:r>
              <a:rPr lang="en-US" dirty="0" smtClean="0"/>
              <a:t>Click to edit</a:t>
            </a:r>
            <a:endParaRPr lang="en-GB" dirty="0"/>
          </a:p>
        </p:txBody>
      </p:sp>
      <p:sp>
        <p:nvSpPr>
          <p:cNvPr id="3" name="Subtitle 2"/>
          <p:cNvSpPr>
            <a:spLocks noGrp="1"/>
          </p:cNvSpPr>
          <p:nvPr>
            <p:ph type="subTitle" idx="1"/>
          </p:nvPr>
        </p:nvSpPr>
        <p:spPr>
          <a:xfrm>
            <a:off x="537321" y="1347614"/>
            <a:ext cx="4610943" cy="648072"/>
          </a:xfrm>
        </p:spPr>
        <p:txBody>
          <a:bodyPr/>
          <a:lstStyle>
            <a:lvl1pPr marL="0" indent="0" algn="l">
              <a:buNone/>
              <a:defRPr sz="210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Click to edit Master</a:t>
            </a:r>
            <a:endParaRPr lang="en-GB" dirty="0"/>
          </a:p>
        </p:txBody>
      </p:sp>
      <p:pic>
        <p:nvPicPr>
          <p:cNvPr id="6" name="Picture 2" descr="\\READYNAS\projects\Whitbread\WHR\Whitbread Leadership Forum Sept 2010\admin\logo.png"/>
          <p:cNvPicPr>
            <a:picLocks noChangeArrowheads="1"/>
          </p:cNvPicPr>
          <p:nvPr userDrawn="1"/>
        </p:nvPicPr>
        <p:blipFill>
          <a:blip r:embed="rId2" cstate="print"/>
          <a:srcRect/>
          <a:stretch>
            <a:fillRect/>
          </a:stretch>
        </p:blipFill>
        <p:spPr bwMode="auto">
          <a:xfrm>
            <a:off x="584199" y="4244527"/>
            <a:ext cx="2071356" cy="443492"/>
          </a:xfrm>
          <a:prstGeom prst="rect">
            <a:avLst/>
          </a:prstGeom>
          <a:noFill/>
          <a:ln w="9525">
            <a:noFill/>
            <a:miter lim="800000"/>
            <a:headEnd/>
            <a:tailEnd/>
          </a:ln>
        </p:spPr>
      </p:pic>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DD41450-C5DD-4B4B-8DFA-F7D2B1AF9482}"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723890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305176"/>
            <a:ext cx="7772400" cy="1021556"/>
          </a:xfrm>
        </p:spPr>
        <p:txBody>
          <a:bodyPr anchor="t"/>
          <a:lstStyle>
            <a:lvl1pPr algn="l">
              <a:defRPr sz="3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4" y="2180035"/>
            <a:ext cx="7772400" cy="1125140"/>
          </a:xfrm>
        </p:spPr>
        <p:txBody>
          <a:bodyPr anchor="b"/>
          <a:lstStyle>
            <a:lvl1pPr marL="0" indent="0">
              <a:buNone/>
              <a:defRPr sz="1500">
                <a:solidFill>
                  <a:schemeClr val="tx1">
                    <a:tint val="75000"/>
                  </a:schemeClr>
                </a:solidFill>
              </a:defRPr>
            </a:lvl1pPr>
            <a:lvl2pPr marL="342900" indent="0">
              <a:buNone/>
              <a:defRPr sz="1400">
                <a:solidFill>
                  <a:schemeClr val="tx1">
                    <a:tint val="75000"/>
                  </a:schemeClr>
                </a:solidFill>
              </a:defRPr>
            </a:lvl2pPr>
            <a:lvl3pPr marL="685800" indent="0">
              <a:buNone/>
              <a:defRPr sz="1200">
                <a:solidFill>
                  <a:schemeClr val="tx1">
                    <a:tint val="75000"/>
                  </a:schemeClr>
                </a:solidFill>
              </a:defRPr>
            </a:lvl3pPr>
            <a:lvl4pPr marL="1028700" indent="0">
              <a:buNone/>
              <a:defRPr sz="1100">
                <a:solidFill>
                  <a:schemeClr val="tx1">
                    <a:tint val="75000"/>
                  </a:schemeClr>
                </a:solidFill>
              </a:defRPr>
            </a:lvl4pPr>
            <a:lvl5pPr marL="1371600" indent="0">
              <a:buNone/>
              <a:defRPr sz="1100">
                <a:solidFill>
                  <a:schemeClr val="tx1">
                    <a:tint val="75000"/>
                  </a:schemeClr>
                </a:solidFill>
              </a:defRPr>
            </a:lvl5pPr>
            <a:lvl6pPr marL="1714500" indent="0">
              <a:buNone/>
              <a:defRPr sz="1100">
                <a:solidFill>
                  <a:schemeClr val="tx1">
                    <a:tint val="75000"/>
                  </a:schemeClr>
                </a:solidFill>
              </a:defRPr>
            </a:lvl6pPr>
            <a:lvl7pPr marL="2057400" indent="0">
              <a:buNone/>
              <a:defRPr sz="1100">
                <a:solidFill>
                  <a:schemeClr val="tx1">
                    <a:tint val="75000"/>
                  </a:schemeClr>
                </a:solidFill>
              </a:defRPr>
            </a:lvl7pPr>
            <a:lvl8pPr marL="2400300" indent="0">
              <a:buNone/>
              <a:defRPr sz="1100">
                <a:solidFill>
                  <a:schemeClr val="tx1">
                    <a:tint val="75000"/>
                  </a:schemeClr>
                </a:solidFill>
              </a:defRPr>
            </a:lvl8pPr>
            <a:lvl9pPr marL="2743200" indent="0">
              <a:buNone/>
              <a:defRPr sz="1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77E7D8C-1BC2-4CA4-B75E-9CE9A21CA9A8}"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3738235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1"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D3EEDA3-9BBD-464E-A49F-2BAFB8AA8F13}"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7794821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151335"/>
            <a:ext cx="4041775" cy="47982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5" y="1631156"/>
            <a:ext cx="4041775"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E2F2E27-D4CD-4629-BF53-56AB8EC06AC9}"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5256369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8EC1F130-199D-4C6C-A566-51500CDF8A18}"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1766651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22A0C28-012B-4FB2-93EE-2C1E0459A92B}"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1008136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7"/>
            <a:ext cx="3008313" cy="871538"/>
          </a:xfrm>
        </p:spPr>
        <p:txBody>
          <a:bodyPr anchor="b"/>
          <a:lstStyle>
            <a:lvl1pPr algn="l">
              <a:defRPr sz="1500" b="1"/>
            </a:lvl1pPr>
          </a:lstStyle>
          <a:p>
            <a:r>
              <a:rPr lang="en-US" smtClean="0"/>
              <a:t>Click to edit Master title style</a:t>
            </a:r>
            <a:endParaRPr lang="en-GB"/>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076326"/>
            <a:ext cx="3008313" cy="3518297"/>
          </a:xfrm>
        </p:spPr>
        <p:txBody>
          <a:bodyPr/>
          <a:lstStyle>
            <a:lvl1pPr marL="0" indent="0">
              <a:buNone/>
              <a:defRPr sz="11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EF4C466-535F-4991-A103-4DAB652A7ED3}"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7871709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1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A4DA6A5-6BAB-4E99-B7FE-FF49BBF03EE6}"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0388978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3BFC2E3-9714-4865-B3B3-B04EA89A4A8D}"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0585142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1"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1669FA5-D228-4A74-BE51-58B54FD37B08}"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636952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lvl1pPr>
              <a:defRPr sz="2100"/>
            </a:lvl1pPr>
            <a:lvl2pPr>
              <a:defRPr sz="1800"/>
            </a:lvl2pPr>
            <a:lvl3pPr>
              <a:defRPr sz="1500"/>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pic>
        <p:nvPicPr>
          <p:cNvPr id="5" name="Picture 2" descr="\\READYNAS\projects\Whitbread\WHR\Whitbread Leadership Forum Sept 2010\admin\logo.png"/>
          <p:cNvPicPr>
            <a:picLocks noChangeArrowheads="1"/>
          </p:cNvPicPr>
          <p:nvPr userDrawn="1"/>
        </p:nvPicPr>
        <p:blipFill>
          <a:blip r:embed="rId2" cstate="print"/>
          <a:srcRect/>
          <a:stretch>
            <a:fillRect/>
          </a:stretch>
        </p:blipFill>
        <p:spPr bwMode="auto">
          <a:xfrm>
            <a:off x="7185025" y="4561285"/>
            <a:ext cx="1511300" cy="323116"/>
          </a:xfrm>
          <a:prstGeom prst="rect">
            <a:avLst/>
          </a:prstGeom>
          <a:noFill/>
          <a:ln w="9525">
            <a:noFill/>
            <a:miter lim="800000"/>
            <a:headEnd/>
            <a:tailEnd/>
          </a:ln>
        </p:spPr>
      </p:pic>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Slide">
    <p:bg>
      <p:bgPr>
        <a:solidFill>
          <a:schemeClr val="bg1"/>
        </a:solidFill>
        <a:effectLst/>
      </p:bgPr>
    </p:bg>
    <p:spTree>
      <p:nvGrpSpPr>
        <p:cNvPr id="1" name=""/>
        <p:cNvGrpSpPr/>
        <p:nvPr/>
      </p:nvGrpSpPr>
      <p:grpSpPr>
        <a:xfrm>
          <a:off x="0" y="0"/>
          <a:ext cx="0" cy="0"/>
          <a:chOff x="0" y="0"/>
          <a:chExt cx="0" cy="0"/>
        </a:xfrm>
      </p:grpSpPr>
      <p:pic>
        <p:nvPicPr>
          <p:cNvPr id="4" name="Picture 2" descr="\\READYNAS\projects\Whitbread\WHR\Whitbread Leadership Forum Sept 2010\admin\logo.png"/>
          <p:cNvPicPr>
            <a:picLocks noChangeAspect="1" noChangeArrowheads="1"/>
          </p:cNvPicPr>
          <p:nvPr userDrawn="1"/>
        </p:nvPicPr>
        <p:blipFill>
          <a:blip r:embed="rId2" cstate="print"/>
          <a:srcRect/>
          <a:stretch>
            <a:fillRect/>
          </a:stretch>
        </p:blipFill>
        <p:spPr bwMode="auto">
          <a:xfrm>
            <a:off x="7164388" y="4443413"/>
            <a:ext cx="1511300" cy="323850"/>
          </a:xfrm>
          <a:prstGeom prst="rect">
            <a:avLst/>
          </a:prstGeom>
          <a:noFill/>
          <a:ln w="9525">
            <a:noFill/>
            <a:miter lim="800000"/>
            <a:headEnd/>
            <a:tailEnd/>
          </a:ln>
        </p:spPr>
      </p:pic>
      <p:sp>
        <p:nvSpPr>
          <p:cNvPr id="2" name="Title 1"/>
          <p:cNvSpPr>
            <a:spLocks noGrp="1"/>
          </p:cNvSpPr>
          <p:nvPr>
            <p:ph type="title"/>
          </p:nvPr>
        </p:nvSpPr>
        <p:spPr/>
        <p:txBody>
          <a:bodyPr/>
          <a:lstStyle>
            <a:lvl1pPr algn="l">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lvl1pPr>
              <a:defRPr sz="2100">
                <a:solidFill>
                  <a:srgbClr val="004687"/>
                </a:solidFill>
                <a:effectLst/>
              </a:defRPr>
            </a:lvl1pPr>
            <a:lvl2pPr>
              <a:defRPr sz="1800">
                <a:solidFill>
                  <a:srgbClr val="004687"/>
                </a:solidFill>
                <a:effectLst/>
              </a:defRPr>
            </a:lvl2pPr>
            <a:lvl3pPr>
              <a:defRPr sz="1500">
                <a:solidFill>
                  <a:srgbClr val="004687"/>
                </a:solidFill>
                <a:effectLst/>
              </a:defRPr>
            </a:lvl3pPr>
            <a:lvl4pPr>
              <a:defRPr sz="1400">
                <a:solidFill>
                  <a:srgbClr val="004687"/>
                </a:solidFill>
                <a:effectLst/>
              </a:defRPr>
            </a:lvl4pPr>
            <a:lvl5pPr>
              <a:defRPr sz="1400">
                <a:solidFill>
                  <a:srgbClr val="004687"/>
                </a:solidFill>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T &amp; Breaks">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05931"/>
            <a:ext cx="8229600" cy="1731639"/>
          </a:xfrm>
        </p:spPr>
        <p:txBody>
          <a:bodyPr>
            <a:noAutofit/>
          </a:bodyPr>
          <a:lstStyle>
            <a:lvl1pPr algn="ctr">
              <a:buNone/>
              <a:defRPr sz="3800"/>
            </a:lvl1pPr>
            <a:lvl2pPr>
              <a:buNone/>
              <a:defRPr sz="1800"/>
            </a:lvl2pPr>
            <a:lvl3pPr>
              <a:buNone/>
              <a:defRPr sz="1500"/>
            </a:lvl3pPr>
            <a:lvl4pPr>
              <a:buNone/>
              <a:defRPr sz="1400"/>
            </a:lvl4pPr>
            <a:lvl5pPr>
              <a:buNone/>
              <a:defRPr sz="1400"/>
            </a:lvl5pPr>
          </a:lstStyle>
          <a:p>
            <a:pPr lvl="0"/>
            <a:r>
              <a:rPr lang="en-US" dirty="0" smtClean="0"/>
              <a:t>Click to edit</a:t>
            </a:r>
            <a:endParaRPr lang="en-GB"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old">
    <p:bg>
      <p:bgPr>
        <a:solidFill>
          <a:schemeClr val="bg1"/>
        </a:solidFill>
        <a:effectLst/>
      </p:bgPr>
    </p:bg>
    <p:spTree>
      <p:nvGrpSpPr>
        <p:cNvPr id="1" name=""/>
        <p:cNvGrpSpPr/>
        <p:nvPr/>
      </p:nvGrpSpPr>
      <p:grpSpPr>
        <a:xfrm>
          <a:off x="0" y="0"/>
          <a:ext cx="0" cy="0"/>
          <a:chOff x="0" y="0"/>
          <a:chExt cx="0" cy="0"/>
        </a:xfrm>
      </p:grpSpPr>
      <p:grpSp>
        <p:nvGrpSpPr>
          <p:cNvPr id="9" name="Group 8"/>
          <p:cNvGrpSpPr/>
          <p:nvPr userDrawn="1"/>
        </p:nvGrpSpPr>
        <p:grpSpPr>
          <a:xfrm>
            <a:off x="858081" y="3064629"/>
            <a:ext cx="7504870" cy="1278044"/>
            <a:chOff x="71406" y="4292601"/>
            <a:chExt cx="9001188" cy="1536700"/>
          </a:xfrm>
        </p:grpSpPr>
        <p:pic>
          <p:nvPicPr>
            <p:cNvPr id="2" name="Picture Placeholder 9" descr="W10.jpg"/>
            <p:cNvPicPr>
              <a:picLocks/>
            </p:cNvPicPr>
            <p:nvPr userDrawn="1"/>
          </p:nvPicPr>
          <p:blipFill>
            <a:blip r:embed="rId2" cstate="print"/>
            <a:srcRect t="-46" b="-46"/>
            <a:stretch>
              <a:fillRect/>
            </a:stretch>
          </p:blipFill>
          <p:spPr bwMode="auto">
            <a:xfrm>
              <a:off x="1913298" y="4292601"/>
              <a:ext cx="1712958" cy="1536700"/>
            </a:xfrm>
            <a:prstGeom prst="rect">
              <a:avLst/>
            </a:prstGeom>
            <a:noFill/>
            <a:ln w="9525">
              <a:noFill/>
              <a:miter lim="800000"/>
              <a:headEnd/>
              <a:tailEnd/>
            </a:ln>
          </p:spPr>
        </p:pic>
        <p:pic>
          <p:nvPicPr>
            <p:cNvPr id="3" name="Picture Placeholder 7" descr="W06.jpg"/>
            <p:cNvPicPr>
              <a:picLocks/>
            </p:cNvPicPr>
            <p:nvPr userDrawn="1"/>
          </p:nvPicPr>
          <p:blipFill>
            <a:blip r:embed="rId3" cstate="print"/>
            <a:srcRect t="-46" b="-46"/>
            <a:stretch>
              <a:fillRect/>
            </a:stretch>
          </p:blipFill>
          <p:spPr bwMode="auto">
            <a:xfrm>
              <a:off x="7359636" y="4292601"/>
              <a:ext cx="1712958" cy="1536700"/>
            </a:xfrm>
            <a:prstGeom prst="rect">
              <a:avLst/>
            </a:prstGeom>
            <a:noFill/>
            <a:ln w="9525">
              <a:noFill/>
              <a:miter lim="800000"/>
              <a:headEnd/>
              <a:tailEnd/>
            </a:ln>
          </p:spPr>
        </p:pic>
        <p:pic>
          <p:nvPicPr>
            <p:cNvPr id="4" name="Picture Placeholder 8" descr="W08.jpg"/>
            <p:cNvPicPr>
              <a:picLocks/>
            </p:cNvPicPr>
            <p:nvPr userDrawn="1"/>
          </p:nvPicPr>
          <p:blipFill>
            <a:blip r:embed="rId4" cstate="print"/>
            <a:srcRect t="-89" b="-89"/>
            <a:stretch>
              <a:fillRect/>
            </a:stretch>
          </p:blipFill>
          <p:spPr bwMode="auto">
            <a:xfrm>
              <a:off x="3735363" y="4292601"/>
              <a:ext cx="1715322" cy="1536700"/>
            </a:xfrm>
            <a:prstGeom prst="rect">
              <a:avLst/>
            </a:prstGeom>
            <a:noFill/>
            <a:ln w="9525">
              <a:noFill/>
              <a:miter lim="800000"/>
              <a:headEnd/>
              <a:tailEnd/>
            </a:ln>
          </p:spPr>
        </p:pic>
        <p:pic>
          <p:nvPicPr>
            <p:cNvPr id="5" name="Picture 2"/>
            <p:cNvPicPr>
              <a:picLocks noChangeAspect="1" noChangeArrowheads="1"/>
            </p:cNvPicPr>
            <p:nvPr userDrawn="1"/>
          </p:nvPicPr>
          <p:blipFill>
            <a:blip r:embed="rId5" cstate="print"/>
            <a:srcRect/>
            <a:stretch>
              <a:fillRect/>
            </a:stretch>
          </p:blipFill>
          <p:spPr bwMode="auto">
            <a:xfrm>
              <a:off x="71406" y="4292601"/>
              <a:ext cx="1715322" cy="1536700"/>
            </a:xfrm>
            <a:prstGeom prst="rect">
              <a:avLst/>
            </a:prstGeom>
            <a:noFill/>
            <a:ln w="9525">
              <a:noFill/>
              <a:miter lim="800000"/>
              <a:headEnd/>
              <a:tailEnd/>
            </a:ln>
          </p:spPr>
        </p:pic>
        <p:pic>
          <p:nvPicPr>
            <p:cNvPr id="6" name="Picture 3"/>
            <p:cNvPicPr>
              <a:picLocks noChangeAspect="1" noChangeArrowheads="1"/>
            </p:cNvPicPr>
            <p:nvPr userDrawn="1"/>
          </p:nvPicPr>
          <p:blipFill>
            <a:blip r:embed="rId6" cstate="print"/>
            <a:srcRect/>
            <a:stretch>
              <a:fillRect/>
            </a:stretch>
          </p:blipFill>
          <p:spPr bwMode="auto">
            <a:xfrm>
              <a:off x="5538382" y="4292601"/>
              <a:ext cx="1715322" cy="1536700"/>
            </a:xfrm>
            <a:prstGeom prst="rect">
              <a:avLst/>
            </a:prstGeom>
            <a:noFill/>
            <a:ln w="9525">
              <a:noFill/>
              <a:miter lim="800000"/>
              <a:headEnd/>
              <a:tailEnd/>
            </a:ln>
          </p:spPr>
        </p:pic>
      </p:grpSp>
      <p:pic>
        <p:nvPicPr>
          <p:cNvPr id="10" name="Picture 5" descr="W01.jpg"/>
          <p:cNvPicPr>
            <a:picLocks/>
          </p:cNvPicPr>
          <p:nvPr userDrawn="1"/>
        </p:nvPicPr>
        <p:blipFill>
          <a:blip r:embed="rId7" cstate="print"/>
          <a:srcRect l="8671" t="4329" r="9480" b="61021"/>
          <a:stretch>
            <a:fillRect/>
          </a:stretch>
        </p:blipFill>
        <p:spPr bwMode="auto">
          <a:xfrm>
            <a:off x="455894" y="241070"/>
            <a:ext cx="6137103" cy="1955632"/>
          </a:xfrm>
          <a:prstGeom prst="rect">
            <a:avLst/>
          </a:prstGeom>
          <a:noFill/>
          <a:ln w="9525">
            <a:noFill/>
            <a:miter lim="800000"/>
            <a:headEnd/>
            <a:tailEnd/>
          </a:ln>
        </p:spPr>
      </p:pic>
      <p:sp>
        <p:nvSpPr>
          <p:cNvPr id="8" name="TextBox 7"/>
          <p:cNvSpPr txBox="1">
            <a:spLocks noChangeArrowheads="1"/>
          </p:cNvSpPr>
          <p:nvPr userDrawn="1"/>
        </p:nvSpPr>
        <p:spPr bwMode="auto">
          <a:xfrm>
            <a:off x="745666" y="1949091"/>
            <a:ext cx="3148772" cy="346249"/>
          </a:xfrm>
          <a:prstGeom prst="rect">
            <a:avLst/>
          </a:prstGeom>
          <a:noFill/>
          <a:ln>
            <a:noFill/>
          </a:ln>
          <a:extLst/>
        </p:spPr>
        <p:txBody>
          <a:bodyPr wrap="none" lIns="68580" tIns="34290" rIns="68580" bIns="3429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GB" sz="1800" b="0" dirty="0" smtClean="0">
                <a:solidFill>
                  <a:srgbClr val="004687"/>
                </a:solidFill>
                <a:latin typeface="Gotham Rounded Bold" pitchFamily="50" charset="0"/>
                <a:cs typeface="Arial" charset="0"/>
              </a:rPr>
              <a:t>World Skills October 2011</a:t>
            </a:r>
            <a:endParaRPr lang="en-GB" sz="1800" b="0" dirty="0">
              <a:solidFill>
                <a:srgbClr val="004687"/>
              </a:solidFill>
              <a:latin typeface="Gotham Rounded Bold" pitchFamily="50" charset="0"/>
              <a:cs typeface="Arial" charset="0"/>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london_illustration_ppt_header_small.jpg"/>
          <p:cNvPicPr>
            <a:picLocks noChangeAspect="1"/>
          </p:cNvPicPr>
          <p:nvPr userDrawn="1"/>
        </p:nvPicPr>
        <p:blipFill>
          <a:blip r:embed="rId2"/>
          <a:stretch>
            <a:fillRect/>
          </a:stretch>
        </p:blipFill>
        <p:spPr>
          <a:xfrm>
            <a:off x="7054850" y="1"/>
            <a:ext cx="2089150" cy="937439"/>
          </a:xfrm>
          <a:prstGeom prst="rect">
            <a:avLst/>
          </a:prstGeom>
        </p:spPr>
      </p:pic>
      <p:pic>
        <p:nvPicPr>
          <p:cNvPr id="11" name="Picture 10" descr="hand-with-blue-tinge.jpg"/>
          <p:cNvPicPr>
            <a:picLocks noChangeAspect="1"/>
          </p:cNvPicPr>
          <p:nvPr userDrawn="1"/>
        </p:nvPicPr>
        <p:blipFill>
          <a:blip r:embed="rId3"/>
          <a:stretch>
            <a:fillRect/>
          </a:stretch>
        </p:blipFill>
        <p:spPr>
          <a:xfrm>
            <a:off x="1058" y="2609057"/>
            <a:ext cx="2603500" cy="2533650"/>
          </a:xfrm>
          <a:prstGeom prst="rect">
            <a:avLst/>
          </a:prstGeom>
        </p:spPr>
      </p:pic>
      <p:sp>
        <p:nvSpPr>
          <p:cNvPr id="4" name="Rectangle 15"/>
          <p:cNvSpPr>
            <a:spLocks noChangeAspect="1" noChangeArrowheads="1"/>
          </p:cNvSpPr>
          <p:nvPr userDrawn="1"/>
        </p:nvSpPr>
        <p:spPr bwMode="auto">
          <a:xfrm>
            <a:off x="101590" y="4885135"/>
            <a:ext cx="2028825" cy="246221"/>
          </a:xfrm>
          <a:prstGeom prst="rect">
            <a:avLst/>
          </a:prstGeom>
          <a:noFill/>
          <a:ln w="12700">
            <a:noFill/>
            <a:miter lim="800000"/>
            <a:headEnd/>
            <a:tailEnd/>
          </a:ln>
          <a:effectLst/>
        </p:spPr>
        <p:txBody>
          <a:bodyPr lIns="0" tIns="0" rIns="0" bIns="0">
            <a:prstTxWarp prst="textNoShape">
              <a:avLst/>
            </a:prstTxWarp>
            <a:spAutoFit/>
          </a:bodyPr>
          <a:lstStyle/>
          <a:p>
            <a:pPr eaLnBrk="0" hangingPunct="0"/>
            <a:r>
              <a:rPr kumimoji="1" lang="en-US" sz="800" dirty="0" smtClean="0">
                <a:solidFill>
                  <a:srgbClr val="A6A6A6"/>
                </a:solidFill>
                <a:latin typeface="Arial" charset="0"/>
                <a:ea typeface="ＭＳ Ｐゴシック" pitchFamily="34" charset="-128"/>
                <a:cs typeface="+mn-cs"/>
              </a:rPr>
              <a:t>WorldSkills Premiere Experience 2011</a:t>
            </a:r>
          </a:p>
          <a:p>
            <a:pPr eaLnBrk="0" hangingPunct="0"/>
            <a:r>
              <a:rPr kumimoji="1" lang="en-US" sz="800" dirty="0" err="1" smtClean="0">
                <a:solidFill>
                  <a:srgbClr val="A6A6A6"/>
                </a:solidFill>
                <a:latin typeface="Arial" charset="0"/>
                <a:ea typeface="ＭＳ Ｐゴシック" pitchFamily="34" charset="-128"/>
                <a:cs typeface="+mn-cs"/>
              </a:rPr>
              <a:t>www.worldskillspremiere.com</a:t>
            </a:r>
            <a:endParaRPr lang="de-DE" sz="800" dirty="0">
              <a:solidFill>
                <a:srgbClr val="A6A6A6"/>
              </a:solidFill>
              <a:latin typeface="Arial" charset="0"/>
              <a:ea typeface="ＭＳ Ｐゴシック" pitchFamily="34" charset="-128"/>
              <a:cs typeface="+mn-cs"/>
            </a:endParaRPr>
          </a:p>
        </p:txBody>
      </p:sp>
      <p:pic>
        <p:nvPicPr>
          <p:cNvPr id="8" name="Picture 40" descr="WSI_logo_docsmall"/>
          <p:cNvPicPr>
            <a:picLocks noChangeAspect="1" noChangeArrowheads="1"/>
          </p:cNvPicPr>
          <p:nvPr userDrawn="1"/>
        </p:nvPicPr>
        <p:blipFill>
          <a:blip r:embed="rId4"/>
          <a:srcRect/>
          <a:stretch>
            <a:fillRect/>
          </a:stretch>
        </p:blipFill>
        <p:spPr bwMode="auto">
          <a:xfrm>
            <a:off x="5630367" y="50799"/>
            <a:ext cx="633412" cy="406004"/>
          </a:xfrm>
          <a:prstGeom prst="rect">
            <a:avLst/>
          </a:prstGeom>
          <a:noFill/>
        </p:spPr>
      </p:pic>
      <p:pic>
        <p:nvPicPr>
          <p:cNvPr id="9" name="Picture 8" descr="Logo_WSC2011_r200_50h_RGB.jpg"/>
          <p:cNvPicPr>
            <a:picLocks noChangeAspect="1"/>
          </p:cNvPicPr>
          <p:nvPr userDrawn="1"/>
        </p:nvPicPr>
        <p:blipFill>
          <a:blip r:embed="rId5"/>
          <a:stretch>
            <a:fillRect/>
          </a:stretch>
        </p:blipFill>
        <p:spPr>
          <a:xfrm>
            <a:off x="6451600" y="50799"/>
            <a:ext cx="630677" cy="405000"/>
          </a:xfrm>
          <a:prstGeom prst="rect">
            <a:avLst/>
          </a:prstGeom>
        </p:spPr>
      </p:pic>
      <p:cxnSp>
        <p:nvCxnSpPr>
          <p:cNvPr id="10" name="Straight Connector 9"/>
          <p:cNvCxnSpPr/>
          <p:nvPr userDrawn="1"/>
        </p:nvCxnSpPr>
        <p:spPr>
          <a:xfrm rot="10800000">
            <a:off x="-9525" y="504826"/>
            <a:ext cx="8299450" cy="2381"/>
          </a:xfrm>
          <a:prstGeom prst="line">
            <a:avLst/>
          </a:prstGeom>
          <a:ln w="635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76341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3" name="Picture 12" descr="london_illustration_ppt_header.jpg"/>
          <p:cNvPicPr>
            <a:picLocks/>
          </p:cNvPicPr>
          <p:nvPr userDrawn="1"/>
        </p:nvPicPr>
        <p:blipFill>
          <a:blip r:embed="rId2"/>
          <a:stretch>
            <a:fillRect/>
          </a:stretch>
        </p:blipFill>
        <p:spPr>
          <a:xfrm>
            <a:off x="4360301" y="0"/>
            <a:ext cx="4783699" cy="4814168"/>
          </a:xfrm>
          <a:prstGeom prst="rect">
            <a:avLst/>
          </a:prstGeom>
        </p:spPr>
      </p:pic>
      <p:pic>
        <p:nvPicPr>
          <p:cNvPr id="6" name="Picture 5" descr="hand-with-blue-tinge.jpg"/>
          <p:cNvPicPr>
            <a:picLocks/>
          </p:cNvPicPr>
          <p:nvPr userDrawn="1"/>
        </p:nvPicPr>
        <p:blipFill>
          <a:blip r:embed="rId3"/>
          <a:stretch>
            <a:fillRect/>
          </a:stretch>
        </p:blipFill>
        <p:spPr>
          <a:xfrm>
            <a:off x="1058" y="1927860"/>
            <a:ext cx="3130762" cy="3215640"/>
          </a:xfrm>
          <a:prstGeom prst="rect">
            <a:avLst/>
          </a:prstGeom>
        </p:spPr>
      </p:pic>
      <p:sp>
        <p:nvSpPr>
          <p:cNvPr id="2" name="Title 1"/>
          <p:cNvSpPr>
            <a:spLocks noGrp="1"/>
          </p:cNvSpPr>
          <p:nvPr>
            <p:ph type="title" hasCustomPrompt="1"/>
          </p:nvPr>
        </p:nvSpPr>
        <p:spPr>
          <a:xfrm>
            <a:off x="485246" y="3267075"/>
            <a:ext cx="6233054" cy="1370762"/>
          </a:xfrm>
        </p:spPr>
        <p:txBody>
          <a:bodyPr anchor="t" anchorCtr="0"/>
          <a:lstStyle>
            <a:lvl1pPr algn="l">
              <a:defRPr sz="4000" b="1"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482600" y="1564026"/>
            <a:ext cx="6180667" cy="1125140"/>
          </a:xfrm>
        </p:spPr>
        <p:txBody>
          <a:bodyPr anchor="b" anchorCtr="0"/>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cxnSp>
        <p:nvCxnSpPr>
          <p:cNvPr id="8" name="Straight Connector 7"/>
          <p:cNvCxnSpPr/>
          <p:nvPr userDrawn="1"/>
        </p:nvCxnSpPr>
        <p:spPr>
          <a:xfrm rot="10800000" flipV="1">
            <a:off x="16936" y="3478530"/>
            <a:ext cx="6688664" cy="3176"/>
          </a:xfrm>
          <a:prstGeom prst="line">
            <a:avLst/>
          </a:prstGeom>
          <a:ln w="9525" cap="flat" cmpd="sng" algn="ctr">
            <a:solidFill>
              <a:schemeClr val="bg1">
                <a:lumMod val="6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9" name="Picture 8" descr="Logo_WSI_r200_50h_RGB.jpg"/>
          <p:cNvPicPr>
            <a:picLocks/>
          </p:cNvPicPr>
          <p:nvPr userDrawn="1"/>
        </p:nvPicPr>
        <p:blipFill>
          <a:blip r:embed="rId4"/>
          <a:stretch>
            <a:fillRect/>
          </a:stretch>
        </p:blipFill>
        <p:spPr>
          <a:xfrm>
            <a:off x="504614" y="241306"/>
            <a:ext cx="1050761" cy="900684"/>
          </a:xfrm>
          <a:prstGeom prst="rect">
            <a:avLst/>
          </a:prstGeom>
        </p:spPr>
      </p:pic>
      <p:pic>
        <p:nvPicPr>
          <p:cNvPr id="10" name="Picture 9" descr="Logo_WSC2011_r200_50h_RGB.jpg"/>
          <p:cNvPicPr>
            <a:picLocks/>
          </p:cNvPicPr>
          <p:nvPr userDrawn="1"/>
        </p:nvPicPr>
        <p:blipFill>
          <a:blip r:embed="rId5"/>
          <a:stretch>
            <a:fillRect/>
          </a:stretch>
        </p:blipFill>
        <p:spPr>
          <a:xfrm>
            <a:off x="1931938" y="243014"/>
            <a:ext cx="1051128" cy="893872"/>
          </a:xfrm>
          <a:prstGeom prst="rect">
            <a:avLst/>
          </a:prstGeom>
        </p:spPr>
      </p:pic>
      <p:pic>
        <p:nvPicPr>
          <p:cNvPr id="15" name="Picture 14" descr="WSPE-Hand.png"/>
          <p:cNvPicPr>
            <a:picLocks/>
          </p:cNvPicPr>
          <p:nvPr userDrawn="1"/>
        </p:nvPicPr>
        <p:blipFill>
          <a:blip r:embed="rId6"/>
          <a:stretch>
            <a:fillRect/>
          </a:stretch>
        </p:blipFill>
        <p:spPr>
          <a:xfrm>
            <a:off x="6423660" y="-1"/>
            <a:ext cx="2720340" cy="2998331"/>
          </a:xfrm>
          <a:prstGeom prst="rect">
            <a:avLst/>
          </a:prstGeom>
        </p:spPr>
      </p:pic>
    </p:spTree>
    <p:extLst>
      <p:ext uri="{BB962C8B-B14F-4D97-AF65-F5344CB8AC3E}">
        <p14:creationId xmlns:p14="http://schemas.microsoft.com/office/powerpoint/2010/main" val="783151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10" name="Picture 9" descr="london_illustration_ppt_header_small.jpg"/>
          <p:cNvPicPr>
            <a:picLocks noChangeAspect="1"/>
          </p:cNvPicPr>
          <p:nvPr userDrawn="1"/>
        </p:nvPicPr>
        <p:blipFill>
          <a:blip r:embed="rId2"/>
          <a:stretch>
            <a:fillRect/>
          </a:stretch>
        </p:blipFill>
        <p:spPr>
          <a:xfrm>
            <a:off x="7054850" y="1"/>
            <a:ext cx="2089150" cy="937439"/>
          </a:xfrm>
          <a:prstGeom prst="rect">
            <a:avLst/>
          </a:prstGeom>
        </p:spPr>
      </p:pic>
      <p:pic>
        <p:nvPicPr>
          <p:cNvPr id="9" name="Picture 8" descr="hand-with-blue-tinge.jpg"/>
          <p:cNvPicPr>
            <a:picLocks noChangeAspect="1"/>
          </p:cNvPicPr>
          <p:nvPr userDrawn="1"/>
        </p:nvPicPr>
        <p:blipFill>
          <a:blip r:embed="rId3"/>
          <a:stretch>
            <a:fillRect/>
          </a:stretch>
        </p:blipFill>
        <p:spPr>
          <a:xfrm>
            <a:off x="1058" y="2609057"/>
            <a:ext cx="2603500" cy="2533650"/>
          </a:xfrm>
          <a:prstGeom prst="rect">
            <a:avLst/>
          </a:prstGeom>
        </p:spPr>
      </p:pic>
      <p:sp>
        <p:nvSpPr>
          <p:cNvPr id="2" name="Rectangle 15"/>
          <p:cNvSpPr>
            <a:spLocks noChangeAspect="1" noChangeArrowheads="1"/>
          </p:cNvSpPr>
          <p:nvPr userDrawn="1"/>
        </p:nvSpPr>
        <p:spPr bwMode="auto">
          <a:xfrm>
            <a:off x="101590" y="4885135"/>
            <a:ext cx="2028825" cy="246221"/>
          </a:xfrm>
          <a:prstGeom prst="rect">
            <a:avLst/>
          </a:prstGeom>
          <a:noFill/>
          <a:ln w="12700">
            <a:noFill/>
            <a:miter lim="800000"/>
            <a:headEnd/>
            <a:tailEnd/>
          </a:ln>
          <a:effectLst/>
        </p:spPr>
        <p:txBody>
          <a:bodyPr lIns="0" tIns="0" rIns="0" bIns="0">
            <a:prstTxWarp prst="textNoShape">
              <a:avLst/>
            </a:prstTxWarp>
            <a:spAutoFit/>
          </a:bodyPr>
          <a:lstStyle/>
          <a:p>
            <a:pPr eaLnBrk="0" hangingPunct="0"/>
            <a:r>
              <a:rPr kumimoji="1" lang="en-US" sz="800" dirty="0" smtClean="0">
                <a:solidFill>
                  <a:srgbClr val="A6A6A6"/>
                </a:solidFill>
                <a:latin typeface="Arial" charset="0"/>
                <a:ea typeface="ＭＳ Ｐゴシック" pitchFamily="34" charset="-128"/>
                <a:cs typeface="+mn-cs"/>
              </a:rPr>
              <a:t>WorldSkills Premiere Experience 2011</a:t>
            </a:r>
          </a:p>
          <a:p>
            <a:pPr eaLnBrk="0" hangingPunct="0"/>
            <a:r>
              <a:rPr kumimoji="1" lang="en-US" sz="800" dirty="0" err="1" smtClean="0">
                <a:solidFill>
                  <a:srgbClr val="A6A6A6"/>
                </a:solidFill>
                <a:latin typeface="Arial" charset="0"/>
                <a:ea typeface="ＭＳ Ｐゴシック" pitchFamily="34" charset="-128"/>
                <a:cs typeface="+mn-cs"/>
              </a:rPr>
              <a:t>www.worldskillspremiere.com</a:t>
            </a:r>
            <a:endParaRPr lang="de-DE" sz="800" dirty="0">
              <a:solidFill>
                <a:srgbClr val="A6A6A6"/>
              </a:solidFill>
              <a:latin typeface="Arial" charset="0"/>
              <a:ea typeface="ＭＳ Ｐゴシック" pitchFamily="34" charset="-128"/>
              <a:cs typeface="+mn-cs"/>
            </a:endParaRPr>
          </a:p>
        </p:txBody>
      </p:sp>
      <p:pic>
        <p:nvPicPr>
          <p:cNvPr id="6" name="Picture 40" descr="WSI_logo_docsmall"/>
          <p:cNvPicPr>
            <a:picLocks noChangeAspect="1" noChangeArrowheads="1"/>
          </p:cNvPicPr>
          <p:nvPr userDrawn="1"/>
        </p:nvPicPr>
        <p:blipFill>
          <a:blip r:embed="rId4"/>
          <a:srcRect/>
          <a:stretch>
            <a:fillRect/>
          </a:stretch>
        </p:blipFill>
        <p:spPr bwMode="auto">
          <a:xfrm>
            <a:off x="5630367" y="50799"/>
            <a:ext cx="633412" cy="406004"/>
          </a:xfrm>
          <a:prstGeom prst="rect">
            <a:avLst/>
          </a:prstGeom>
          <a:noFill/>
        </p:spPr>
      </p:pic>
      <p:pic>
        <p:nvPicPr>
          <p:cNvPr id="7" name="Picture 6" descr="Logo_WSC2011_r200_50h_RGB.jpg"/>
          <p:cNvPicPr>
            <a:picLocks noChangeAspect="1"/>
          </p:cNvPicPr>
          <p:nvPr userDrawn="1"/>
        </p:nvPicPr>
        <p:blipFill>
          <a:blip r:embed="rId5"/>
          <a:stretch>
            <a:fillRect/>
          </a:stretch>
        </p:blipFill>
        <p:spPr>
          <a:xfrm>
            <a:off x="6451600" y="50799"/>
            <a:ext cx="630677" cy="405000"/>
          </a:xfrm>
          <a:prstGeom prst="rect">
            <a:avLst/>
          </a:prstGeom>
        </p:spPr>
      </p:pic>
      <p:cxnSp>
        <p:nvCxnSpPr>
          <p:cNvPr id="8" name="Straight Connector 7"/>
          <p:cNvCxnSpPr/>
          <p:nvPr userDrawn="1"/>
        </p:nvCxnSpPr>
        <p:spPr>
          <a:xfrm rot="10800000">
            <a:off x="0" y="504826"/>
            <a:ext cx="8299450" cy="2381"/>
          </a:xfrm>
          <a:prstGeom prst="line">
            <a:avLst/>
          </a:prstGeom>
          <a:ln w="635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17615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B035ABE-7957-4010-8357-46B4E420F979}"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221202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4687"/>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68580" tIns="34290" rIns="68580" bIns="34290" rtlCol="0" anchor="t">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200152"/>
            <a:ext cx="8229600" cy="3394075"/>
          </a:xfrm>
          <a:prstGeom prst="rect">
            <a:avLst/>
          </a:prstGeom>
        </p:spPr>
        <p:txBody>
          <a:bodyPr vert="horz" lIns="68580" tIns="34290" rIns="68580" bIns="3429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2400" b="0" kern="1200">
          <a:solidFill>
            <a:srgbClr val="FA002D"/>
          </a:solidFill>
          <a:effectLst>
            <a:outerShdw blurRad="38100" dist="38100" dir="2700000" algn="tl">
              <a:srgbClr val="000000">
                <a:alpha val="43137"/>
              </a:srgbClr>
            </a:outerShdw>
          </a:effectLst>
          <a:latin typeface="Gotham Rounded Bold" pitchFamily="50" charset="0"/>
          <a:ea typeface="+mj-ea"/>
          <a:cs typeface="+mj-cs"/>
        </a:defRPr>
      </a:lvl1pPr>
      <a:lvl2pPr algn="l" rtl="0" eaLnBrk="0" fontAlgn="base" hangingPunct="0">
        <a:spcBef>
          <a:spcPct val="0"/>
        </a:spcBef>
        <a:spcAft>
          <a:spcPct val="0"/>
        </a:spcAft>
        <a:defRPr sz="2400" b="1">
          <a:solidFill>
            <a:srgbClr val="FA002D"/>
          </a:solidFill>
          <a:latin typeface="Gotham Rounded"/>
        </a:defRPr>
      </a:lvl2pPr>
      <a:lvl3pPr algn="l" rtl="0" eaLnBrk="0" fontAlgn="base" hangingPunct="0">
        <a:spcBef>
          <a:spcPct val="0"/>
        </a:spcBef>
        <a:spcAft>
          <a:spcPct val="0"/>
        </a:spcAft>
        <a:defRPr sz="2400" b="1">
          <a:solidFill>
            <a:srgbClr val="FA002D"/>
          </a:solidFill>
          <a:latin typeface="Gotham Rounded"/>
        </a:defRPr>
      </a:lvl3pPr>
      <a:lvl4pPr algn="l" rtl="0" eaLnBrk="0" fontAlgn="base" hangingPunct="0">
        <a:spcBef>
          <a:spcPct val="0"/>
        </a:spcBef>
        <a:spcAft>
          <a:spcPct val="0"/>
        </a:spcAft>
        <a:defRPr sz="2400" b="1">
          <a:solidFill>
            <a:srgbClr val="FA002D"/>
          </a:solidFill>
          <a:latin typeface="Gotham Rounded"/>
        </a:defRPr>
      </a:lvl4pPr>
      <a:lvl5pPr algn="l" rtl="0" eaLnBrk="0" fontAlgn="base" hangingPunct="0">
        <a:spcBef>
          <a:spcPct val="0"/>
        </a:spcBef>
        <a:spcAft>
          <a:spcPct val="0"/>
        </a:spcAft>
        <a:defRPr sz="2400" b="1">
          <a:solidFill>
            <a:srgbClr val="FA002D"/>
          </a:solidFill>
          <a:latin typeface="Gotham Rounded"/>
        </a:defRPr>
      </a:lvl5pPr>
      <a:lvl6pPr marL="342900" algn="l" rtl="0" fontAlgn="base">
        <a:spcBef>
          <a:spcPct val="0"/>
        </a:spcBef>
        <a:spcAft>
          <a:spcPct val="0"/>
        </a:spcAft>
        <a:defRPr sz="2400" b="1">
          <a:solidFill>
            <a:srgbClr val="FA002D"/>
          </a:solidFill>
          <a:latin typeface="Gotham Rounded"/>
        </a:defRPr>
      </a:lvl6pPr>
      <a:lvl7pPr marL="685800" algn="l" rtl="0" fontAlgn="base">
        <a:spcBef>
          <a:spcPct val="0"/>
        </a:spcBef>
        <a:spcAft>
          <a:spcPct val="0"/>
        </a:spcAft>
        <a:defRPr sz="2400" b="1">
          <a:solidFill>
            <a:srgbClr val="FA002D"/>
          </a:solidFill>
          <a:latin typeface="Gotham Rounded"/>
        </a:defRPr>
      </a:lvl7pPr>
      <a:lvl8pPr marL="1028700" algn="l" rtl="0" fontAlgn="base">
        <a:spcBef>
          <a:spcPct val="0"/>
        </a:spcBef>
        <a:spcAft>
          <a:spcPct val="0"/>
        </a:spcAft>
        <a:defRPr sz="2400" b="1">
          <a:solidFill>
            <a:srgbClr val="FA002D"/>
          </a:solidFill>
          <a:latin typeface="Gotham Rounded"/>
        </a:defRPr>
      </a:lvl8pPr>
      <a:lvl9pPr marL="1371600" algn="l" rtl="0" fontAlgn="base">
        <a:spcBef>
          <a:spcPct val="0"/>
        </a:spcBef>
        <a:spcAft>
          <a:spcPct val="0"/>
        </a:spcAft>
        <a:defRPr sz="2400" b="1">
          <a:solidFill>
            <a:srgbClr val="FA002D"/>
          </a:solidFill>
          <a:latin typeface="Gotham Rounded"/>
        </a:defRPr>
      </a:lvl9pPr>
    </p:titleStyle>
    <p:bodyStyle>
      <a:lvl1pPr marL="257175" indent="-257175" algn="l" rtl="0" eaLnBrk="0" fontAlgn="base" hangingPunct="0">
        <a:spcBef>
          <a:spcPct val="20000"/>
        </a:spcBef>
        <a:spcAft>
          <a:spcPct val="0"/>
        </a:spcAft>
        <a:buClr>
          <a:srgbClr val="FA002D"/>
        </a:buClr>
        <a:buFont typeface="Arial" pitchFamily="34" charset="0"/>
        <a:buChar char="•"/>
        <a:defRPr sz="1800" kern="1200">
          <a:solidFill>
            <a:schemeClr val="bg1"/>
          </a:solidFill>
          <a:effectLst>
            <a:outerShdw blurRad="38100" dist="38100" dir="2700000" algn="tl">
              <a:srgbClr val="000000">
                <a:alpha val="43137"/>
              </a:srgbClr>
            </a:outerShdw>
          </a:effectLst>
          <a:latin typeface="Gotham Rounded Medium" pitchFamily="50" charset="0"/>
          <a:ea typeface="+mn-ea"/>
          <a:cs typeface="+mn-cs"/>
        </a:defRPr>
      </a:lvl1pPr>
      <a:lvl2pPr marL="557213" indent="-214313" algn="l" rtl="0" eaLnBrk="0" fontAlgn="base" hangingPunct="0">
        <a:spcBef>
          <a:spcPct val="20000"/>
        </a:spcBef>
        <a:spcAft>
          <a:spcPct val="0"/>
        </a:spcAft>
        <a:buClr>
          <a:srgbClr val="FA002D"/>
        </a:buClr>
        <a:buFont typeface="Arial" pitchFamily="34" charset="0"/>
        <a:buChar char="•"/>
        <a:defRPr sz="1500" kern="1200">
          <a:solidFill>
            <a:schemeClr val="bg1"/>
          </a:solidFill>
          <a:effectLst>
            <a:outerShdw blurRad="38100" dist="38100" dir="2700000" algn="tl">
              <a:srgbClr val="000000">
                <a:alpha val="43137"/>
              </a:srgbClr>
            </a:outerShdw>
          </a:effectLst>
          <a:latin typeface="Gotham Rounded Medium" pitchFamily="50" charset="0"/>
          <a:ea typeface="+mn-ea"/>
          <a:cs typeface="+mn-cs"/>
        </a:defRPr>
      </a:lvl2pPr>
      <a:lvl3pPr marL="857250" indent="-171450" algn="l" rtl="0" eaLnBrk="0" fontAlgn="base" hangingPunct="0">
        <a:spcBef>
          <a:spcPct val="20000"/>
        </a:spcBef>
        <a:spcAft>
          <a:spcPct val="0"/>
        </a:spcAft>
        <a:buClr>
          <a:srgbClr val="FA002D"/>
        </a:buClr>
        <a:buFont typeface="Arial" pitchFamily="34" charset="0"/>
        <a:buChar char="•"/>
        <a:defRPr kern="1200">
          <a:solidFill>
            <a:schemeClr val="bg1"/>
          </a:solidFill>
          <a:effectLst>
            <a:outerShdw blurRad="38100" dist="38100" dir="2700000" algn="tl">
              <a:srgbClr val="000000">
                <a:alpha val="43137"/>
              </a:srgbClr>
            </a:outerShdw>
          </a:effectLst>
          <a:latin typeface="Gotham Rounded Medium" pitchFamily="50" charset="0"/>
          <a:ea typeface="+mn-ea"/>
          <a:cs typeface="+mn-cs"/>
        </a:defRPr>
      </a:lvl3pPr>
      <a:lvl4pPr marL="1200150" indent="-171450" algn="l" rtl="0" eaLnBrk="0" fontAlgn="base" hangingPunct="0">
        <a:spcBef>
          <a:spcPct val="20000"/>
        </a:spcBef>
        <a:spcAft>
          <a:spcPct val="0"/>
        </a:spcAft>
        <a:buClr>
          <a:srgbClr val="FA002D"/>
        </a:buClr>
        <a:buFont typeface="Arial" pitchFamily="34" charset="0"/>
        <a:buChar char="•"/>
        <a:defRPr sz="1200" kern="1200">
          <a:solidFill>
            <a:schemeClr val="bg1"/>
          </a:solidFill>
          <a:effectLst>
            <a:outerShdw blurRad="38100" dist="38100" dir="2700000" algn="tl">
              <a:srgbClr val="000000">
                <a:alpha val="43137"/>
              </a:srgbClr>
            </a:outerShdw>
          </a:effectLst>
          <a:latin typeface="Gotham Rounded Medium" pitchFamily="50" charset="0"/>
          <a:ea typeface="+mn-ea"/>
          <a:cs typeface="+mn-cs"/>
        </a:defRPr>
      </a:lvl4pPr>
      <a:lvl5pPr marL="1543050" indent="-171450" algn="l" rtl="0" eaLnBrk="0" fontAlgn="base" hangingPunct="0">
        <a:spcBef>
          <a:spcPct val="20000"/>
        </a:spcBef>
        <a:spcAft>
          <a:spcPct val="0"/>
        </a:spcAft>
        <a:buClr>
          <a:srgbClr val="FA002D"/>
        </a:buClr>
        <a:buFont typeface="Arial" pitchFamily="34" charset="0"/>
        <a:buChar char="•"/>
        <a:defRPr sz="1200" kern="1200">
          <a:solidFill>
            <a:schemeClr val="bg1"/>
          </a:solidFill>
          <a:effectLst>
            <a:outerShdw blurRad="38100" dist="38100" dir="2700000" algn="tl">
              <a:srgbClr val="000000">
                <a:alpha val="43137"/>
              </a:srgbClr>
            </a:outerShdw>
          </a:effectLst>
          <a:latin typeface="Gotham Rounded Medium" pitchFamily="50"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descr="london_illustration_bg_02.png"/>
          <p:cNvPicPr>
            <a:picLocks/>
          </p:cNvPicPr>
          <p:nvPr/>
        </p:nvPicPr>
        <p:blipFill>
          <a:blip r:embed="rId5"/>
          <a:stretch>
            <a:fillRect/>
          </a:stretch>
        </p:blipFill>
        <p:spPr>
          <a:xfrm>
            <a:off x="0" y="0"/>
            <a:ext cx="7109952" cy="1428300"/>
          </a:xfrm>
          <a:prstGeom prst="rect">
            <a:avLst/>
          </a:prstGeom>
        </p:spPr>
      </p:pic>
      <p:sp>
        <p:nvSpPr>
          <p:cNvPr id="1026" name="Rectangle 2"/>
          <p:cNvSpPr>
            <a:spLocks noGrp="1" noChangeArrowheads="1"/>
          </p:cNvSpPr>
          <p:nvPr>
            <p:ph type="title"/>
          </p:nvPr>
        </p:nvSpPr>
        <p:spPr bwMode="auto">
          <a:xfrm>
            <a:off x="110068" y="457201"/>
            <a:ext cx="6747933" cy="384572"/>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lvl="0"/>
            <a:r>
              <a:rPr lang="en-US" smtClean="0"/>
              <a:t>Click to edit Master title style</a:t>
            </a:r>
            <a:endParaRPr lang="en-US" dirty="0"/>
          </a:p>
        </p:txBody>
      </p:sp>
      <p:sp>
        <p:nvSpPr>
          <p:cNvPr id="1027" name="Rectangle 3"/>
          <p:cNvSpPr>
            <a:spLocks noGrp="1" noChangeArrowheads="1"/>
          </p:cNvSpPr>
          <p:nvPr>
            <p:ph type="body" idx="1"/>
          </p:nvPr>
        </p:nvSpPr>
        <p:spPr bwMode="auto">
          <a:xfrm>
            <a:off x="107950" y="897732"/>
            <a:ext cx="8928100" cy="4050506"/>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endParaRPr lang="en-US" dirty="0"/>
          </a:p>
        </p:txBody>
      </p:sp>
      <p:sp>
        <p:nvSpPr>
          <p:cNvPr id="1055" name="Rectangle 31"/>
          <p:cNvSpPr>
            <a:spLocks noChangeArrowheads="1"/>
          </p:cNvSpPr>
          <p:nvPr/>
        </p:nvSpPr>
        <p:spPr bwMode="auto">
          <a:xfrm>
            <a:off x="3919538" y="2168129"/>
            <a:ext cx="9144000" cy="461665"/>
          </a:xfrm>
          <a:prstGeom prst="rect">
            <a:avLst/>
          </a:prstGeom>
          <a:noFill/>
          <a:ln w="9525">
            <a:noFill/>
            <a:miter lim="800000"/>
            <a:headEnd/>
            <a:tailEnd/>
          </a:ln>
          <a:effectLst/>
        </p:spPr>
        <p:txBody>
          <a:bodyPr>
            <a:prstTxWarp prst="textNoShape">
              <a:avLst/>
            </a:prstTxWarp>
            <a:spAutoFit/>
          </a:bodyPr>
          <a:lstStyle/>
          <a:p>
            <a:endParaRPr lang="en-US" sz="2400">
              <a:solidFill>
                <a:srgbClr val="000000"/>
              </a:solidFill>
              <a:latin typeface="Arial" charset="0"/>
              <a:ea typeface="ＭＳ Ｐゴシック" pitchFamily="34" charset="-128"/>
              <a:cs typeface="+mn-cs"/>
            </a:endParaRPr>
          </a:p>
        </p:txBody>
      </p:sp>
    </p:spTree>
    <p:extLst>
      <p:ext uri="{BB962C8B-B14F-4D97-AF65-F5344CB8AC3E}">
        <p14:creationId xmlns:p14="http://schemas.microsoft.com/office/powerpoint/2010/main" val="911064834"/>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Lst>
  <p:hf hdr="0" dt="0"/>
  <p:txStyles>
    <p:titleStyle>
      <a:lvl1pPr algn="l" rtl="0" eaLnBrk="1" fontAlgn="base" hangingPunct="1">
        <a:spcBef>
          <a:spcPct val="0"/>
        </a:spcBef>
        <a:spcAft>
          <a:spcPct val="0"/>
        </a:spcAft>
        <a:defRPr sz="2400" b="1">
          <a:solidFill>
            <a:schemeClr val="tx2"/>
          </a:solidFill>
          <a:latin typeface="+mj-lt"/>
          <a:ea typeface="+mj-ea"/>
          <a:cs typeface="+mj-cs"/>
        </a:defRPr>
      </a:lvl1pPr>
      <a:lvl2pPr algn="l" rtl="0" eaLnBrk="1" fontAlgn="base" hangingPunct="1">
        <a:spcBef>
          <a:spcPct val="0"/>
        </a:spcBef>
        <a:spcAft>
          <a:spcPct val="0"/>
        </a:spcAft>
        <a:defRPr sz="2400" b="1">
          <a:solidFill>
            <a:schemeClr val="tx2"/>
          </a:solidFill>
          <a:latin typeface="Arial" charset="0"/>
        </a:defRPr>
      </a:lvl2pPr>
      <a:lvl3pPr algn="l" rtl="0" eaLnBrk="1" fontAlgn="base" hangingPunct="1">
        <a:spcBef>
          <a:spcPct val="0"/>
        </a:spcBef>
        <a:spcAft>
          <a:spcPct val="0"/>
        </a:spcAft>
        <a:defRPr sz="2400" b="1">
          <a:solidFill>
            <a:schemeClr val="tx2"/>
          </a:solidFill>
          <a:latin typeface="Arial" charset="0"/>
        </a:defRPr>
      </a:lvl3pPr>
      <a:lvl4pPr algn="l" rtl="0" eaLnBrk="1" fontAlgn="base" hangingPunct="1">
        <a:spcBef>
          <a:spcPct val="0"/>
        </a:spcBef>
        <a:spcAft>
          <a:spcPct val="0"/>
        </a:spcAft>
        <a:defRPr sz="2400" b="1">
          <a:solidFill>
            <a:schemeClr val="tx2"/>
          </a:solidFill>
          <a:latin typeface="Arial" charset="0"/>
        </a:defRPr>
      </a:lvl4pPr>
      <a:lvl5pPr algn="l" rtl="0" eaLnBrk="1" fontAlgn="base" hangingPunct="1">
        <a:spcBef>
          <a:spcPct val="0"/>
        </a:spcBef>
        <a:spcAft>
          <a:spcPct val="0"/>
        </a:spcAft>
        <a:defRPr sz="2400" b="1">
          <a:solidFill>
            <a:schemeClr val="tx2"/>
          </a:solidFill>
          <a:latin typeface="Arial" charset="0"/>
        </a:defRPr>
      </a:lvl5pPr>
      <a:lvl6pPr marL="457200" algn="l" rtl="0" eaLnBrk="1" fontAlgn="base" hangingPunct="1">
        <a:spcBef>
          <a:spcPct val="0"/>
        </a:spcBef>
        <a:spcAft>
          <a:spcPct val="0"/>
        </a:spcAft>
        <a:defRPr sz="2400" b="1">
          <a:solidFill>
            <a:schemeClr val="tx2"/>
          </a:solidFill>
          <a:latin typeface="Arial" charset="0"/>
        </a:defRPr>
      </a:lvl6pPr>
      <a:lvl7pPr marL="914400" algn="l" rtl="0" eaLnBrk="1" fontAlgn="base" hangingPunct="1">
        <a:spcBef>
          <a:spcPct val="0"/>
        </a:spcBef>
        <a:spcAft>
          <a:spcPct val="0"/>
        </a:spcAft>
        <a:defRPr sz="2400" b="1">
          <a:solidFill>
            <a:schemeClr val="tx2"/>
          </a:solidFill>
          <a:latin typeface="Arial" charset="0"/>
        </a:defRPr>
      </a:lvl7pPr>
      <a:lvl8pPr marL="1371600" algn="l" rtl="0" eaLnBrk="1" fontAlgn="base" hangingPunct="1">
        <a:spcBef>
          <a:spcPct val="0"/>
        </a:spcBef>
        <a:spcAft>
          <a:spcPct val="0"/>
        </a:spcAft>
        <a:defRPr sz="2400" b="1">
          <a:solidFill>
            <a:schemeClr val="tx2"/>
          </a:solidFill>
          <a:latin typeface="Arial" charset="0"/>
        </a:defRPr>
      </a:lvl8pPr>
      <a:lvl9pPr marL="1828800" algn="l" rtl="0" eaLnBrk="1" fontAlgn="base" hangingPunct="1">
        <a:spcBef>
          <a:spcPct val="0"/>
        </a:spcBef>
        <a:spcAft>
          <a:spcPct val="0"/>
        </a:spcAft>
        <a:defRPr sz="2400" b="1">
          <a:solidFill>
            <a:schemeClr val="tx2"/>
          </a:solidFill>
          <a:latin typeface="Arial" charset="0"/>
        </a:defRPr>
      </a:lvl9pPr>
    </p:titleStyle>
    <p:bodyStyle>
      <a:lvl1pPr marL="190500" indent="-190500" algn="l" rtl="0" eaLnBrk="1" fontAlgn="base" hangingPunct="1">
        <a:spcBef>
          <a:spcPct val="20000"/>
        </a:spcBef>
        <a:spcAft>
          <a:spcPct val="0"/>
        </a:spcAft>
        <a:buFont typeface="Symbol" charset="2"/>
        <a:buChar char="·"/>
        <a:defRPr sz="2000">
          <a:solidFill>
            <a:schemeClr val="tx1"/>
          </a:solidFill>
          <a:latin typeface="+mn-lt"/>
          <a:ea typeface="+mn-ea"/>
          <a:cs typeface="+mn-cs"/>
        </a:defRPr>
      </a:lvl1pPr>
      <a:lvl2pPr marL="590550" indent="-228600" algn="l" rtl="0" eaLnBrk="1" fontAlgn="base" hangingPunct="1">
        <a:spcBef>
          <a:spcPct val="20000"/>
        </a:spcBef>
        <a:spcAft>
          <a:spcPct val="0"/>
        </a:spcAft>
        <a:buFont typeface="Symbol" charset="2"/>
        <a:buChar char="-"/>
        <a:defRPr sz="2000">
          <a:solidFill>
            <a:schemeClr val="tx1"/>
          </a:solidFill>
          <a:latin typeface="+mn-lt"/>
          <a:ea typeface="ＭＳ Ｐゴシック" charset="-128"/>
        </a:defRPr>
      </a:lvl2pPr>
      <a:lvl3pPr marL="952500" indent="-171450" algn="l" rtl="0" eaLnBrk="1" fontAlgn="base" hangingPunct="1">
        <a:spcBef>
          <a:spcPct val="20000"/>
        </a:spcBef>
        <a:spcAft>
          <a:spcPct val="0"/>
        </a:spcAft>
        <a:buFont typeface="Symbol" charset="2"/>
        <a:buChar char="·"/>
        <a:defRPr>
          <a:solidFill>
            <a:schemeClr val="tx1"/>
          </a:solidFill>
          <a:latin typeface="+mn-lt"/>
          <a:ea typeface="ＭＳ Ｐゴシック" charset="-128"/>
        </a:defRPr>
      </a:lvl3pPr>
      <a:lvl4pPr marL="1333500" indent="-190500" algn="l" rtl="0" eaLnBrk="1" fontAlgn="base" hangingPunct="1">
        <a:spcBef>
          <a:spcPct val="20000"/>
        </a:spcBef>
        <a:spcAft>
          <a:spcPct val="0"/>
        </a:spcAft>
        <a:buFont typeface="Symbol" charset="2"/>
        <a:buChar char="-"/>
        <a:defRPr>
          <a:solidFill>
            <a:schemeClr val="tx1"/>
          </a:solidFill>
          <a:latin typeface="+mn-lt"/>
          <a:ea typeface="ＭＳ Ｐゴシック" charset="-128"/>
        </a:defRPr>
      </a:lvl4pPr>
      <a:lvl5pPr marL="1714500" indent="-190500" algn="l" rtl="0" eaLnBrk="1" fontAlgn="base" hangingPunct="1">
        <a:spcBef>
          <a:spcPct val="20000"/>
        </a:spcBef>
        <a:spcAft>
          <a:spcPct val="0"/>
        </a:spcAft>
        <a:buChar char="»"/>
        <a:defRPr sz="1600">
          <a:solidFill>
            <a:schemeClr val="tx1"/>
          </a:solidFill>
          <a:latin typeface="+mn-lt"/>
          <a:ea typeface="ＭＳ Ｐゴシック" charset="-128"/>
        </a:defRPr>
      </a:lvl5pPr>
      <a:lvl6pPr marL="2171700" indent="-190500" algn="l" rtl="0" eaLnBrk="1" fontAlgn="base" hangingPunct="1">
        <a:spcBef>
          <a:spcPct val="20000"/>
        </a:spcBef>
        <a:spcAft>
          <a:spcPct val="0"/>
        </a:spcAft>
        <a:buChar char="»"/>
        <a:defRPr sz="1600">
          <a:solidFill>
            <a:schemeClr val="tx1"/>
          </a:solidFill>
          <a:latin typeface="+mn-lt"/>
          <a:ea typeface="ＭＳ Ｐゴシック" charset="-128"/>
        </a:defRPr>
      </a:lvl6pPr>
      <a:lvl7pPr marL="2628900" indent="-190500" algn="l" rtl="0" eaLnBrk="1" fontAlgn="base" hangingPunct="1">
        <a:spcBef>
          <a:spcPct val="20000"/>
        </a:spcBef>
        <a:spcAft>
          <a:spcPct val="0"/>
        </a:spcAft>
        <a:buChar char="»"/>
        <a:defRPr sz="1600">
          <a:solidFill>
            <a:schemeClr val="tx1"/>
          </a:solidFill>
          <a:latin typeface="+mn-lt"/>
          <a:ea typeface="ＭＳ Ｐゴシック" charset="-128"/>
        </a:defRPr>
      </a:lvl7pPr>
      <a:lvl8pPr marL="3086100" indent="-190500" algn="l" rtl="0" eaLnBrk="1" fontAlgn="base" hangingPunct="1">
        <a:spcBef>
          <a:spcPct val="20000"/>
        </a:spcBef>
        <a:spcAft>
          <a:spcPct val="0"/>
        </a:spcAft>
        <a:buChar char="»"/>
        <a:defRPr sz="1600">
          <a:solidFill>
            <a:schemeClr val="tx1"/>
          </a:solidFill>
          <a:latin typeface="+mn-lt"/>
          <a:ea typeface="ＭＳ Ｐゴシック" charset="-128"/>
        </a:defRPr>
      </a:lvl8pPr>
      <a:lvl9pPr marL="3543300" indent="-190500" algn="l" rtl="0" eaLnBrk="1" fontAlgn="base" hangingPunct="1">
        <a:spcBef>
          <a:spcPct val="20000"/>
        </a:spcBef>
        <a:spcAft>
          <a:spcPct val="0"/>
        </a:spcAft>
        <a:buChar char="»"/>
        <a:defRPr sz="16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p>
            <a:pPr lvl="0"/>
            <a:r>
              <a:rPr lang="en-US" smtClean="0"/>
              <a:t>Click to edit Master title style</a:t>
            </a:r>
            <a:endParaRPr lang="en-GB" smtClean="0"/>
          </a:p>
        </p:txBody>
      </p:sp>
      <p:sp>
        <p:nvSpPr>
          <p:cNvPr id="1027" name="Text Placeholder 2"/>
          <p:cNvSpPr>
            <a:spLocks noGrp="1"/>
          </p:cNvSpPr>
          <p:nvPr>
            <p:ph type="body" idx="1"/>
          </p:nvPr>
        </p:nvSpPr>
        <p:spPr bwMode="auto">
          <a:xfrm>
            <a:off x="457200" y="1200151"/>
            <a:ext cx="8229600" cy="3394472"/>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4767264"/>
            <a:ext cx="21336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a:defRPr/>
            </a:pPr>
            <a:endParaRPr lang="en-GB">
              <a:solidFill>
                <a:prstClr val="black">
                  <a:tint val="75000"/>
                </a:prstClr>
              </a:solidFill>
              <a:latin typeface="Arial" charset="0"/>
              <a:cs typeface="+mn-cs"/>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a:defRPr/>
            </a:pPr>
            <a:endParaRPr lang="en-GB">
              <a:solidFill>
                <a:prstClr val="black">
                  <a:tint val="75000"/>
                </a:prstClr>
              </a:solidFill>
              <a:latin typeface="Arial" charset="0"/>
              <a:cs typeface="+mn-cs"/>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68580" tIns="34290" rIns="68580" bIns="34290" rtlCol="0" anchor="ctr"/>
          <a:lstStyle>
            <a:lvl1pPr algn="r">
              <a:defRPr sz="900" smtClean="0">
                <a:solidFill>
                  <a:schemeClr val="tx1">
                    <a:tint val="75000"/>
                  </a:schemeClr>
                </a:solidFill>
              </a:defRPr>
            </a:lvl1pPr>
          </a:lstStyle>
          <a:p>
            <a:pPr>
              <a:defRPr/>
            </a:pPr>
            <a:fld id="{67E46FA1-5BB6-4812-BA5F-56176308D238}" type="slidenum">
              <a:rPr lang="en-GB">
                <a:solidFill>
                  <a:prstClr val="black">
                    <a:tint val="75000"/>
                  </a:prstClr>
                </a:solidFill>
                <a:latin typeface="Arial" charset="0"/>
                <a:cs typeface="+mn-cs"/>
              </a:rPr>
              <a:pPr>
                <a:defRPr/>
              </a:pPr>
              <a:t>‹#›</a:t>
            </a:fld>
            <a:endParaRPr lang="en-GB">
              <a:solidFill>
                <a:prstClr val="black">
                  <a:tint val="75000"/>
                </a:prstClr>
              </a:solidFill>
              <a:latin typeface="Arial" charset="0"/>
              <a:cs typeface="+mn-cs"/>
            </a:endParaRPr>
          </a:p>
        </p:txBody>
      </p:sp>
    </p:spTree>
    <p:extLst>
      <p:ext uri="{BB962C8B-B14F-4D97-AF65-F5344CB8AC3E}">
        <p14:creationId xmlns:p14="http://schemas.microsoft.com/office/powerpoint/2010/main" val="2485672635"/>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xStyles>
    <p:titleStyle>
      <a:lvl1pPr algn="ctr" rtl="0" fontAlgn="base">
        <a:spcBef>
          <a:spcPct val="0"/>
        </a:spcBef>
        <a:spcAft>
          <a:spcPct val="0"/>
        </a:spcAft>
        <a:defRPr sz="3300" kern="1200">
          <a:solidFill>
            <a:schemeClr val="tx1"/>
          </a:solidFill>
          <a:latin typeface="+mj-lt"/>
          <a:ea typeface="+mj-ea"/>
          <a:cs typeface="+mj-cs"/>
        </a:defRPr>
      </a:lvl1pPr>
      <a:lvl2pPr algn="ctr" rtl="0" fontAlgn="base">
        <a:spcBef>
          <a:spcPct val="0"/>
        </a:spcBef>
        <a:spcAft>
          <a:spcPct val="0"/>
        </a:spcAft>
        <a:defRPr sz="3300">
          <a:solidFill>
            <a:schemeClr val="tx1"/>
          </a:solidFill>
          <a:latin typeface="Calibri" pitchFamily="34" charset="0"/>
        </a:defRPr>
      </a:lvl2pPr>
      <a:lvl3pPr algn="ctr" rtl="0" fontAlgn="base">
        <a:spcBef>
          <a:spcPct val="0"/>
        </a:spcBef>
        <a:spcAft>
          <a:spcPct val="0"/>
        </a:spcAft>
        <a:defRPr sz="3300">
          <a:solidFill>
            <a:schemeClr val="tx1"/>
          </a:solidFill>
          <a:latin typeface="Calibri" pitchFamily="34" charset="0"/>
        </a:defRPr>
      </a:lvl3pPr>
      <a:lvl4pPr algn="ctr" rtl="0" fontAlgn="base">
        <a:spcBef>
          <a:spcPct val="0"/>
        </a:spcBef>
        <a:spcAft>
          <a:spcPct val="0"/>
        </a:spcAft>
        <a:defRPr sz="3300">
          <a:solidFill>
            <a:schemeClr val="tx1"/>
          </a:solidFill>
          <a:latin typeface="Calibri" pitchFamily="34" charset="0"/>
        </a:defRPr>
      </a:lvl4pPr>
      <a:lvl5pPr algn="ctr" rtl="0" fontAlgn="base">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fontAlgn="base">
        <a:spcBef>
          <a:spcPct val="20000"/>
        </a:spcBef>
        <a:spcAft>
          <a:spcPct val="0"/>
        </a:spcAft>
        <a:buFont typeface="Arial" charset="0"/>
        <a:buChar char="•"/>
        <a:defRPr sz="2400" kern="1200">
          <a:solidFill>
            <a:schemeClr val="tx1"/>
          </a:solidFill>
          <a:latin typeface="+mn-lt"/>
          <a:ea typeface="+mn-ea"/>
          <a:cs typeface="+mn-cs"/>
        </a:defRPr>
      </a:lvl1pPr>
      <a:lvl2pPr marL="557213" indent="-214313" algn="l" rtl="0" fontAlgn="base">
        <a:spcBef>
          <a:spcPct val="20000"/>
        </a:spcBef>
        <a:spcAft>
          <a:spcPct val="0"/>
        </a:spcAft>
        <a:buFont typeface="Arial" charset="0"/>
        <a:buChar char="–"/>
        <a:defRPr sz="2100" kern="1200">
          <a:solidFill>
            <a:schemeClr val="tx1"/>
          </a:solidFill>
          <a:latin typeface="+mn-lt"/>
          <a:ea typeface="+mn-ea"/>
          <a:cs typeface="+mn-cs"/>
        </a:defRPr>
      </a:lvl2pPr>
      <a:lvl3pPr marL="857250" indent="-171450" algn="l" rtl="0" fontAlgn="base">
        <a:spcBef>
          <a:spcPct val="20000"/>
        </a:spcBef>
        <a:spcAft>
          <a:spcPct val="0"/>
        </a:spcAft>
        <a:buFont typeface="Arial" charset="0"/>
        <a:buChar char="•"/>
        <a:defRPr sz="1800" kern="1200">
          <a:solidFill>
            <a:schemeClr val="tx1"/>
          </a:solidFill>
          <a:latin typeface="+mn-lt"/>
          <a:ea typeface="+mn-ea"/>
          <a:cs typeface="+mn-cs"/>
        </a:defRPr>
      </a:lvl3pPr>
      <a:lvl4pPr marL="1200150" indent="-171450" algn="l" rtl="0" fontAlgn="base">
        <a:spcBef>
          <a:spcPct val="20000"/>
        </a:spcBef>
        <a:spcAft>
          <a:spcPct val="0"/>
        </a:spcAft>
        <a:buFont typeface="Arial" charset="0"/>
        <a:buChar char="–"/>
        <a:defRPr sz="1500" kern="1200">
          <a:solidFill>
            <a:schemeClr val="tx1"/>
          </a:solidFill>
          <a:latin typeface="+mn-lt"/>
          <a:ea typeface="+mn-ea"/>
          <a:cs typeface="+mn-cs"/>
        </a:defRPr>
      </a:lvl4pPr>
      <a:lvl5pPr marL="1543050" indent="-171450" algn="l" rtl="0" fontAlgn="base">
        <a:spcBef>
          <a:spcPct val="20000"/>
        </a:spcBef>
        <a:spcAft>
          <a:spcPct val="0"/>
        </a:spcAft>
        <a:buFont typeface="Arial"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8578476"/>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4"/>
          <p:cNvSpPr txBox="1">
            <a:spLocks noChangeArrowheads="1"/>
          </p:cNvSpPr>
          <p:nvPr/>
        </p:nvSpPr>
        <p:spPr bwMode="auto">
          <a:xfrm>
            <a:off x="2357440" y="1643064"/>
            <a:ext cx="3527290" cy="1454244"/>
          </a:xfrm>
          <a:prstGeom prst="rect">
            <a:avLst/>
          </a:prstGeom>
          <a:noFill/>
          <a:ln w="9525">
            <a:noFill/>
            <a:miter lim="800000"/>
            <a:headEnd/>
            <a:tailEnd/>
          </a:ln>
        </p:spPr>
        <p:txBody>
          <a:bodyPr wrap="none" lIns="68580" tIns="34290" rIns="68580" bIns="34290">
            <a:spAutoFit/>
          </a:bodyPr>
          <a:lstStyle/>
          <a:p>
            <a:r>
              <a:rPr lang="en-GB" sz="4500">
                <a:solidFill>
                  <a:schemeClr val="bg1"/>
                </a:solidFill>
              </a:rPr>
              <a:t>Insert</a:t>
            </a:r>
          </a:p>
          <a:p>
            <a:r>
              <a:rPr lang="en-GB" sz="4500">
                <a:solidFill>
                  <a:schemeClr val="bg1"/>
                </a:solidFill>
              </a:rPr>
              <a:t>Pre 2007 VT </a:t>
            </a: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GB" dirty="0">
                <a:solidFill>
                  <a:srgbClr val="FF0000"/>
                </a:solidFill>
              </a:rPr>
              <a:t>The Leadership Framework</a:t>
            </a:r>
            <a:endParaRPr lang="en-GB" dirty="0"/>
          </a:p>
        </p:txBody>
      </p:sp>
      <p:graphicFrame>
        <p:nvGraphicFramePr>
          <p:cNvPr id="6" name="Table 5"/>
          <p:cNvGraphicFramePr>
            <a:graphicFrameLocks noGrp="1"/>
          </p:cNvGraphicFramePr>
          <p:nvPr/>
        </p:nvGraphicFramePr>
        <p:xfrm>
          <a:off x="584202" y="771312"/>
          <a:ext cx="8112125" cy="886891"/>
        </p:xfrm>
        <a:graphic>
          <a:graphicData uri="http://schemas.openxmlformats.org/drawingml/2006/table">
            <a:tbl>
              <a:tblPr firstRow="1" bandRow="1">
                <a:tableStyleId>{5C22544A-7EE6-4342-B048-85BDC9FD1C3A}</a:tableStyleId>
              </a:tblPr>
              <a:tblGrid>
                <a:gridCol w="8112125"/>
              </a:tblGrid>
              <a:tr h="88689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i="0" dirty="0" smtClean="0">
                          <a:solidFill>
                            <a:schemeClr val="bg1"/>
                          </a:solidFill>
                          <a:effectLst>
                            <a:outerShdw blurRad="38100" dist="38100" dir="2700000" algn="tl">
                              <a:srgbClr val="000000">
                                <a:alpha val="43137"/>
                              </a:srgbClr>
                            </a:outerShdw>
                          </a:effectLst>
                          <a:latin typeface="Gotham Rounded Bold" pitchFamily="50" charset="0"/>
                        </a:rPr>
                        <a:t>Our aim is to build the best large-scale hospitality brands in the world by</a:t>
                      </a:r>
                      <a:r>
                        <a:rPr lang="en-GB" sz="1400" b="0" i="0" baseline="0" dirty="0" smtClean="0">
                          <a:solidFill>
                            <a:schemeClr val="bg1"/>
                          </a:solidFill>
                          <a:effectLst>
                            <a:outerShdw blurRad="38100" dist="38100" dir="2700000" algn="tl">
                              <a:srgbClr val="000000">
                                <a:alpha val="43137"/>
                              </a:srgbClr>
                            </a:outerShdw>
                          </a:effectLst>
                          <a:latin typeface="Gotham Rounded Bold" pitchFamily="50" charset="0"/>
                        </a:rPr>
                        <a:t> </a:t>
                      </a:r>
                      <a:r>
                        <a:rPr lang="en-GB" sz="1400" b="0" i="0" dirty="0" smtClean="0">
                          <a:solidFill>
                            <a:schemeClr val="bg1"/>
                          </a:solidFill>
                          <a:effectLst>
                            <a:outerShdw blurRad="38100" dist="38100" dir="2700000" algn="tl">
                              <a:srgbClr val="000000">
                                <a:alpha val="43137"/>
                              </a:srgbClr>
                            </a:outerShdw>
                          </a:effectLst>
                          <a:latin typeface="Gotham Rounded Bold" pitchFamily="50" charset="0"/>
                        </a:rPr>
                        <a:t>becoming the most customer focused organisation there is. Anywhere.</a:t>
                      </a:r>
                      <a:endParaRPr lang="en-GB" sz="1400" b="0" i="0" dirty="0">
                        <a:solidFill>
                          <a:schemeClr val="bg1"/>
                        </a:solidFill>
                        <a:effectLst>
                          <a:outerShdw blurRad="38100" dist="38100" dir="2700000" algn="tl">
                            <a:srgbClr val="000000">
                              <a:alpha val="43137"/>
                            </a:srgbClr>
                          </a:outerShdw>
                        </a:effectLst>
                        <a:latin typeface="Gotham Rounded Bold" pitchFamily="50" charset="0"/>
                      </a:endParaRPr>
                    </a:p>
                  </a:txBody>
                  <a:tcPr marT="45745" marB="45745" anchor="ctr"/>
                </a:tc>
              </a:tr>
            </a:tbl>
          </a:graphicData>
        </a:graphic>
      </p:graphicFrame>
      <p:graphicFrame>
        <p:nvGraphicFramePr>
          <p:cNvPr id="7" name="Table 6"/>
          <p:cNvGraphicFramePr>
            <a:graphicFrameLocks noGrp="1"/>
          </p:cNvGraphicFramePr>
          <p:nvPr/>
        </p:nvGraphicFramePr>
        <p:xfrm>
          <a:off x="584200" y="1637851"/>
          <a:ext cx="8112126" cy="2824967"/>
        </p:xfrm>
        <a:graphic>
          <a:graphicData uri="http://schemas.openxmlformats.org/drawingml/2006/table">
            <a:tbl>
              <a:tblPr bandRow="1">
                <a:tableStyleId>{5C22544A-7EE6-4342-B048-85BDC9FD1C3A}</a:tableStyleId>
              </a:tblPr>
              <a:tblGrid>
                <a:gridCol w="4056063"/>
                <a:gridCol w="4056063"/>
              </a:tblGrid>
              <a:tr h="820931">
                <a:tc>
                  <a:txBody>
                    <a:bodyPr/>
                    <a:lstStyle/>
                    <a:p>
                      <a:pPr marL="92075" indent="0">
                        <a:buClr>
                          <a:schemeClr val="bg1">
                            <a:lumMod val="75000"/>
                          </a:schemeClr>
                        </a:buClr>
                        <a:buFont typeface="Arial" pitchFamily="34" charset="0"/>
                        <a:buNone/>
                      </a:pPr>
                      <a:r>
                        <a:rPr lang="en-GB" sz="1100" dirty="0" smtClean="0">
                          <a:solidFill>
                            <a:schemeClr val="bg1">
                              <a:lumMod val="75000"/>
                            </a:schemeClr>
                          </a:solidFill>
                          <a:latin typeface="Gotham Rounded Bold" pitchFamily="50" charset="0"/>
                        </a:rPr>
                        <a:t>Create Whitbread’s Future</a:t>
                      </a:r>
                    </a:p>
                    <a:p>
                      <a:pPr marL="355600" indent="-177800">
                        <a:buClr>
                          <a:schemeClr val="bg1">
                            <a:lumMod val="75000"/>
                          </a:schemeClr>
                        </a:buClr>
                        <a:buFont typeface="Arial" pitchFamily="34" charset="0"/>
                        <a:buChar char="•"/>
                      </a:pPr>
                      <a:r>
                        <a:rPr lang="en-GB" sz="1100" dirty="0" smtClean="0">
                          <a:solidFill>
                            <a:schemeClr val="bg1">
                              <a:lumMod val="75000"/>
                            </a:schemeClr>
                          </a:solidFill>
                          <a:latin typeface="Gotham Rounded Medium" pitchFamily="50" charset="0"/>
                        </a:rPr>
                        <a:t>Set ambitious goals</a:t>
                      </a:r>
                    </a:p>
                    <a:p>
                      <a:pPr marL="355600" indent="-177800">
                        <a:buClr>
                          <a:schemeClr val="bg1">
                            <a:lumMod val="75000"/>
                          </a:schemeClr>
                        </a:buClr>
                        <a:buFont typeface="Arial" pitchFamily="34" charset="0"/>
                        <a:buChar char="•"/>
                      </a:pPr>
                      <a:r>
                        <a:rPr lang="en-GB" sz="1100" dirty="0" smtClean="0">
                          <a:solidFill>
                            <a:schemeClr val="bg1">
                              <a:lumMod val="75000"/>
                            </a:schemeClr>
                          </a:solidFill>
                          <a:latin typeface="Gotham Rounded Medium" pitchFamily="50" charset="0"/>
                        </a:rPr>
                        <a:t>Create</a:t>
                      </a:r>
                      <a:r>
                        <a:rPr lang="en-GB" sz="1100" baseline="0" dirty="0" smtClean="0">
                          <a:solidFill>
                            <a:schemeClr val="bg1">
                              <a:lumMod val="75000"/>
                            </a:schemeClr>
                          </a:solidFill>
                          <a:latin typeface="Gotham Rounded Medium" pitchFamily="50" charset="0"/>
                        </a:rPr>
                        <a:t> space to think, plan &amp; learn</a:t>
                      </a:r>
                    </a:p>
                    <a:p>
                      <a:pPr marL="355600" indent="-177800">
                        <a:buClr>
                          <a:schemeClr val="bg1">
                            <a:lumMod val="75000"/>
                          </a:schemeClr>
                        </a:buClr>
                        <a:buFont typeface="Arial" pitchFamily="34" charset="0"/>
                        <a:buChar char="•"/>
                      </a:pPr>
                      <a:r>
                        <a:rPr lang="en-GB" sz="1100" baseline="0" dirty="0" smtClean="0">
                          <a:solidFill>
                            <a:schemeClr val="bg1">
                              <a:lumMod val="75000"/>
                            </a:schemeClr>
                          </a:solidFill>
                          <a:latin typeface="Gotham Rounded Medium" pitchFamily="50" charset="0"/>
                        </a:rPr>
                        <a:t>Shape &amp; outpace the market</a:t>
                      </a:r>
                      <a:endParaRPr lang="en-GB" sz="1100" dirty="0">
                        <a:solidFill>
                          <a:schemeClr val="bg1">
                            <a:lumMod val="75000"/>
                          </a:schemeClr>
                        </a:solidFill>
                        <a:latin typeface="Gotham Rounded Medium" pitchFamily="50" charset="0"/>
                      </a:endParaRPr>
                    </a:p>
                  </a:txBody>
                  <a:tcPr anchor="ctr"/>
                </a:tc>
                <a:tc>
                  <a:txBody>
                    <a:bodyPr/>
                    <a:lstStyle/>
                    <a:p>
                      <a:pPr marL="177800" indent="0">
                        <a:buClr>
                          <a:schemeClr val="bg1">
                            <a:lumMod val="75000"/>
                          </a:schemeClr>
                        </a:buClr>
                      </a:pPr>
                      <a:r>
                        <a:rPr lang="en-GB" sz="1100" dirty="0" smtClean="0">
                          <a:solidFill>
                            <a:schemeClr val="bg1">
                              <a:lumMod val="75000"/>
                            </a:schemeClr>
                          </a:solidFill>
                          <a:latin typeface="Gotham Rounded Bold" pitchFamily="50" charset="0"/>
                        </a:rPr>
                        <a:t>Make bold decisions</a:t>
                      </a:r>
                    </a:p>
                    <a:p>
                      <a:pPr marL="450850" indent="-180975">
                        <a:buClr>
                          <a:schemeClr val="bg1">
                            <a:lumMod val="75000"/>
                          </a:schemeClr>
                        </a:buClr>
                        <a:buFont typeface="Arial" pitchFamily="34" charset="0"/>
                        <a:buChar char="•"/>
                      </a:pPr>
                      <a:r>
                        <a:rPr lang="en-GB" sz="1100" dirty="0" smtClean="0">
                          <a:solidFill>
                            <a:schemeClr val="bg1">
                              <a:lumMod val="75000"/>
                            </a:schemeClr>
                          </a:solidFill>
                          <a:latin typeface="Gotham Rounded Medium" pitchFamily="50" charset="0"/>
                        </a:rPr>
                        <a:t>Act on sound analysis</a:t>
                      </a:r>
                    </a:p>
                    <a:p>
                      <a:pPr marL="450850" indent="-180975">
                        <a:buClr>
                          <a:schemeClr val="bg1">
                            <a:lumMod val="75000"/>
                          </a:schemeClr>
                        </a:buClr>
                        <a:buFont typeface="Arial" pitchFamily="34" charset="0"/>
                        <a:buChar char="•"/>
                      </a:pPr>
                      <a:r>
                        <a:rPr lang="en-GB" sz="1100" dirty="0" smtClean="0">
                          <a:solidFill>
                            <a:schemeClr val="bg1">
                              <a:lumMod val="75000"/>
                            </a:schemeClr>
                          </a:solidFill>
                          <a:latin typeface="Gotham Rounded Medium" pitchFamily="50" charset="0"/>
                        </a:rPr>
                        <a:t>Focus</a:t>
                      </a:r>
                      <a:r>
                        <a:rPr lang="en-GB" sz="1100" baseline="0" dirty="0" smtClean="0">
                          <a:solidFill>
                            <a:schemeClr val="bg1">
                              <a:lumMod val="75000"/>
                            </a:schemeClr>
                          </a:solidFill>
                          <a:latin typeface="Gotham Rounded Medium" pitchFamily="50" charset="0"/>
                        </a:rPr>
                        <a:t> ruthlessly on what is vital</a:t>
                      </a:r>
                    </a:p>
                    <a:p>
                      <a:pPr marL="450850" indent="-180975">
                        <a:buClr>
                          <a:schemeClr val="bg1">
                            <a:lumMod val="75000"/>
                          </a:schemeClr>
                        </a:buClr>
                        <a:buFont typeface="Arial" pitchFamily="34" charset="0"/>
                        <a:buChar char="•"/>
                      </a:pPr>
                      <a:r>
                        <a:rPr lang="en-GB" sz="1100" baseline="0" dirty="0" smtClean="0">
                          <a:solidFill>
                            <a:schemeClr val="bg1">
                              <a:lumMod val="75000"/>
                            </a:schemeClr>
                          </a:solidFill>
                          <a:latin typeface="Gotham Rounded Medium" pitchFamily="50" charset="0"/>
                        </a:rPr>
                        <a:t>Take risks, and learn from setbacks</a:t>
                      </a:r>
                      <a:endParaRPr lang="en-GB" sz="1100" dirty="0">
                        <a:solidFill>
                          <a:schemeClr val="bg1">
                            <a:lumMod val="75000"/>
                          </a:schemeClr>
                        </a:solidFill>
                        <a:latin typeface="Gotham Rounded Medium" pitchFamily="50" charset="0"/>
                      </a:endParaRPr>
                    </a:p>
                  </a:txBody>
                  <a:tcPr anchor="ctr"/>
                </a:tc>
              </a:tr>
              <a:tr h="1002018">
                <a:tc>
                  <a:txBody>
                    <a:bodyPr/>
                    <a:lstStyle/>
                    <a:p>
                      <a:pPr marL="92075" indent="0">
                        <a:buClr>
                          <a:schemeClr val="bg1">
                            <a:lumMod val="75000"/>
                          </a:schemeClr>
                        </a:buClr>
                      </a:pPr>
                      <a:r>
                        <a:rPr lang="en-GB" sz="1100" dirty="0" smtClean="0">
                          <a:solidFill>
                            <a:schemeClr val="bg1">
                              <a:lumMod val="75000"/>
                            </a:schemeClr>
                          </a:solidFill>
                          <a:latin typeface="Gotham Rounded Bold" pitchFamily="50" charset="0"/>
                        </a:rPr>
                        <a:t>Deliver Great Results</a:t>
                      </a:r>
                    </a:p>
                    <a:p>
                      <a:pPr marL="355600" indent="-177800">
                        <a:buClr>
                          <a:schemeClr val="bg1">
                            <a:lumMod val="75000"/>
                          </a:schemeClr>
                        </a:buClr>
                        <a:buFont typeface="Arial" pitchFamily="34" charset="0"/>
                        <a:buChar char="•"/>
                      </a:pPr>
                      <a:r>
                        <a:rPr lang="en-GB" sz="1100" dirty="0" smtClean="0">
                          <a:solidFill>
                            <a:schemeClr val="bg1">
                              <a:lumMod val="75000"/>
                            </a:schemeClr>
                          </a:solidFill>
                          <a:latin typeface="Gotham Rounded Medium" pitchFamily="50" charset="0"/>
                        </a:rPr>
                        <a:t>Turn</a:t>
                      </a:r>
                      <a:r>
                        <a:rPr lang="en-GB" sz="1100" baseline="0" dirty="0" smtClean="0">
                          <a:solidFill>
                            <a:schemeClr val="bg1">
                              <a:lumMod val="75000"/>
                            </a:schemeClr>
                          </a:solidFill>
                          <a:latin typeface="Gotham Rounded Medium" pitchFamily="50" charset="0"/>
                        </a:rPr>
                        <a:t> strategy into action</a:t>
                      </a:r>
                    </a:p>
                    <a:p>
                      <a:pPr marL="355600" indent="-177800">
                        <a:buClr>
                          <a:schemeClr val="bg1">
                            <a:lumMod val="75000"/>
                          </a:schemeClr>
                        </a:buClr>
                        <a:buFont typeface="Arial" pitchFamily="34" charset="0"/>
                        <a:buChar char="•"/>
                      </a:pPr>
                      <a:r>
                        <a:rPr lang="en-GB" sz="1100" baseline="0" dirty="0" smtClean="0">
                          <a:solidFill>
                            <a:schemeClr val="bg1">
                              <a:lumMod val="75000"/>
                            </a:schemeClr>
                          </a:solidFill>
                          <a:latin typeface="Gotham Rounded Medium" pitchFamily="50" charset="0"/>
                        </a:rPr>
                        <a:t>Embrace accountability</a:t>
                      </a:r>
                    </a:p>
                    <a:p>
                      <a:pPr marL="355600" indent="-177800">
                        <a:buClr>
                          <a:schemeClr val="bg1">
                            <a:lumMod val="75000"/>
                          </a:schemeClr>
                        </a:buClr>
                        <a:buFont typeface="Arial" pitchFamily="34" charset="0"/>
                        <a:buChar char="•"/>
                      </a:pPr>
                      <a:r>
                        <a:rPr lang="en-GB" sz="1100" baseline="0" dirty="0" smtClean="0">
                          <a:solidFill>
                            <a:schemeClr val="bg1">
                              <a:lumMod val="75000"/>
                            </a:schemeClr>
                          </a:solidFill>
                          <a:latin typeface="Gotham Rounded Medium" pitchFamily="50" charset="0"/>
                        </a:rPr>
                        <a:t>Fight to win</a:t>
                      </a:r>
                      <a:endParaRPr lang="en-GB" sz="1100" dirty="0">
                        <a:solidFill>
                          <a:schemeClr val="bg1">
                            <a:lumMod val="75000"/>
                          </a:schemeClr>
                        </a:solidFill>
                        <a:latin typeface="Gotham Rounded Medium" pitchFamily="50" charset="0"/>
                      </a:endParaRPr>
                    </a:p>
                  </a:txBody>
                  <a:tcPr anchor="ctr"/>
                </a:tc>
                <a:tc>
                  <a:txBody>
                    <a:bodyPr/>
                    <a:lstStyle/>
                    <a:p>
                      <a:pPr marL="177800" indent="0">
                        <a:buClr>
                          <a:schemeClr val="bg1">
                            <a:lumMod val="75000"/>
                          </a:schemeClr>
                        </a:buClr>
                      </a:pPr>
                      <a:r>
                        <a:rPr lang="en-GB" sz="1100" dirty="0" smtClean="0">
                          <a:solidFill>
                            <a:schemeClr val="bg1">
                              <a:lumMod val="75000"/>
                            </a:schemeClr>
                          </a:solidFill>
                          <a:latin typeface="Gotham Rounded Bold" pitchFamily="50" charset="0"/>
                        </a:rPr>
                        <a:t>Inspire confidence &amp; belief</a:t>
                      </a:r>
                    </a:p>
                    <a:p>
                      <a:pPr marL="450850" indent="-180975">
                        <a:buClr>
                          <a:schemeClr val="bg1">
                            <a:lumMod val="75000"/>
                          </a:schemeClr>
                        </a:buClr>
                        <a:buFont typeface="Arial" pitchFamily="34" charset="0"/>
                        <a:buChar char="•"/>
                      </a:pPr>
                      <a:r>
                        <a:rPr lang="en-GB" sz="1100" dirty="0" smtClean="0">
                          <a:solidFill>
                            <a:schemeClr val="bg1">
                              <a:lumMod val="75000"/>
                            </a:schemeClr>
                          </a:solidFill>
                          <a:latin typeface="Gotham Rounded Medium" pitchFamily="50" charset="0"/>
                        </a:rPr>
                        <a:t>Paint</a:t>
                      </a:r>
                      <a:r>
                        <a:rPr lang="en-GB" sz="1100" baseline="0" dirty="0" smtClean="0">
                          <a:solidFill>
                            <a:schemeClr val="bg1">
                              <a:lumMod val="75000"/>
                            </a:schemeClr>
                          </a:solidFill>
                          <a:latin typeface="Gotham Rounded Medium" pitchFamily="50" charset="0"/>
                        </a:rPr>
                        <a:t> a compelling picture of the future</a:t>
                      </a:r>
                    </a:p>
                    <a:p>
                      <a:pPr marL="450850" indent="-180975">
                        <a:buClr>
                          <a:schemeClr val="bg1">
                            <a:lumMod val="75000"/>
                          </a:schemeClr>
                        </a:buClr>
                        <a:buFont typeface="Arial" pitchFamily="34" charset="0"/>
                        <a:buChar char="•"/>
                      </a:pPr>
                      <a:r>
                        <a:rPr lang="en-GB" sz="1100" baseline="0" dirty="0" smtClean="0">
                          <a:solidFill>
                            <a:schemeClr val="bg1">
                              <a:lumMod val="75000"/>
                            </a:schemeClr>
                          </a:solidFill>
                          <a:latin typeface="Gotham Rounded Medium" pitchFamily="50" charset="0"/>
                        </a:rPr>
                        <a:t>Recognise &amp; celebrate success</a:t>
                      </a:r>
                    </a:p>
                    <a:p>
                      <a:pPr marL="450850" indent="-180975">
                        <a:buClr>
                          <a:schemeClr val="bg1">
                            <a:lumMod val="75000"/>
                          </a:schemeClr>
                        </a:buClr>
                        <a:buFont typeface="Arial" pitchFamily="34" charset="0"/>
                        <a:buChar char="•"/>
                      </a:pPr>
                      <a:r>
                        <a:rPr lang="en-GB" sz="1100" baseline="0" dirty="0" smtClean="0">
                          <a:solidFill>
                            <a:schemeClr val="bg1">
                              <a:lumMod val="75000"/>
                            </a:schemeClr>
                          </a:solidFill>
                          <a:latin typeface="Gotham Rounded Medium" pitchFamily="50" charset="0"/>
                        </a:rPr>
                        <a:t>Connect with people</a:t>
                      </a:r>
                      <a:endParaRPr lang="en-GB" sz="1100" dirty="0">
                        <a:solidFill>
                          <a:schemeClr val="bg1">
                            <a:lumMod val="75000"/>
                          </a:schemeClr>
                        </a:solidFill>
                        <a:latin typeface="Gotham Rounded Medium" pitchFamily="50" charset="0"/>
                      </a:endParaRPr>
                    </a:p>
                  </a:txBody>
                  <a:tcPr anchor="ctr"/>
                </a:tc>
              </a:tr>
              <a:tr h="1002018">
                <a:tc>
                  <a:txBody>
                    <a:bodyPr/>
                    <a:lstStyle/>
                    <a:p>
                      <a:pPr marL="92075" indent="0">
                        <a:buFont typeface="Arial" pitchFamily="34" charset="0"/>
                        <a:buNone/>
                      </a:pPr>
                      <a:r>
                        <a:rPr lang="en-GB" sz="1100" dirty="0" smtClean="0">
                          <a:latin typeface="Gotham Rounded Bold" pitchFamily="50" charset="0"/>
                        </a:rPr>
                        <a:t>Act with Authenticity</a:t>
                      </a:r>
                      <a:endParaRPr lang="en-GB" sz="1100" baseline="0" dirty="0" smtClean="0">
                        <a:latin typeface="Gotham Rounded Bold" pitchFamily="50" charset="0"/>
                      </a:endParaRPr>
                    </a:p>
                    <a:p>
                      <a:pPr marL="355600" indent="-177800">
                        <a:buClr>
                          <a:srgbClr val="FA002D"/>
                        </a:buClr>
                        <a:buFont typeface="Arial" pitchFamily="34" charset="0"/>
                        <a:buChar char="•"/>
                      </a:pPr>
                      <a:r>
                        <a:rPr lang="en-GB" sz="1100" baseline="0" dirty="0" smtClean="0">
                          <a:latin typeface="Gotham Rounded Medium" pitchFamily="50" charset="0"/>
                        </a:rPr>
                        <a:t>Be yourself with more skill</a:t>
                      </a:r>
                    </a:p>
                    <a:p>
                      <a:pPr marL="355600" indent="-177800">
                        <a:buClr>
                          <a:srgbClr val="FA002D"/>
                        </a:buClr>
                        <a:buFont typeface="Arial" pitchFamily="34" charset="0"/>
                        <a:buChar char="•"/>
                      </a:pPr>
                      <a:r>
                        <a:rPr lang="en-GB" sz="1100" baseline="0" dirty="0" smtClean="0">
                          <a:latin typeface="Gotham Rounded Medium" pitchFamily="50" charset="0"/>
                        </a:rPr>
                        <a:t>Believe in your value</a:t>
                      </a:r>
                    </a:p>
                    <a:p>
                      <a:pPr marL="355600" indent="-177800">
                        <a:buClr>
                          <a:srgbClr val="FA002D"/>
                        </a:buClr>
                        <a:buFont typeface="Arial" pitchFamily="34" charset="0"/>
                        <a:buChar char="•"/>
                      </a:pPr>
                      <a:r>
                        <a:rPr lang="en-GB" sz="1100" baseline="0" dirty="0" smtClean="0">
                          <a:latin typeface="Gotham Rounded Medium" pitchFamily="50" charset="0"/>
                        </a:rPr>
                        <a:t>Consistent in words and deeds</a:t>
                      </a:r>
                      <a:endParaRPr lang="en-GB" sz="1100" dirty="0">
                        <a:latin typeface="Gotham Rounded Medium" pitchFamily="50" charset="0"/>
                      </a:endParaRPr>
                    </a:p>
                  </a:txBody>
                  <a:tcPr anchor="ctr"/>
                </a:tc>
                <a:tc>
                  <a:txBody>
                    <a:bodyPr/>
                    <a:lstStyle/>
                    <a:p>
                      <a:pPr marL="177800" indent="0">
                        <a:buClr>
                          <a:schemeClr val="bg1">
                            <a:lumMod val="75000"/>
                          </a:schemeClr>
                        </a:buClr>
                      </a:pPr>
                      <a:r>
                        <a:rPr lang="en-GB" sz="1100" dirty="0" smtClean="0">
                          <a:solidFill>
                            <a:schemeClr val="bg1">
                              <a:lumMod val="75000"/>
                            </a:schemeClr>
                          </a:solidFill>
                          <a:latin typeface="Gotham Rounded Bold" pitchFamily="50" charset="0"/>
                        </a:rPr>
                        <a:t>Build exceptional</a:t>
                      </a:r>
                      <a:r>
                        <a:rPr lang="en-GB" sz="1100" baseline="0" dirty="0" smtClean="0">
                          <a:solidFill>
                            <a:schemeClr val="bg1">
                              <a:lumMod val="75000"/>
                            </a:schemeClr>
                          </a:solidFill>
                          <a:latin typeface="Gotham Rounded Bold" pitchFamily="50" charset="0"/>
                        </a:rPr>
                        <a:t> teams</a:t>
                      </a:r>
                    </a:p>
                    <a:p>
                      <a:pPr marL="450850" indent="-180975">
                        <a:buClr>
                          <a:schemeClr val="bg1">
                            <a:lumMod val="75000"/>
                          </a:schemeClr>
                        </a:buClr>
                        <a:buFont typeface="Arial" pitchFamily="34" charset="0"/>
                        <a:buChar char="•"/>
                      </a:pPr>
                      <a:r>
                        <a:rPr lang="en-GB" sz="1100" baseline="0" dirty="0" smtClean="0">
                          <a:solidFill>
                            <a:schemeClr val="bg1">
                              <a:lumMod val="75000"/>
                            </a:schemeClr>
                          </a:solidFill>
                          <a:latin typeface="Gotham Rounded Medium" pitchFamily="50" charset="0"/>
                        </a:rPr>
                        <a:t>Select, support &amp; stretch great people</a:t>
                      </a:r>
                    </a:p>
                    <a:p>
                      <a:pPr marL="450850" indent="-180975">
                        <a:buClr>
                          <a:schemeClr val="bg1">
                            <a:lumMod val="75000"/>
                          </a:schemeClr>
                        </a:buClr>
                        <a:buFont typeface="Arial" pitchFamily="34" charset="0"/>
                        <a:buChar char="•"/>
                      </a:pPr>
                      <a:r>
                        <a:rPr lang="en-GB" sz="1100" baseline="0" dirty="0" smtClean="0">
                          <a:solidFill>
                            <a:schemeClr val="bg1">
                              <a:lumMod val="75000"/>
                            </a:schemeClr>
                          </a:solidFill>
                          <a:latin typeface="Gotham Rounded Medium" pitchFamily="50" charset="0"/>
                        </a:rPr>
                        <a:t>Create conditions for all to flourish</a:t>
                      </a:r>
                    </a:p>
                    <a:p>
                      <a:pPr marL="450850" indent="-180975">
                        <a:buClr>
                          <a:schemeClr val="bg1">
                            <a:lumMod val="75000"/>
                          </a:schemeClr>
                        </a:buClr>
                        <a:buFont typeface="Arial" pitchFamily="34" charset="0"/>
                        <a:buChar char="•"/>
                      </a:pPr>
                      <a:r>
                        <a:rPr lang="en-GB" sz="1100" baseline="0" dirty="0" smtClean="0">
                          <a:solidFill>
                            <a:schemeClr val="bg1">
                              <a:lumMod val="75000"/>
                            </a:schemeClr>
                          </a:solidFill>
                          <a:latin typeface="Gotham Rounded Medium" pitchFamily="50" charset="0"/>
                        </a:rPr>
                        <a:t>Raise the bar with ‘tough love’</a:t>
                      </a:r>
                      <a:endParaRPr lang="en-GB" sz="1100" dirty="0">
                        <a:solidFill>
                          <a:schemeClr val="bg1">
                            <a:lumMod val="75000"/>
                          </a:schemeClr>
                        </a:solidFill>
                        <a:latin typeface="Gotham Rounded Medium" pitchFamily="50" charset="0"/>
                      </a:endParaRPr>
                    </a:p>
                  </a:txBody>
                  <a:tcPr anchor="ctr"/>
                </a:tc>
              </a:tr>
            </a:tbl>
          </a:graphicData>
        </a:graphic>
      </p:graphicFrame>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6"/>
          <p:cNvSpPr txBox="1">
            <a:spLocks/>
          </p:cNvSpPr>
          <p:nvPr/>
        </p:nvSpPr>
        <p:spPr>
          <a:xfrm>
            <a:off x="-3636964" y="4056063"/>
            <a:ext cx="4610100" cy="647700"/>
          </a:xfrm>
          <a:prstGeom prst="rect">
            <a:avLst/>
          </a:prstGeom>
        </p:spPr>
        <p:txBody>
          <a:bodyPr lIns="68580" tIns="34290" rIns="68580" bIns="34290">
            <a:normAutofit/>
          </a:bodyPr>
          <a:lstStyle>
            <a:lvl1pPr marL="0" indent="0" algn="l" defTabSz="914400" rtl="0" eaLnBrk="1" latinLnBrk="0" hangingPunct="1">
              <a:spcBef>
                <a:spcPct val="20000"/>
              </a:spcBef>
              <a:buClr>
                <a:srgbClr val="FA002D"/>
              </a:buClr>
              <a:buFont typeface="Arial" pitchFamily="34" charset="0"/>
              <a:buNone/>
              <a:defRPr sz="2800" kern="1200">
                <a:solidFill>
                  <a:schemeClr val="bg1"/>
                </a:solidFill>
                <a:effectLst>
                  <a:outerShdw blurRad="38100" dist="38100" dir="2700000" algn="tl">
                    <a:srgbClr val="000000">
                      <a:alpha val="43137"/>
                    </a:srgbClr>
                  </a:outerShdw>
                </a:effectLst>
                <a:latin typeface="Gotham Rounded" pitchFamily="50" charset="0"/>
                <a:ea typeface="+mn-ea"/>
                <a:cs typeface="+mn-cs"/>
              </a:defRPr>
            </a:lvl1pPr>
            <a:lvl2pPr marL="457200" indent="0" algn="ctr" defTabSz="914400" rtl="0" eaLnBrk="1" latinLnBrk="0" hangingPunct="1">
              <a:spcBef>
                <a:spcPct val="20000"/>
              </a:spcBef>
              <a:buClr>
                <a:srgbClr val="FA002D"/>
              </a:buClr>
              <a:buFont typeface="Arial" pitchFamily="34" charset="0"/>
              <a:buNone/>
              <a:defRPr sz="2000" kern="1200">
                <a:solidFill>
                  <a:schemeClr val="tx1">
                    <a:tint val="75000"/>
                  </a:schemeClr>
                </a:solidFill>
                <a:effectLst>
                  <a:outerShdw blurRad="38100" dist="38100" dir="2700000" algn="tl">
                    <a:srgbClr val="000000">
                      <a:alpha val="43137"/>
                    </a:srgbClr>
                  </a:outerShdw>
                </a:effectLst>
                <a:latin typeface="Gotham Rounded" pitchFamily="50" charset="0"/>
                <a:ea typeface="+mn-ea"/>
                <a:cs typeface="+mn-cs"/>
              </a:defRPr>
            </a:lvl2pPr>
            <a:lvl3pPr marL="914400" indent="0" algn="ctr" defTabSz="914400" rtl="0" eaLnBrk="1" latinLnBrk="0" hangingPunct="1">
              <a:spcBef>
                <a:spcPct val="20000"/>
              </a:spcBef>
              <a:buClr>
                <a:srgbClr val="FA002D"/>
              </a:buClr>
              <a:buFont typeface="Arial" pitchFamily="34" charset="0"/>
              <a:buNone/>
              <a:defRPr sz="1800" kern="1200">
                <a:solidFill>
                  <a:schemeClr val="tx1">
                    <a:tint val="75000"/>
                  </a:schemeClr>
                </a:solidFill>
                <a:effectLst>
                  <a:outerShdw blurRad="38100" dist="38100" dir="2700000" algn="tl">
                    <a:srgbClr val="000000">
                      <a:alpha val="43137"/>
                    </a:srgbClr>
                  </a:outerShdw>
                </a:effectLst>
                <a:latin typeface="Gotham Rounded" pitchFamily="50" charset="0"/>
                <a:ea typeface="+mn-ea"/>
                <a:cs typeface="+mn-cs"/>
              </a:defRPr>
            </a:lvl3pPr>
            <a:lvl4pPr marL="1371600" indent="0" algn="ctr" defTabSz="914400" rtl="0" eaLnBrk="1" latinLnBrk="0" hangingPunct="1">
              <a:spcBef>
                <a:spcPct val="20000"/>
              </a:spcBef>
              <a:buClr>
                <a:srgbClr val="FA002D"/>
              </a:buClr>
              <a:buFont typeface="Arial" pitchFamily="34" charset="0"/>
              <a:buNone/>
              <a:defRPr sz="1600" kern="1200">
                <a:solidFill>
                  <a:schemeClr val="tx1">
                    <a:tint val="75000"/>
                  </a:schemeClr>
                </a:solidFill>
                <a:effectLst>
                  <a:outerShdw blurRad="38100" dist="38100" dir="2700000" algn="tl">
                    <a:srgbClr val="000000">
                      <a:alpha val="43137"/>
                    </a:srgbClr>
                  </a:outerShdw>
                </a:effectLst>
                <a:latin typeface="Gotham Rounded" pitchFamily="50" charset="0"/>
                <a:ea typeface="+mn-ea"/>
                <a:cs typeface="+mn-cs"/>
              </a:defRPr>
            </a:lvl4pPr>
            <a:lvl5pPr marL="1828800" indent="0" algn="ctr" defTabSz="914400" rtl="0" eaLnBrk="1" latinLnBrk="0" hangingPunct="1">
              <a:spcBef>
                <a:spcPct val="20000"/>
              </a:spcBef>
              <a:buClr>
                <a:srgbClr val="FA002D"/>
              </a:buClr>
              <a:buFont typeface="Arial" pitchFamily="34" charset="0"/>
              <a:buNone/>
              <a:defRPr sz="1600" kern="1200">
                <a:solidFill>
                  <a:schemeClr val="tx1">
                    <a:tint val="75000"/>
                  </a:schemeClr>
                </a:solidFill>
                <a:effectLst>
                  <a:outerShdw blurRad="38100" dist="38100" dir="2700000" algn="tl">
                    <a:srgbClr val="000000">
                      <a:alpha val="43137"/>
                    </a:srgbClr>
                  </a:outerShdw>
                </a:effectLst>
                <a:latin typeface="Gotham Rounded" pitchFamily="50"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auto">
              <a:spcAft>
                <a:spcPts val="0"/>
              </a:spcAft>
              <a:defRPr/>
            </a:pPr>
            <a:endParaRPr lang="en-GB" sz="1800" dirty="0"/>
          </a:p>
        </p:txBody>
      </p:sp>
      <p:sp>
        <p:nvSpPr>
          <p:cNvPr id="6" name="Subtitle 2"/>
          <p:cNvSpPr txBox="1">
            <a:spLocks/>
          </p:cNvSpPr>
          <p:nvPr/>
        </p:nvSpPr>
        <p:spPr>
          <a:xfrm>
            <a:off x="469569" y="763589"/>
            <a:ext cx="4102431" cy="956030"/>
          </a:xfrm>
          <a:prstGeom prst="rect">
            <a:avLst/>
          </a:prstGeom>
        </p:spPr>
        <p:txBody>
          <a:bodyPr lIns="68580" tIns="34290" rIns="68580" bIns="34290"/>
          <a:lstStyle>
            <a:lvl1pPr marL="0" indent="0" algn="l" defTabSz="914400" rtl="0" eaLnBrk="1" latinLnBrk="0" hangingPunct="1">
              <a:spcBef>
                <a:spcPct val="20000"/>
              </a:spcBef>
              <a:buClr>
                <a:srgbClr val="FA002D"/>
              </a:buClr>
              <a:buFont typeface="Arial" pitchFamily="34" charset="0"/>
              <a:buNone/>
              <a:defRPr sz="2800" kern="1200">
                <a:solidFill>
                  <a:schemeClr val="bg1"/>
                </a:solidFill>
                <a:effectLst>
                  <a:outerShdw blurRad="38100" dist="38100" dir="2700000" algn="tl">
                    <a:srgbClr val="000000">
                      <a:alpha val="43137"/>
                    </a:srgbClr>
                  </a:outerShdw>
                </a:effectLst>
                <a:latin typeface="Gotham Rounded" pitchFamily="50" charset="0"/>
                <a:ea typeface="+mn-ea"/>
                <a:cs typeface="+mn-cs"/>
              </a:defRPr>
            </a:lvl1pPr>
            <a:lvl2pPr marL="457200" indent="0" algn="ctr" defTabSz="914400" rtl="0" eaLnBrk="1" latinLnBrk="0" hangingPunct="1">
              <a:spcBef>
                <a:spcPct val="20000"/>
              </a:spcBef>
              <a:buClr>
                <a:srgbClr val="FA002D"/>
              </a:buClr>
              <a:buFont typeface="Arial" pitchFamily="34" charset="0"/>
              <a:buNone/>
              <a:defRPr sz="2000" kern="1200">
                <a:solidFill>
                  <a:schemeClr val="tx1">
                    <a:tint val="75000"/>
                  </a:schemeClr>
                </a:solidFill>
                <a:effectLst>
                  <a:outerShdw blurRad="38100" dist="38100" dir="2700000" algn="tl">
                    <a:srgbClr val="000000">
                      <a:alpha val="43137"/>
                    </a:srgbClr>
                  </a:outerShdw>
                </a:effectLst>
                <a:latin typeface="Gotham Rounded" pitchFamily="50" charset="0"/>
                <a:ea typeface="+mn-ea"/>
                <a:cs typeface="+mn-cs"/>
              </a:defRPr>
            </a:lvl2pPr>
            <a:lvl3pPr marL="914400" indent="0" algn="ctr" defTabSz="914400" rtl="0" eaLnBrk="1" latinLnBrk="0" hangingPunct="1">
              <a:spcBef>
                <a:spcPct val="20000"/>
              </a:spcBef>
              <a:buClr>
                <a:srgbClr val="FA002D"/>
              </a:buClr>
              <a:buFont typeface="Arial" pitchFamily="34" charset="0"/>
              <a:buNone/>
              <a:defRPr sz="1800" kern="1200">
                <a:solidFill>
                  <a:schemeClr val="tx1">
                    <a:tint val="75000"/>
                  </a:schemeClr>
                </a:solidFill>
                <a:effectLst>
                  <a:outerShdw blurRad="38100" dist="38100" dir="2700000" algn="tl">
                    <a:srgbClr val="000000">
                      <a:alpha val="43137"/>
                    </a:srgbClr>
                  </a:outerShdw>
                </a:effectLst>
                <a:latin typeface="Gotham Rounded" pitchFamily="50" charset="0"/>
                <a:ea typeface="+mn-ea"/>
                <a:cs typeface="+mn-cs"/>
              </a:defRPr>
            </a:lvl3pPr>
            <a:lvl4pPr marL="1371600" indent="0" algn="ctr" defTabSz="914400" rtl="0" eaLnBrk="1" latinLnBrk="0" hangingPunct="1">
              <a:spcBef>
                <a:spcPct val="20000"/>
              </a:spcBef>
              <a:buClr>
                <a:srgbClr val="FA002D"/>
              </a:buClr>
              <a:buFont typeface="Arial" pitchFamily="34" charset="0"/>
              <a:buNone/>
              <a:defRPr sz="1600" kern="1200">
                <a:solidFill>
                  <a:schemeClr val="tx1">
                    <a:tint val="75000"/>
                  </a:schemeClr>
                </a:solidFill>
                <a:effectLst>
                  <a:outerShdw blurRad="38100" dist="38100" dir="2700000" algn="tl">
                    <a:srgbClr val="000000">
                      <a:alpha val="43137"/>
                    </a:srgbClr>
                  </a:outerShdw>
                </a:effectLst>
                <a:latin typeface="Gotham Rounded" pitchFamily="50" charset="0"/>
                <a:ea typeface="+mn-ea"/>
                <a:cs typeface="+mn-cs"/>
              </a:defRPr>
            </a:lvl4pPr>
            <a:lvl5pPr marL="1828800" indent="0" algn="ctr" defTabSz="914400" rtl="0" eaLnBrk="1" latinLnBrk="0" hangingPunct="1">
              <a:spcBef>
                <a:spcPct val="20000"/>
              </a:spcBef>
              <a:buClr>
                <a:srgbClr val="FA002D"/>
              </a:buClr>
              <a:buFont typeface="Arial" pitchFamily="34" charset="0"/>
              <a:buNone/>
              <a:defRPr sz="1600" kern="1200">
                <a:solidFill>
                  <a:schemeClr val="tx1">
                    <a:tint val="75000"/>
                  </a:schemeClr>
                </a:solidFill>
                <a:effectLst>
                  <a:outerShdw blurRad="38100" dist="38100" dir="2700000" algn="tl">
                    <a:srgbClr val="000000">
                      <a:alpha val="43137"/>
                    </a:srgbClr>
                  </a:outerShdw>
                </a:effectLst>
                <a:latin typeface="Gotham Rounded" pitchFamily="50"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defRPr/>
            </a:pPr>
            <a:r>
              <a:rPr lang="en-GB" sz="2700" dirty="0">
                <a:solidFill>
                  <a:srgbClr val="FF0000"/>
                </a:solidFill>
                <a:latin typeface="Gotham Rounded Medium" pitchFamily="50" charset="0"/>
              </a:rPr>
              <a:t>Creating a Learning Culture</a:t>
            </a:r>
          </a:p>
        </p:txBody>
      </p:sp>
      <p:sp>
        <p:nvSpPr>
          <p:cNvPr id="7" name="Rectangle 6"/>
          <p:cNvSpPr/>
          <p:nvPr/>
        </p:nvSpPr>
        <p:spPr>
          <a:xfrm>
            <a:off x="475017" y="1675800"/>
            <a:ext cx="957570" cy="469359"/>
          </a:xfrm>
          <a:prstGeom prst="rect">
            <a:avLst/>
          </a:prstGeom>
        </p:spPr>
        <p:txBody>
          <a:bodyPr wrap="none" lIns="68580" tIns="34290" rIns="68580" bIns="34290">
            <a:spAutoFit/>
          </a:bodyPr>
          <a:lstStyle/>
          <a:p>
            <a:r>
              <a:rPr lang="en-GB" sz="2600" dirty="0">
                <a:solidFill>
                  <a:schemeClr val="bg1"/>
                </a:solidFill>
                <a:effectLst>
                  <a:outerShdw blurRad="38100" dist="38100" dir="2700000" algn="tl">
                    <a:srgbClr val="000000">
                      <a:alpha val="43137"/>
                    </a:srgbClr>
                  </a:outerShdw>
                </a:effectLst>
                <a:latin typeface="Gotham Rounded Medium" pitchFamily="50" charset="0"/>
              </a:rPr>
              <a:t>2010</a:t>
            </a:r>
            <a:endParaRPr lang="en-GB" dirty="0">
              <a:solidFill>
                <a:schemeClr val="bg1"/>
              </a:solidFill>
              <a:effectLst>
                <a:outerShdw blurRad="38100" dist="38100" dir="2700000" algn="tl">
                  <a:srgbClr val="000000">
                    <a:alpha val="43137"/>
                  </a:srgbClr>
                </a:outerShdw>
              </a:effectLst>
            </a:endParaRPr>
          </a:p>
        </p:txBody>
      </p:sp>
      <p:pic>
        <p:nvPicPr>
          <p:cNvPr id="9" name="Picture 8"/>
          <p:cNvPicPr>
            <a:picLocks noChangeArrowheads="1"/>
          </p:cNvPicPr>
          <p:nvPr/>
        </p:nvPicPr>
        <p:blipFill rotWithShape="1">
          <a:blip r:embed="rId3" cstate="print"/>
          <a:srcRect l="3149" r="768"/>
          <a:stretch/>
        </p:blipFill>
        <p:spPr bwMode="auto">
          <a:xfrm>
            <a:off x="5148264" y="0"/>
            <a:ext cx="3995736" cy="5160504"/>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Picture1.png"/>
          <p:cNvPicPr>
            <a:picLocks/>
          </p:cNvPicPr>
          <p:nvPr/>
        </p:nvPicPr>
        <p:blipFill>
          <a:blip r:embed="rId3" cstate="print"/>
          <a:srcRect l="26264" r="449" b="2475"/>
          <a:stretch>
            <a:fillRect/>
          </a:stretch>
        </p:blipFill>
        <p:spPr>
          <a:xfrm>
            <a:off x="2295636" y="0"/>
            <a:ext cx="6848364" cy="5143500"/>
          </a:xfrm>
          <a:prstGeom prst="rect">
            <a:avLst/>
          </a:prstGeom>
        </p:spPr>
      </p:pic>
      <p:sp>
        <p:nvSpPr>
          <p:cNvPr id="2" name="Title 1"/>
          <p:cNvSpPr>
            <a:spLocks noGrp="1"/>
          </p:cNvSpPr>
          <p:nvPr>
            <p:ph type="title"/>
          </p:nvPr>
        </p:nvSpPr>
        <p:spPr/>
        <p:txBody>
          <a:bodyPr/>
          <a:lstStyle/>
          <a:p>
            <a:pPr>
              <a:defRPr/>
            </a:pPr>
            <a:r>
              <a:rPr lang="en-GB" dirty="0" smtClean="0">
                <a:solidFill>
                  <a:srgbClr val="FF0000"/>
                </a:solidFill>
              </a:rPr>
              <a:t>Key Strategic Levers 2011  </a:t>
            </a:r>
            <a:endParaRPr lang="en-GB" dirty="0">
              <a:solidFill>
                <a:srgbClr val="FF0000"/>
              </a:solidFill>
            </a:endParaRPr>
          </a:p>
        </p:txBody>
      </p:sp>
      <p:sp>
        <p:nvSpPr>
          <p:cNvPr id="3" name="Content Placeholder 2"/>
          <p:cNvSpPr>
            <a:spLocks noGrp="1"/>
          </p:cNvSpPr>
          <p:nvPr>
            <p:ph idx="1"/>
          </p:nvPr>
        </p:nvSpPr>
        <p:spPr>
          <a:xfrm>
            <a:off x="473910" y="794959"/>
            <a:ext cx="6349971" cy="3297237"/>
          </a:xfrm>
        </p:spPr>
        <p:txBody>
          <a:bodyPr>
            <a:noAutofit/>
          </a:bodyPr>
          <a:lstStyle/>
          <a:p>
            <a:pPr marL="133350" indent="-133350">
              <a:spcBef>
                <a:spcPts val="900"/>
              </a:spcBef>
              <a:defRPr/>
            </a:pPr>
            <a:r>
              <a:rPr lang="en-GB" sz="1500" dirty="0">
                <a:ea typeface="ＭＳ Ｐゴシック" charset="-128"/>
              </a:rPr>
              <a:t>Created a single recognisable brand image</a:t>
            </a:r>
            <a:br>
              <a:rPr lang="en-GB" sz="1500" dirty="0">
                <a:ea typeface="ＭＳ Ｐゴシック" charset="-128"/>
              </a:rPr>
            </a:br>
            <a:r>
              <a:rPr lang="en-GB" sz="1500" dirty="0">
                <a:ea typeface="ＭＳ Ｐゴシック" charset="-128"/>
              </a:rPr>
              <a:t>for HR </a:t>
            </a:r>
            <a:r>
              <a:rPr lang="en-GB" sz="1500" i="1" dirty="0">
                <a:ea typeface="ＭＳ Ｐゴシック" charset="-128"/>
              </a:rPr>
              <a:t>‘Get on Your Whitbread Journey’  </a:t>
            </a:r>
          </a:p>
          <a:p>
            <a:pPr marL="133350" indent="-133350">
              <a:spcBef>
                <a:spcPts val="900"/>
              </a:spcBef>
              <a:defRPr/>
            </a:pPr>
            <a:r>
              <a:rPr lang="en-GB" sz="1500" dirty="0">
                <a:ea typeface="ＭＳ Ｐゴシック" charset="-128"/>
              </a:rPr>
              <a:t>Introduced work based learning skills modules, flexible, cost efficient and accessible</a:t>
            </a:r>
          </a:p>
          <a:p>
            <a:pPr marL="133350" indent="-133350">
              <a:spcBef>
                <a:spcPts val="900"/>
              </a:spcBef>
              <a:defRPr/>
            </a:pPr>
            <a:r>
              <a:rPr lang="en-GB" sz="1500" dirty="0">
                <a:ea typeface="ＭＳ Ｐゴシック" charset="-128"/>
              </a:rPr>
              <a:t>Set up a pilot for work inspiration programmes</a:t>
            </a:r>
          </a:p>
          <a:p>
            <a:pPr marL="133350" indent="-133350">
              <a:spcBef>
                <a:spcPts val="900"/>
              </a:spcBef>
              <a:defRPr/>
            </a:pPr>
            <a:r>
              <a:rPr lang="en-GB" sz="1500" dirty="0">
                <a:ea typeface="ＭＳ Ｐゴシック" charset="-128"/>
              </a:rPr>
              <a:t>Ready to launch work inclusion</a:t>
            </a:r>
            <a:br>
              <a:rPr lang="en-GB" sz="1500" dirty="0">
                <a:ea typeface="ＭＳ Ｐゴシック" charset="-128"/>
              </a:rPr>
            </a:br>
            <a:r>
              <a:rPr lang="en-GB" sz="1500" dirty="0">
                <a:ea typeface="ＭＳ Ｐゴシック" charset="-128"/>
              </a:rPr>
              <a:t>‘Get into Hospitality’   </a:t>
            </a:r>
          </a:p>
          <a:p>
            <a:pPr marL="133350" indent="-133350">
              <a:spcBef>
                <a:spcPts val="900"/>
              </a:spcBef>
              <a:defRPr/>
            </a:pPr>
            <a:r>
              <a:rPr lang="en-GB" sz="1500" dirty="0">
                <a:ea typeface="ＭＳ Ｐゴシック" charset="-128"/>
              </a:rPr>
              <a:t>Level 3 &amp; 4 Apprenticeships mapped</a:t>
            </a:r>
            <a:br>
              <a:rPr lang="en-GB" sz="1500" dirty="0">
                <a:ea typeface="ＭＳ Ｐゴシック" charset="-128"/>
              </a:rPr>
            </a:br>
            <a:r>
              <a:rPr lang="en-GB" sz="1500" dirty="0">
                <a:ea typeface="ＭＳ Ｐゴシック" charset="-128"/>
              </a:rPr>
              <a:t>into development programmes </a:t>
            </a:r>
          </a:p>
          <a:p>
            <a:pPr marL="133350" indent="-133350">
              <a:spcBef>
                <a:spcPts val="900"/>
              </a:spcBef>
              <a:defRPr/>
            </a:pPr>
            <a:r>
              <a:rPr lang="en-GB" sz="1500" dirty="0" err="1">
                <a:ea typeface="ＭＳ Ｐゴシック" charset="-128"/>
              </a:rPr>
              <a:t>Resourcing</a:t>
            </a:r>
            <a:r>
              <a:rPr lang="en-GB" sz="1500" dirty="0">
                <a:ea typeface="ＭＳ Ｐゴシック" charset="-128"/>
              </a:rPr>
              <a:t> social media initiatives</a:t>
            </a:r>
          </a:p>
          <a:p>
            <a:pPr marL="133350" indent="-133350">
              <a:spcBef>
                <a:spcPts val="900"/>
              </a:spcBef>
              <a:defRPr/>
            </a:pPr>
            <a:r>
              <a:rPr lang="en-GB" sz="1500" dirty="0">
                <a:ea typeface="ＭＳ Ｐゴシック" charset="-128"/>
              </a:rPr>
              <a:t>Strategic plan aligned to growth agenda</a:t>
            </a:r>
            <a:br>
              <a:rPr lang="en-GB" sz="1500" dirty="0">
                <a:ea typeface="ＭＳ Ｐゴシック" charset="-128"/>
              </a:rPr>
            </a:br>
            <a:r>
              <a:rPr lang="en-GB" sz="1500" dirty="0">
                <a:ea typeface="ＭＳ Ｐゴシック" charset="-128"/>
              </a:rPr>
              <a:t>up to 2015</a:t>
            </a:r>
          </a:p>
        </p:txBody>
      </p:sp>
      <p:pic>
        <p:nvPicPr>
          <p:cNvPr id="6" name="Picture 2" descr="\\READYNAS\projects\Whitbread\WHR\Whitbread Leadership Forum Sept 2010\admin\logo.png"/>
          <p:cNvPicPr>
            <a:picLocks noChangeArrowheads="1"/>
          </p:cNvPicPr>
          <p:nvPr/>
        </p:nvPicPr>
        <p:blipFill>
          <a:blip r:embed="rId4" cstate="print"/>
          <a:srcRect/>
          <a:stretch>
            <a:fillRect/>
          </a:stretch>
        </p:blipFill>
        <p:spPr bwMode="auto">
          <a:xfrm>
            <a:off x="7653111" y="4561285"/>
            <a:ext cx="1133954" cy="24288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Picture2.png"/>
          <p:cNvPicPr>
            <a:picLocks/>
          </p:cNvPicPr>
          <p:nvPr/>
        </p:nvPicPr>
        <p:blipFill>
          <a:blip r:embed="rId3" cstate="print"/>
          <a:srcRect l="24853"/>
          <a:stretch>
            <a:fillRect/>
          </a:stretch>
        </p:blipFill>
        <p:spPr>
          <a:xfrm>
            <a:off x="2259517" y="0"/>
            <a:ext cx="6884483" cy="5143500"/>
          </a:xfrm>
          <a:prstGeom prst="rect">
            <a:avLst/>
          </a:prstGeom>
        </p:spPr>
      </p:pic>
      <p:sp>
        <p:nvSpPr>
          <p:cNvPr id="2" name="Title 1"/>
          <p:cNvSpPr>
            <a:spLocks noGrp="1"/>
          </p:cNvSpPr>
          <p:nvPr>
            <p:ph type="title"/>
          </p:nvPr>
        </p:nvSpPr>
        <p:spPr/>
        <p:txBody>
          <a:bodyPr>
            <a:noAutofit/>
          </a:bodyPr>
          <a:lstStyle/>
          <a:p>
            <a:pPr eaLnBrk="1" fontAlgn="auto" hangingPunct="1">
              <a:spcAft>
                <a:spcPts val="0"/>
              </a:spcAft>
              <a:defRPr/>
            </a:pPr>
            <a:r>
              <a:rPr lang="en-GB" dirty="0" smtClean="0">
                <a:solidFill>
                  <a:srgbClr val="FF0000"/>
                </a:solidFill>
              </a:rPr>
              <a:t>What have been our Challenges? </a:t>
            </a:r>
          </a:p>
        </p:txBody>
      </p:sp>
      <p:sp>
        <p:nvSpPr>
          <p:cNvPr id="3" name="Content Placeholder 2"/>
          <p:cNvSpPr>
            <a:spLocks noGrp="1"/>
          </p:cNvSpPr>
          <p:nvPr>
            <p:ph idx="1"/>
          </p:nvPr>
        </p:nvSpPr>
        <p:spPr>
          <a:xfrm>
            <a:off x="470849" y="804104"/>
            <a:ext cx="5627688" cy="3879850"/>
          </a:xfrm>
        </p:spPr>
        <p:txBody>
          <a:bodyPr>
            <a:noAutofit/>
          </a:bodyPr>
          <a:lstStyle/>
          <a:p>
            <a:pPr marL="133350" indent="-133350" eaLnBrk="1" fontAlgn="auto" hangingPunct="1">
              <a:spcBef>
                <a:spcPts val="750"/>
              </a:spcBef>
              <a:spcAft>
                <a:spcPts val="0"/>
              </a:spcAft>
              <a:defRPr/>
            </a:pPr>
            <a:r>
              <a:rPr lang="en-GB" sz="2000" dirty="0"/>
              <a:t>Partnering with the business to drive the people agenda </a:t>
            </a:r>
          </a:p>
          <a:p>
            <a:pPr marL="133350" indent="-133350" eaLnBrk="1" fontAlgn="auto" hangingPunct="1">
              <a:spcBef>
                <a:spcPts val="750"/>
              </a:spcBef>
              <a:spcAft>
                <a:spcPts val="0"/>
              </a:spcAft>
              <a:defRPr/>
            </a:pPr>
            <a:r>
              <a:rPr lang="en-GB" sz="2000" dirty="0"/>
              <a:t>Reactive not proactive,</a:t>
            </a:r>
            <a:br>
              <a:rPr lang="en-GB" sz="2000" dirty="0"/>
            </a:br>
            <a:r>
              <a:rPr lang="en-GB" sz="2000" dirty="0"/>
              <a:t>tactical not strategic </a:t>
            </a:r>
          </a:p>
          <a:p>
            <a:pPr marL="133350" indent="-133350" eaLnBrk="1" fontAlgn="auto" hangingPunct="1">
              <a:spcBef>
                <a:spcPts val="750"/>
              </a:spcBef>
              <a:spcAft>
                <a:spcPts val="0"/>
              </a:spcAft>
              <a:defRPr/>
            </a:pPr>
            <a:r>
              <a:rPr lang="en-GB" sz="2000" dirty="0"/>
              <a:t>Significant operational restructures</a:t>
            </a:r>
          </a:p>
          <a:p>
            <a:pPr marL="133350" indent="-133350" eaLnBrk="1" fontAlgn="auto" hangingPunct="1">
              <a:spcBef>
                <a:spcPts val="750"/>
              </a:spcBef>
              <a:spcAft>
                <a:spcPts val="0"/>
              </a:spcAft>
              <a:defRPr/>
            </a:pPr>
            <a:r>
              <a:rPr lang="en-GB" sz="2000" dirty="0"/>
              <a:t>Changes to Apprenticeships</a:t>
            </a:r>
          </a:p>
          <a:p>
            <a:pPr marL="133350" indent="-133350" eaLnBrk="1" fontAlgn="auto" hangingPunct="1">
              <a:spcBef>
                <a:spcPts val="750"/>
              </a:spcBef>
              <a:spcAft>
                <a:spcPts val="0"/>
              </a:spcAft>
              <a:defRPr/>
            </a:pPr>
            <a:r>
              <a:rPr lang="en-GB" sz="2000" dirty="0"/>
              <a:t>Managing within restrictive budget whilst increasing output  </a:t>
            </a:r>
          </a:p>
          <a:p>
            <a:pPr marL="133350" indent="-133350" eaLnBrk="1" fontAlgn="auto" hangingPunct="1">
              <a:spcBef>
                <a:spcPts val="750"/>
              </a:spcBef>
              <a:spcAft>
                <a:spcPts val="0"/>
              </a:spcAft>
              <a:defRPr/>
            </a:pPr>
            <a:r>
              <a:rPr lang="en-GB" sz="2000" dirty="0"/>
              <a:t>Economic climate – downturn </a:t>
            </a:r>
          </a:p>
        </p:txBody>
      </p:sp>
      <p:pic>
        <p:nvPicPr>
          <p:cNvPr id="8" name="Picture 2" descr="\\READYNAS\projects\Whitbread\WHR\Whitbread Leadership Forum Sept 2010\admin\logo.png"/>
          <p:cNvPicPr>
            <a:picLocks noChangeArrowheads="1"/>
          </p:cNvPicPr>
          <p:nvPr/>
        </p:nvPicPr>
        <p:blipFill>
          <a:blip r:embed="rId4" cstate="print"/>
          <a:srcRect/>
          <a:stretch>
            <a:fillRect/>
          </a:stretch>
        </p:blipFill>
        <p:spPr bwMode="auto">
          <a:xfrm>
            <a:off x="7653111" y="4561285"/>
            <a:ext cx="1133954" cy="24288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4"/>
          <p:cNvSpPr txBox="1">
            <a:spLocks noChangeArrowheads="1"/>
          </p:cNvSpPr>
          <p:nvPr/>
        </p:nvSpPr>
        <p:spPr bwMode="auto">
          <a:xfrm>
            <a:off x="2357439" y="1643064"/>
            <a:ext cx="2340513" cy="1454244"/>
          </a:xfrm>
          <a:prstGeom prst="rect">
            <a:avLst/>
          </a:prstGeom>
          <a:noFill/>
          <a:ln w="9525">
            <a:noFill/>
            <a:miter lim="800000"/>
            <a:headEnd/>
            <a:tailEnd/>
          </a:ln>
        </p:spPr>
        <p:txBody>
          <a:bodyPr wrap="none" lIns="68580" tIns="34290" rIns="68580" bIns="34290">
            <a:spAutoFit/>
          </a:bodyPr>
          <a:lstStyle/>
          <a:p>
            <a:r>
              <a:rPr lang="en-GB" sz="4500">
                <a:solidFill>
                  <a:schemeClr val="bg1"/>
                </a:solidFill>
              </a:rPr>
              <a:t>Insert</a:t>
            </a:r>
          </a:p>
          <a:p>
            <a:r>
              <a:rPr lang="en-GB" sz="4500">
                <a:solidFill>
                  <a:schemeClr val="bg1"/>
                </a:solidFill>
              </a:rPr>
              <a:t>Now VT </a:t>
            </a: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Picture3.png"/>
          <p:cNvPicPr>
            <a:picLocks/>
          </p:cNvPicPr>
          <p:nvPr/>
        </p:nvPicPr>
        <p:blipFill>
          <a:blip r:embed="rId3" cstate="print"/>
          <a:srcRect l="24853"/>
          <a:stretch>
            <a:fillRect/>
          </a:stretch>
        </p:blipFill>
        <p:spPr>
          <a:xfrm>
            <a:off x="2259517" y="0"/>
            <a:ext cx="6884483" cy="5143500"/>
          </a:xfrm>
          <a:prstGeom prst="rect">
            <a:avLst/>
          </a:prstGeom>
        </p:spPr>
      </p:pic>
      <p:sp>
        <p:nvSpPr>
          <p:cNvPr id="10242" name="Title 1"/>
          <p:cNvSpPr>
            <a:spLocks noGrp="1"/>
          </p:cNvSpPr>
          <p:nvPr>
            <p:ph type="title"/>
          </p:nvPr>
        </p:nvSpPr>
        <p:spPr/>
        <p:txBody>
          <a:bodyPr/>
          <a:lstStyle/>
          <a:p>
            <a:pPr eaLnBrk="1" fontAlgn="auto" hangingPunct="1">
              <a:spcAft>
                <a:spcPts val="0"/>
              </a:spcAft>
              <a:defRPr/>
            </a:pPr>
            <a:r>
              <a:rPr lang="en-GB" dirty="0" smtClean="0">
                <a:solidFill>
                  <a:srgbClr val="FF0000"/>
                </a:solidFill>
              </a:rPr>
              <a:t>Success </a:t>
            </a:r>
          </a:p>
        </p:txBody>
      </p:sp>
      <p:sp>
        <p:nvSpPr>
          <p:cNvPr id="10243" name="Content Placeholder 2"/>
          <p:cNvSpPr>
            <a:spLocks noGrp="1"/>
          </p:cNvSpPr>
          <p:nvPr>
            <p:ph idx="1"/>
          </p:nvPr>
        </p:nvSpPr>
        <p:spPr>
          <a:xfrm>
            <a:off x="467674" y="715018"/>
            <a:ext cx="6591300" cy="3808412"/>
          </a:xfrm>
        </p:spPr>
        <p:txBody>
          <a:bodyPr>
            <a:noAutofit/>
          </a:bodyPr>
          <a:lstStyle/>
          <a:p>
            <a:pPr marL="204788" indent="-204788">
              <a:spcBef>
                <a:spcPts val="750"/>
              </a:spcBef>
              <a:defRPr/>
            </a:pPr>
            <a:r>
              <a:rPr lang="en-GB" sz="1600" dirty="0">
                <a:ea typeface="ＭＳ Ｐゴシック" charset="-128"/>
              </a:rPr>
              <a:t>Strategic 5 year HR plan</a:t>
            </a:r>
          </a:p>
          <a:p>
            <a:pPr marL="204788" indent="-204788">
              <a:spcBef>
                <a:spcPts val="750"/>
              </a:spcBef>
              <a:defRPr/>
            </a:pPr>
            <a:r>
              <a:rPr lang="en-GB" sz="1600" dirty="0">
                <a:ea typeface="ＭＳ Ｐゴシック" charset="-128"/>
              </a:rPr>
              <a:t>80% internal promotion with over 1200</a:t>
            </a:r>
            <a:br>
              <a:rPr lang="en-GB" sz="1600" dirty="0">
                <a:ea typeface="ＭＳ Ｐゴシック" charset="-128"/>
              </a:rPr>
            </a:br>
            <a:r>
              <a:rPr lang="en-GB" sz="1600" dirty="0">
                <a:ea typeface="ＭＳ Ｐゴシック" charset="-128"/>
              </a:rPr>
              <a:t>managers completing development programmes      </a:t>
            </a:r>
          </a:p>
          <a:p>
            <a:pPr marL="204788" indent="-204788">
              <a:spcBef>
                <a:spcPts val="750"/>
              </a:spcBef>
              <a:defRPr/>
            </a:pPr>
            <a:r>
              <a:rPr lang="en-GB" sz="1600" dirty="0">
                <a:ea typeface="ＭＳ Ｐゴシック" charset="-128"/>
              </a:rPr>
              <a:t>Clearly defined and valued people measures </a:t>
            </a:r>
          </a:p>
          <a:p>
            <a:pPr marL="204788" indent="-204788">
              <a:spcBef>
                <a:spcPts val="750"/>
              </a:spcBef>
              <a:defRPr/>
            </a:pPr>
            <a:r>
              <a:rPr lang="en-GB" sz="1600" dirty="0">
                <a:ea typeface="ＭＳ Ｐゴシック" charset="-128"/>
              </a:rPr>
              <a:t>Cross brand movement enabled by</a:t>
            </a:r>
            <a:br>
              <a:rPr lang="en-GB" sz="1600" dirty="0">
                <a:ea typeface="ＭＳ Ｐゴシック" charset="-128"/>
              </a:rPr>
            </a:br>
            <a:r>
              <a:rPr lang="en-GB" sz="1600" dirty="0">
                <a:ea typeface="ＭＳ Ｐゴシック" charset="-128"/>
              </a:rPr>
              <a:t>regional calibration</a:t>
            </a:r>
          </a:p>
          <a:p>
            <a:pPr marL="204788" indent="-204788">
              <a:spcBef>
                <a:spcPts val="750"/>
              </a:spcBef>
              <a:defRPr/>
            </a:pPr>
            <a:r>
              <a:rPr lang="en-GB" sz="1600" dirty="0">
                <a:ea typeface="ＭＳ Ｐゴシック" charset="-128"/>
              </a:rPr>
              <a:t>Clear manpower/succession plan </a:t>
            </a:r>
          </a:p>
          <a:p>
            <a:pPr marL="204788" indent="-204788">
              <a:spcBef>
                <a:spcPts val="750"/>
              </a:spcBef>
              <a:defRPr/>
            </a:pPr>
            <a:r>
              <a:rPr lang="en-GB" sz="1600" dirty="0">
                <a:ea typeface="ＭＳ Ｐゴシック" charset="-128"/>
              </a:rPr>
              <a:t>Induction embedded at every level</a:t>
            </a:r>
          </a:p>
          <a:p>
            <a:pPr marL="204788" indent="-204788">
              <a:spcBef>
                <a:spcPts val="750"/>
              </a:spcBef>
              <a:defRPr/>
            </a:pPr>
            <a:r>
              <a:rPr lang="en-GB" sz="1600" dirty="0">
                <a:ea typeface="ＭＳ Ｐゴシック" charset="-128"/>
              </a:rPr>
              <a:t>3,000 qualifications achieved</a:t>
            </a:r>
          </a:p>
          <a:p>
            <a:pPr marL="204788" indent="-204788">
              <a:spcBef>
                <a:spcPts val="750"/>
              </a:spcBef>
              <a:defRPr/>
            </a:pPr>
            <a:r>
              <a:rPr lang="en-GB" sz="1600" dirty="0">
                <a:ea typeface="ＭＳ Ｐゴシック" charset="-128"/>
              </a:rPr>
              <a:t>Skills in the Workplace Award winner</a:t>
            </a:r>
            <a:br>
              <a:rPr lang="en-GB" sz="1600" dirty="0">
                <a:ea typeface="ＭＳ Ｐゴシック" charset="-128"/>
              </a:rPr>
            </a:br>
            <a:r>
              <a:rPr lang="en-GB" sz="1600" dirty="0">
                <a:ea typeface="ＭＳ Ｐゴシック" charset="-128"/>
              </a:rPr>
              <a:t>2009-2011</a:t>
            </a:r>
          </a:p>
          <a:p>
            <a:pPr marL="204788" indent="-204788">
              <a:spcBef>
                <a:spcPts val="750"/>
              </a:spcBef>
              <a:defRPr/>
            </a:pPr>
            <a:r>
              <a:rPr lang="en-GB" sz="1600" dirty="0">
                <a:ea typeface="ＭＳ Ｐゴシック" charset="-128"/>
              </a:rPr>
              <a:t>Increased engagement scores by 12%</a:t>
            </a:r>
          </a:p>
        </p:txBody>
      </p:sp>
      <p:pic>
        <p:nvPicPr>
          <p:cNvPr id="8" name="Picture 2" descr="\\READYNAS\projects\Whitbread\WHR\Whitbread Leadership Forum Sept 2010\admin\logo.png"/>
          <p:cNvPicPr>
            <a:picLocks noChangeArrowheads="1"/>
          </p:cNvPicPr>
          <p:nvPr/>
        </p:nvPicPr>
        <p:blipFill>
          <a:blip r:embed="rId4" cstate="print"/>
          <a:srcRect/>
          <a:stretch>
            <a:fillRect/>
          </a:stretch>
        </p:blipFill>
        <p:spPr bwMode="auto">
          <a:xfrm>
            <a:off x="7653111" y="4561285"/>
            <a:ext cx="1133954" cy="24288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6" name="Picture 8" descr="26.png"/>
          <p:cNvPicPr>
            <a:picLocks noChangeAspect="1"/>
          </p:cNvPicPr>
          <p:nvPr/>
        </p:nvPicPr>
        <p:blipFill>
          <a:blip r:embed="rId3" cstate="print">
            <a:lum bright="70000" contrast="-70000"/>
          </a:blip>
          <a:srcRect/>
          <a:stretch>
            <a:fillRect/>
          </a:stretch>
        </p:blipFill>
        <p:spPr bwMode="auto">
          <a:xfrm>
            <a:off x="0" y="14288"/>
            <a:ext cx="9144000" cy="5129212"/>
          </a:xfrm>
          <a:prstGeom prst="rect">
            <a:avLst/>
          </a:prstGeom>
          <a:noFill/>
          <a:ln w="9525">
            <a:noFill/>
            <a:miter lim="800000"/>
            <a:headEnd/>
            <a:tailEnd/>
          </a:ln>
        </p:spPr>
      </p:pic>
      <p:sp>
        <p:nvSpPr>
          <p:cNvPr id="11" name="Isosceles Triangle 10"/>
          <p:cNvSpPr>
            <a:spLocks noChangeArrowheads="1"/>
          </p:cNvSpPr>
          <p:nvPr/>
        </p:nvSpPr>
        <p:spPr bwMode="auto">
          <a:xfrm flipV="1">
            <a:off x="1727201" y="1322057"/>
            <a:ext cx="5694363" cy="2163762"/>
          </a:xfrm>
          <a:prstGeom prst="triangle">
            <a:avLst>
              <a:gd name="adj" fmla="val 50000"/>
            </a:avLst>
          </a:prstGeom>
          <a:solidFill>
            <a:schemeClr val="tx2">
              <a:lumMod val="75000"/>
            </a:schemeClr>
          </a:solidFill>
          <a:ln w="9525">
            <a:noFill/>
            <a:miter lim="800000"/>
            <a:headEnd/>
            <a:tailEnd/>
          </a:ln>
          <a:effectLst>
            <a:outerShdw blurRad="50800" dist="38100" dir="2700000" algn="tl" rotWithShape="0">
              <a:prstClr val="black">
                <a:alpha val="40000"/>
              </a:prstClr>
            </a:outerShdw>
          </a:effectLst>
        </p:spPr>
        <p:txBody>
          <a:bodyPr lIns="68580" tIns="34290" rIns="68580" bIns="34290" anchor="ctr"/>
          <a:lstStyle/>
          <a:p>
            <a:pPr algn="ctr">
              <a:defRPr/>
            </a:pPr>
            <a:endParaRPr lang="en-GB" sz="600" dirty="0">
              <a:solidFill>
                <a:prstClr val="white"/>
              </a:solidFill>
              <a:latin typeface="Calibri"/>
              <a:ea typeface="ＭＳ Ｐゴシック" pitchFamily="34" charset="-128"/>
            </a:endParaRPr>
          </a:p>
        </p:txBody>
      </p:sp>
      <p:sp>
        <p:nvSpPr>
          <p:cNvPr id="10" name="Rounded Rectangle 9"/>
          <p:cNvSpPr/>
          <p:nvPr/>
        </p:nvSpPr>
        <p:spPr>
          <a:xfrm>
            <a:off x="1543477" y="3459709"/>
            <a:ext cx="6031030" cy="1375172"/>
          </a:xfrm>
          <a:prstGeom prst="roundRect">
            <a:avLst/>
          </a:prstGeom>
          <a:solidFill>
            <a:srgbClr val="EC0802"/>
          </a:solidFill>
          <a:ln w="98425" cap="flat" cmpd="sng" algn="ctr">
            <a:noFill/>
            <a:prstDash val="solid"/>
            <a:round/>
            <a:headEnd type="none" w="med" len="med"/>
            <a:tailEnd type="none" w="med" len="med"/>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a:spcBef>
                <a:spcPts val="450"/>
              </a:spcBef>
              <a:buClr>
                <a:srgbClr val="FF0000"/>
              </a:buClr>
              <a:defRPr/>
            </a:pPr>
            <a:r>
              <a:rPr lang="en-US" sz="1500" i="1" dirty="0">
                <a:solidFill>
                  <a:prstClr val="white"/>
                </a:solidFill>
                <a:latin typeface="Gotham Rounded Medium" pitchFamily="50" charset="0"/>
                <a:cs typeface="Trebuchet MS"/>
              </a:rPr>
              <a:t>How are we:</a:t>
            </a:r>
          </a:p>
          <a:p>
            <a:pPr algn="ctr">
              <a:defRPr/>
            </a:pPr>
            <a:r>
              <a:rPr lang="en-GB" sz="1500" dirty="0">
                <a:solidFill>
                  <a:srgbClr val="FFFFFF"/>
                </a:solidFill>
                <a:latin typeface="Gotham Rounded Medium" pitchFamily="50" charset="0"/>
              </a:rPr>
              <a:t>Living the Whitbread Values?</a:t>
            </a:r>
          </a:p>
          <a:p>
            <a:pPr algn="ctr">
              <a:defRPr/>
            </a:pPr>
            <a:r>
              <a:rPr lang="en-GB" sz="1500" dirty="0">
                <a:solidFill>
                  <a:srgbClr val="FFFFFF"/>
                </a:solidFill>
                <a:latin typeface="Gotham Rounded Medium" pitchFamily="50" charset="0"/>
              </a:rPr>
              <a:t>Championing our team members’ voice?</a:t>
            </a:r>
          </a:p>
          <a:p>
            <a:pPr algn="ctr">
              <a:defRPr/>
            </a:pPr>
            <a:r>
              <a:rPr lang="en-GB" sz="1500" dirty="0">
                <a:solidFill>
                  <a:srgbClr val="FFFFFF"/>
                </a:solidFill>
                <a:latin typeface="Gotham Rounded Medium" pitchFamily="50" charset="0"/>
              </a:rPr>
              <a:t>Enabling a culture of opportunity and development? </a:t>
            </a:r>
          </a:p>
        </p:txBody>
      </p:sp>
      <p:sp>
        <p:nvSpPr>
          <p:cNvPr id="11268" name="Title 1"/>
          <p:cNvSpPr>
            <a:spLocks noGrp="1"/>
          </p:cNvSpPr>
          <p:nvPr>
            <p:ph type="title"/>
          </p:nvPr>
        </p:nvSpPr>
        <p:spPr>
          <a:xfrm>
            <a:off x="457200" y="191145"/>
            <a:ext cx="8229600" cy="857251"/>
          </a:xfrm>
        </p:spPr>
        <p:txBody>
          <a:bodyPr>
            <a:normAutofit fontScale="90000"/>
          </a:bodyPr>
          <a:lstStyle/>
          <a:p>
            <a:pPr algn="ctr">
              <a:defRPr/>
            </a:pPr>
            <a:r>
              <a:rPr lang="en-US" sz="3300" dirty="0">
                <a:cs typeface="ＭＳ Ｐゴシック"/>
              </a:rPr>
              <a:t>Leading and supporting our customer facing teams</a:t>
            </a:r>
          </a:p>
        </p:txBody>
      </p:sp>
      <p:sp>
        <p:nvSpPr>
          <p:cNvPr id="21510" name="Content Placeholder 2"/>
          <p:cNvSpPr txBox="1">
            <a:spLocks/>
          </p:cNvSpPr>
          <p:nvPr/>
        </p:nvSpPr>
        <p:spPr bwMode="auto">
          <a:xfrm>
            <a:off x="1717367" y="1548838"/>
            <a:ext cx="5676900" cy="436917"/>
          </a:xfrm>
          <a:prstGeom prst="rect">
            <a:avLst/>
          </a:prstGeom>
          <a:noFill/>
          <a:ln w="9525">
            <a:noFill/>
            <a:miter lim="800000"/>
            <a:headEnd/>
            <a:tailEnd/>
          </a:ln>
        </p:spPr>
        <p:txBody>
          <a:bodyPr lIns="0" tIns="34290" rIns="0" bIns="34290"/>
          <a:lstStyle/>
          <a:p>
            <a:pPr algn="ctr">
              <a:spcBef>
                <a:spcPct val="20000"/>
              </a:spcBef>
              <a:spcAft>
                <a:spcPts val="450"/>
              </a:spcAft>
              <a:buClr>
                <a:srgbClr val="D83729"/>
              </a:buClr>
            </a:pPr>
            <a:r>
              <a:rPr lang="en-US" dirty="0">
                <a:solidFill>
                  <a:srgbClr val="FFFFFF"/>
                </a:solidFill>
                <a:latin typeface="Gotham Rounded Medium" pitchFamily="50" charset="0"/>
              </a:rPr>
              <a:t>Customer Facing Teams</a:t>
            </a:r>
          </a:p>
        </p:txBody>
      </p:sp>
      <p:sp>
        <p:nvSpPr>
          <p:cNvPr id="21511" name="Content Placeholder 2"/>
          <p:cNvSpPr txBox="1">
            <a:spLocks/>
          </p:cNvSpPr>
          <p:nvPr/>
        </p:nvSpPr>
        <p:spPr bwMode="auto">
          <a:xfrm>
            <a:off x="3401705" y="2146466"/>
            <a:ext cx="2303463" cy="809625"/>
          </a:xfrm>
          <a:prstGeom prst="rect">
            <a:avLst/>
          </a:prstGeom>
          <a:noFill/>
          <a:ln w="9525">
            <a:noFill/>
            <a:miter lim="800000"/>
            <a:headEnd/>
            <a:tailEnd/>
          </a:ln>
        </p:spPr>
        <p:txBody>
          <a:bodyPr lIns="0" tIns="34290" rIns="0" bIns="34290"/>
          <a:lstStyle/>
          <a:p>
            <a:pPr algn="ctr">
              <a:spcBef>
                <a:spcPct val="20000"/>
              </a:spcBef>
              <a:spcAft>
                <a:spcPts val="450"/>
              </a:spcAft>
              <a:buClr>
                <a:srgbClr val="D83729"/>
              </a:buClr>
            </a:pPr>
            <a:r>
              <a:rPr lang="en-US" dirty="0">
                <a:solidFill>
                  <a:srgbClr val="FFFFFF"/>
                </a:solidFill>
                <a:latin typeface="Gotham Rounded Medium" pitchFamily="50" charset="0"/>
              </a:rPr>
              <a:t>Leadership Forum</a:t>
            </a: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descr="Picture3.png"/>
          <p:cNvPicPr>
            <a:picLocks/>
          </p:cNvPicPr>
          <p:nvPr/>
        </p:nvPicPr>
        <p:blipFill>
          <a:blip r:embed="rId3" cstate="print"/>
          <a:srcRect l="24853"/>
          <a:stretch>
            <a:fillRect/>
          </a:stretch>
        </p:blipFill>
        <p:spPr>
          <a:xfrm>
            <a:off x="2259517" y="0"/>
            <a:ext cx="6884483" cy="5143500"/>
          </a:xfrm>
          <a:prstGeom prst="rect">
            <a:avLst/>
          </a:prstGeom>
        </p:spPr>
      </p:pic>
      <p:sp>
        <p:nvSpPr>
          <p:cNvPr id="10242" name="Title 1"/>
          <p:cNvSpPr>
            <a:spLocks noGrp="1"/>
          </p:cNvSpPr>
          <p:nvPr>
            <p:ph type="title"/>
          </p:nvPr>
        </p:nvSpPr>
        <p:spPr>
          <a:xfrm>
            <a:off x="428625" y="214313"/>
            <a:ext cx="8229600" cy="857250"/>
          </a:xfrm>
        </p:spPr>
        <p:txBody>
          <a:bodyPr/>
          <a:lstStyle/>
          <a:p>
            <a:pPr eaLnBrk="1" fontAlgn="auto" hangingPunct="1">
              <a:spcAft>
                <a:spcPts val="0"/>
              </a:spcAft>
              <a:defRPr/>
            </a:pPr>
            <a:r>
              <a:rPr lang="en-GB" dirty="0" smtClean="0">
                <a:solidFill>
                  <a:srgbClr val="FF0000"/>
                </a:solidFill>
              </a:rPr>
              <a:t>In Summary  </a:t>
            </a:r>
          </a:p>
        </p:txBody>
      </p:sp>
      <p:sp>
        <p:nvSpPr>
          <p:cNvPr id="10243" name="Content Placeholder 2"/>
          <p:cNvSpPr>
            <a:spLocks noGrp="1"/>
          </p:cNvSpPr>
          <p:nvPr>
            <p:ph idx="1"/>
          </p:nvPr>
        </p:nvSpPr>
        <p:spPr>
          <a:xfrm>
            <a:off x="461368" y="1241423"/>
            <a:ext cx="4166444" cy="2607250"/>
          </a:xfrm>
        </p:spPr>
        <p:txBody>
          <a:bodyPr>
            <a:noAutofit/>
          </a:bodyPr>
          <a:lstStyle/>
          <a:p>
            <a:pPr marL="0" indent="0">
              <a:spcBef>
                <a:spcPts val="750"/>
              </a:spcBef>
              <a:buNone/>
              <a:defRPr/>
            </a:pPr>
            <a:r>
              <a:rPr lang="en-GB" sz="1500" dirty="0">
                <a:ea typeface="ＭＳ Ｐゴシック" charset="-128"/>
              </a:rPr>
              <a:t>No Apprenticeships</a:t>
            </a:r>
          </a:p>
          <a:p>
            <a:pPr marL="0" indent="0">
              <a:spcBef>
                <a:spcPts val="750"/>
              </a:spcBef>
              <a:buNone/>
              <a:defRPr/>
            </a:pPr>
            <a:endParaRPr lang="en-GB" sz="1500" dirty="0">
              <a:ea typeface="ＭＳ Ｐゴシック" charset="-128"/>
            </a:endParaRPr>
          </a:p>
          <a:p>
            <a:pPr marL="0" indent="0">
              <a:spcBef>
                <a:spcPts val="750"/>
              </a:spcBef>
              <a:buNone/>
              <a:defRPr/>
            </a:pPr>
            <a:r>
              <a:rPr lang="en-GB" sz="1500" dirty="0">
                <a:ea typeface="ＭＳ Ｐゴシック" charset="-128"/>
              </a:rPr>
              <a:t>No credible</a:t>
            </a:r>
            <a:br>
              <a:rPr lang="en-GB" sz="1500" dirty="0">
                <a:ea typeface="ＭＳ Ｐゴシック" charset="-128"/>
              </a:rPr>
            </a:br>
            <a:r>
              <a:rPr lang="en-GB" sz="1500" dirty="0">
                <a:ea typeface="ＭＳ Ｐゴシック" charset="-128"/>
              </a:rPr>
              <a:t>management</a:t>
            </a:r>
            <a:br>
              <a:rPr lang="en-GB" sz="1500" dirty="0">
                <a:ea typeface="ＭＳ Ｐゴシック" charset="-128"/>
              </a:rPr>
            </a:br>
            <a:r>
              <a:rPr lang="en-GB" sz="1500" dirty="0">
                <a:ea typeface="ＭＳ Ｐゴシック" charset="-128"/>
              </a:rPr>
              <a:t>development</a:t>
            </a:r>
          </a:p>
          <a:p>
            <a:pPr marL="0" indent="0">
              <a:spcBef>
                <a:spcPts val="750"/>
              </a:spcBef>
              <a:buNone/>
              <a:defRPr/>
            </a:pPr>
            <a:endParaRPr lang="en-GB" sz="1500" dirty="0">
              <a:ea typeface="ＭＳ Ｐゴシック" charset="-128"/>
            </a:endParaRPr>
          </a:p>
          <a:p>
            <a:pPr marL="0" indent="0">
              <a:spcBef>
                <a:spcPts val="750"/>
              </a:spcBef>
              <a:buNone/>
              <a:defRPr/>
            </a:pPr>
            <a:r>
              <a:rPr lang="en-GB" sz="1500" dirty="0">
                <a:ea typeface="ＭＳ Ｐゴシック" charset="-128"/>
              </a:rPr>
              <a:t>No formal learning</a:t>
            </a:r>
          </a:p>
          <a:p>
            <a:pPr marL="0" indent="0">
              <a:spcBef>
                <a:spcPts val="750"/>
              </a:spcBef>
              <a:buNone/>
              <a:defRPr/>
            </a:pPr>
            <a:r>
              <a:rPr lang="en-GB" sz="1500" dirty="0">
                <a:ea typeface="ＭＳ Ｐゴシック" charset="-128"/>
              </a:rPr>
              <a:t>			    </a:t>
            </a:r>
          </a:p>
          <a:p>
            <a:pPr marL="0" indent="0">
              <a:spcBef>
                <a:spcPts val="750"/>
              </a:spcBef>
              <a:buNone/>
              <a:defRPr/>
            </a:pPr>
            <a:r>
              <a:rPr lang="en-GB" sz="1500" dirty="0">
                <a:ea typeface="ＭＳ Ｐゴシック" charset="-128"/>
              </a:rPr>
              <a:t>No external support</a:t>
            </a:r>
            <a:br>
              <a:rPr lang="en-GB" sz="1500" dirty="0">
                <a:ea typeface="ＭＳ Ｐゴシック" charset="-128"/>
              </a:rPr>
            </a:br>
            <a:r>
              <a:rPr lang="en-GB" sz="1500" dirty="0">
                <a:ea typeface="ＭＳ Ｐゴシック" charset="-128"/>
              </a:rPr>
              <a:t>for young people</a:t>
            </a:r>
          </a:p>
        </p:txBody>
      </p:sp>
      <p:sp>
        <p:nvSpPr>
          <p:cNvPr id="7" name="Right Arrow 6"/>
          <p:cNvSpPr/>
          <p:nvPr/>
        </p:nvSpPr>
        <p:spPr>
          <a:xfrm>
            <a:off x="3383681" y="1034522"/>
            <a:ext cx="1696342" cy="714375"/>
          </a:xfrm>
          <a:prstGeom prst="rightArrow">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r>
              <a:rPr lang="en-GB" dirty="0">
                <a:latin typeface="Gotham Rounded Medium" pitchFamily="50" charset="0"/>
              </a:rPr>
              <a:t>Today</a:t>
            </a:r>
          </a:p>
        </p:txBody>
      </p:sp>
      <p:sp>
        <p:nvSpPr>
          <p:cNvPr id="8" name="Right Arrow 7"/>
          <p:cNvSpPr/>
          <p:nvPr/>
        </p:nvSpPr>
        <p:spPr>
          <a:xfrm>
            <a:off x="3391619" y="1799267"/>
            <a:ext cx="1696342" cy="714375"/>
          </a:xfrm>
          <a:prstGeom prst="rightArrow">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r>
              <a:rPr lang="en-GB" dirty="0">
                <a:latin typeface="Gotham Rounded Medium" pitchFamily="50" charset="0"/>
              </a:rPr>
              <a:t>Today</a:t>
            </a:r>
          </a:p>
        </p:txBody>
      </p:sp>
      <p:sp>
        <p:nvSpPr>
          <p:cNvPr id="10" name="Right Arrow 9"/>
          <p:cNvSpPr/>
          <p:nvPr/>
        </p:nvSpPr>
        <p:spPr>
          <a:xfrm>
            <a:off x="3356693" y="2782806"/>
            <a:ext cx="1696342" cy="714375"/>
          </a:xfrm>
          <a:prstGeom prst="rightArrow">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r>
              <a:rPr lang="en-GB" dirty="0">
                <a:latin typeface="Gotham Rounded Medium" pitchFamily="50" charset="0"/>
              </a:rPr>
              <a:t>Today</a:t>
            </a:r>
          </a:p>
        </p:txBody>
      </p:sp>
      <p:sp>
        <p:nvSpPr>
          <p:cNvPr id="12" name="Right Arrow 11"/>
          <p:cNvSpPr/>
          <p:nvPr/>
        </p:nvSpPr>
        <p:spPr>
          <a:xfrm>
            <a:off x="3356693" y="3567761"/>
            <a:ext cx="1696342" cy="714375"/>
          </a:xfrm>
          <a:prstGeom prst="rightArrow">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r>
              <a:rPr lang="en-GB" dirty="0">
                <a:latin typeface="Gotham Rounded Medium" pitchFamily="50" charset="0"/>
              </a:rPr>
              <a:t>Today</a:t>
            </a:r>
          </a:p>
        </p:txBody>
      </p:sp>
      <p:sp>
        <p:nvSpPr>
          <p:cNvPr id="15" name="Content Placeholder 2"/>
          <p:cNvSpPr txBox="1">
            <a:spLocks/>
          </p:cNvSpPr>
          <p:nvPr/>
        </p:nvSpPr>
        <p:spPr>
          <a:xfrm>
            <a:off x="5271096" y="1247886"/>
            <a:ext cx="3736430" cy="1863334"/>
          </a:xfrm>
          <a:prstGeom prst="rect">
            <a:avLst/>
          </a:prstGeom>
        </p:spPr>
        <p:txBody>
          <a:bodyPr vert="horz" lIns="68580" tIns="34290" rIns="68580" bIns="34290" rtlCol="0">
            <a:noAutofit/>
          </a:bodyPr>
          <a:lstStyle/>
          <a:p>
            <a:pPr defTabSz="685800" eaLnBrk="0" hangingPunct="0">
              <a:spcBef>
                <a:spcPts val="750"/>
              </a:spcBef>
              <a:buClr>
                <a:srgbClr val="FA002D"/>
              </a:buClr>
              <a:defRPr/>
            </a:pPr>
            <a:r>
              <a:rPr lang="en-GB" sz="1500" dirty="0">
                <a:solidFill>
                  <a:schemeClr val="bg1"/>
                </a:solidFill>
                <a:effectLst>
                  <a:outerShdw blurRad="38100" dist="38100" dir="2700000" algn="tl">
                    <a:srgbClr val="000000">
                      <a:alpha val="43137"/>
                    </a:srgbClr>
                  </a:outerShdw>
                </a:effectLst>
                <a:latin typeface="Gotham Rounded Medium" pitchFamily="50" charset="0"/>
                <a:ea typeface="ＭＳ Ｐゴシック" charset="-128"/>
                <a:cs typeface="+mn-cs"/>
              </a:rPr>
              <a:t>3,000 qualifications </a:t>
            </a:r>
          </a:p>
          <a:p>
            <a:pPr defTabSz="685800" eaLnBrk="0" hangingPunct="0">
              <a:spcBef>
                <a:spcPts val="750"/>
              </a:spcBef>
              <a:buClr>
                <a:srgbClr val="FA002D"/>
              </a:buClr>
              <a:defRPr/>
            </a:pPr>
            <a:endParaRPr lang="en-GB" sz="1500" dirty="0">
              <a:solidFill>
                <a:schemeClr val="bg1"/>
              </a:solidFill>
              <a:effectLst>
                <a:outerShdw blurRad="38100" dist="38100" dir="2700000" algn="tl">
                  <a:srgbClr val="000000">
                    <a:alpha val="43137"/>
                  </a:srgbClr>
                </a:outerShdw>
              </a:effectLst>
              <a:latin typeface="Gotham Rounded Medium" pitchFamily="50" charset="0"/>
              <a:ea typeface="ＭＳ Ｐゴシック" charset="-128"/>
              <a:cs typeface="+mn-cs"/>
            </a:endParaRPr>
          </a:p>
          <a:p>
            <a:pPr defTabSz="685800" eaLnBrk="0" hangingPunct="0">
              <a:spcBef>
                <a:spcPts val="750"/>
              </a:spcBef>
              <a:buClr>
                <a:srgbClr val="FA002D"/>
              </a:buClr>
              <a:defRPr/>
            </a:pPr>
            <a:r>
              <a:rPr lang="en-GB" sz="1500" dirty="0">
                <a:solidFill>
                  <a:schemeClr val="bg1"/>
                </a:solidFill>
                <a:effectLst>
                  <a:outerShdw blurRad="38100" dist="38100" dir="2700000" algn="tl">
                    <a:srgbClr val="000000">
                      <a:alpha val="43137"/>
                    </a:srgbClr>
                  </a:outerShdw>
                </a:effectLst>
                <a:latin typeface="Gotham Rounded Medium" pitchFamily="50" charset="0"/>
                <a:ea typeface="ＭＳ Ｐゴシック" charset="-128"/>
                <a:cs typeface="+mn-cs"/>
              </a:rPr>
              <a:t>7 award winning</a:t>
            </a:r>
            <a:br>
              <a:rPr lang="en-GB" sz="1500" dirty="0">
                <a:solidFill>
                  <a:schemeClr val="bg1"/>
                </a:solidFill>
                <a:effectLst>
                  <a:outerShdw blurRad="38100" dist="38100" dir="2700000" algn="tl">
                    <a:srgbClr val="000000">
                      <a:alpha val="43137"/>
                    </a:srgbClr>
                  </a:outerShdw>
                </a:effectLst>
                <a:latin typeface="Gotham Rounded Medium" pitchFamily="50" charset="0"/>
                <a:ea typeface="ＭＳ Ｐゴシック" charset="-128"/>
                <a:cs typeface="+mn-cs"/>
              </a:rPr>
            </a:br>
            <a:r>
              <a:rPr lang="en-GB" sz="1500" dirty="0">
                <a:solidFill>
                  <a:schemeClr val="bg1"/>
                </a:solidFill>
                <a:effectLst>
                  <a:outerShdw blurRad="38100" dist="38100" dir="2700000" algn="tl">
                    <a:srgbClr val="000000">
                      <a:alpha val="43137"/>
                    </a:srgbClr>
                  </a:outerShdw>
                </a:effectLst>
                <a:latin typeface="Gotham Rounded Medium" pitchFamily="50" charset="0"/>
                <a:ea typeface="ＭＳ Ｐゴシック" charset="-128"/>
                <a:cs typeface="+mn-cs"/>
              </a:rPr>
              <a:t>programmes</a:t>
            </a:r>
          </a:p>
          <a:p>
            <a:pPr defTabSz="685800" eaLnBrk="0" hangingPunct="0">
              <a:spcBef>
                <a:spcPts val="750"/>
              </a:spcBef>
              <a:buClr>
                <a:srgbClr val="FA002D"/>
              </a:buClr>
              <a:defRPr/>
            </a:pPr>
            <a:endParaRPr lang="en-GB" sz="1500" dirty="0">
              <a:solidFill>
                <a:schemeClr val="bg1"/>
              </a:solidFill>
              <a:effectLst>
                <a:outerShdw blurRad="38100" dist="38100" dir="2700000" algn="tl">
                  <a:srgbClr val="000000">
                    <a:alpha val="43137"/>
                  </a:srgbClr>
                </a:outerShdw>
              </a:effectLst>
              <a:latin typeface="Gotham Rounded Medium" pitchFamily="50" charset="0"/>
              <a:ea typeface="ＭＳ Ｐゴシック" charset="-128"/>
              <a:cs typeface="+mn-cs"/>
            </a:endParaRPr>
          </a:p>
          <a:p>
            <a:pPr defTabSz="685800" eaLnBrk="0" hangingPunct="0">
              <a:spcBef>
                <a:spcPts val="750"/>
              </a:spcBef>
              <a:buClr>
                <a:srgbClr val="FA002D"/>
              </a:buClr>
              <a:defRPr/>
            </a:pPr>
            <a:endParaRPr lang="en-GB" sz="900" dirty="0">
              <a:solidFill>
                <a:schemeClr val="bg1"/>
              </a:solidFill>
              <a:effectLst>
                <a:outerShdw blurRad="38100" dist="38100" dir="2700000" algn="tl">
                  <a:srgbClr val="000000">
                    <a:alpha val="43137"/>
                  </a:srgbClr>
                </a:outerShdw>
              </a:effectLst>
              <a:latin typeface="Gotham Rounded Medium" pitchFamily="50" charset="0"/>
              <a:ea typeface="ＭＳ Ｐゴシック" charset="-128"/>
              <a:cs typeface="+mn-cs"/>
            </a:endParaRPr>
          </a:p>
          <a:p>
            <a:pPr defTabSz="685800" eaLnBrk="0" hangingPunct="0">
              <a:spcBef>
                <a:spcPts val="750"/>
              </a:spcBef>
              <a:buClr>
                <a:srgbClr val="FA002D"/>
              </a:buClr>
              <a:defRPr/>
            </a:pPr>
            <a:r>
              <a:rPr lang="en-GB" sz="1500" dirty="0">
                <a:solidFill>
                  <a:schemeClr val="bg1"/>
                </a:solidFill>
                <a:effectLst>
                  <a:outerShdw blurRad="38100" dist="38100" dir="2700000" algn="tl">
                    <a:srgbClr val="000000">
                      <a:alpha val="43137"/>
                    </a:srgbClr>
                  </a:outerShdw>
                </a:effectLst>
                <a:latin typeface="Gotham Rounded Medium" pitchFamily="50" charset="0"/>
                <a:ea typeface="ＭＳ Ｐゴシック" charset="-128"/>
                <a:cs typeface="+mn-cs"/>
              </a:rPr>
              <a:t>Skills Academies platform </a:t>
            </a:r>
          </a:p>
          <a:p>
            <a:pPr defTabSz="685800" eaLnBrk="0" hangingPunct="0">
              <a:spcBef>
                <a:spcPts val="750"/>
              </a:spcBef>
              <a:buClr>
                <a:srgbClr val="FA002D"/>
              </a:buClr>
              <a:defRPr/>
            </a:pPr>
            <a:endParaRPr lang="en-GB" sz="1500" dirty="0">
              <a:solidFill>
                <a:schemeClr val="bg1"/>
              </a:solidFill>
              <a:effectLst>
                <a:outerShdw blurRad="38100" dist="38100" dir="2700000" algn="tl">
                  <a:srgbClr val="000000">
                    <a:alpha val="43137"/>
                  </a:srgbClr>
                </a:outerShdw>
              </a:effectLst>
              <a:latin typeface="Gotham Rounded Medium" pitchFamily="50" charset="0"/>
              <a:ea typeface="ＭＳ Ｐゴシック" charset="-128"/>
              <a:cs typeface="+mn-cs"/>
            </a:endParaRPr>
          </a:p>
          <a:p>
            <a:pPr defTabSz="685800" eaLnBrk="0" hangingPunct="0">
              <a:spcBef>
                <a:spcPts val="750"/>
              </a:spcBef>
              <a:buClr>
                <a:srgbClr val="FA002D"/>
              </a:buClr>
              <a:defRPr/>
            </a:pPr>
            <a:r>
              <a:rPr lang="en-GB" sz="1500" dirty="0">
                <a:solidFill>
                  <a:schemeClr val="bg1"/>
                </a:solidFill>
                <a:effectLst>
                  <a:outerShdw blurRad="38100" dist="38100" dir="2700000" algn="tl">
                    <a:srgbClr val="000000">
                      <a:alpha val="43137"/>
                    </a:srgbClr>
                  </a:outerShdw>
                </a:effectLst>
                <a:latin typeface="Gotham Rounded Medium" pitchFamily="50" charset="0"/>
                <a:ea typeface="ＭＳ Ｐゴシック" charset="-128"/>
                <a:cs typeface="+mn-cs"/>
              </a:rPr>
              <a:t>Work Inspiration and</a:t>
            </a:r>
            <a:br>
              <a:rPr lang="en-GB" sz="1500" dirty="0">
                <a:solidFill>
                  <a:schemeClr val="bg1"/>
                </a:solidFill>
                <a:effectLst>
                  <a:outerShdw blurRad="38100" dist="38100" dir="2700000" algn="tl">
                    <a:srgbClr val="000000">
                      <a:alpha val="43137"/>
                    </a:srgbClr>
                  </a:outerShdw>
                </a:effectLst>
                <a:latin typeface="Gotham Rounded Medium" pitchFamily="50" charset="0"/>
                <a:ea typeface="ＭＳ Ｐゴシック" charset="-128"/>
                <a:cs typeface="+mn-cs"/>
              </a:rPr>
            </a:br>
            <a:r>
              <a:rPr lang="en-GB" sz="1500" dirty="0">
                <a:solidFill>
                  <a:schemeClr val="bg1"/>
                </a:solidFill>
                <a:effectLst>
                  <a:outerShdw blurRad="38100" dist="38100" dir="2700000" algn="tl">
                    <a:srgbClr val="000000">
                      <a:alpha val="43137"/>
                    </a:srgbClr>
                  </a:outerShdw>
                </a:effectLst>
                <a:latin typeface="Gotham Rounded Medium" pitchFamily="50" charset="0"/>
                <a:ea typeface="ＭＳ Ｐゴシック" charset="-128"/>
                <a:cs typeface="+mn-cs"/>
              </a:rPr>
              <a:t>Inclusion</a:t>
            </a:r>
          </a:p>
        </p:txBody>
      </p:sp>
      <p:pic>
        <p:nvPicPr>
          <p:cNvPr id="14" name="Picture 2" descr="\\READYNAS\projects\Whitbread\WHR\Whitbread Leadership Forum Sept 2010\admin\logo.png"/>
          <p:cNvPicPr>
            <a:picLocks noChangeArrowheads="1"/>
          </p:cNvPicPr>
          <p:nvPr/>
        </p:nvPicPr>
        <p:blipFill>
          <a:blip r:embed="rId4" cstate="print"/>
          <a:srcRect/>
          <a:stretch>
            <a:fillRect/>
          </a:stretch>
        </p:blipFill>
        <p:spPr bwMode="auto">
          <a:xfrm>
            <a:off x="7653111" y="4561285"/>
            <a:ext cx="1133954" cy="24288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651710"/>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p:cNvPicPr>
          <p:nvPr/>
        </p:nvPicPr>
        <p:blipFill>
          <a:blip r:embed="rId2" cstate="print"/>
          <a:srcRect/>
          <a:stretch>
            <a:fillRect/>
          </a:stretch>
        </p:blipFill>
        <p:spPr bwMode="auto">
          <a:xfrm>
            <a:off x="0" y="-668610"/>
            <a:ext cx="9144000" cy="6882384"/>
          </a:xfrm>
          <a:prstGeom prst="rect">
            <a:avLst/>
          </a:prstGeom>
          <a:noFill/>
          <a:ln w="9525">
            <a:noFill/>
            <a:miter lim="800000"/>
            <a:headEnd/>
            <a:tailEnd/>
          </a:ln>
        </p:spPr>
      </p:pic>
      <p:sp>
        <p:nvSpPr>
          <p:cNvPr id="2" name="Rectangle 2"/>
          <p:cNvSpPr>
            <a:spLocks noGrp="1" noChangeArrowheads="1"/>
          </p:cNvSpPr>
          <p:nvPr>
            <p:ph type="ctrTitle"/>
          </p:nvPr>
        </p:nvSpPr>
        <p:spPr>
          <a:xfrm>
            <a:off x="830263" y="1006078"/>
            <a:ext cx="7486650" cy="756047"/>
          </a:xfrm>
          <a:solidFill>
            <a:srgbClr val="FFFFFF"/>
          </a:solidFill>
        </p:spPr>
        <p:txBody>
          <a:bodyPr rtlCol="0">
            <a:normAutofit/>
          </a:bodyPr>
          <a:lstStyle/>
          <a:p>
            <a:pPr algn="l" fontAlgn="auto">
              <a:spcAft>
                <a:spcPts val="0"/>
              </a:spcAft>
              <a:defRPr/>
            </a:pPr>
            <a:r>
              <a:rPr lang="en-GB" dirty="0" smtClean="0">
                <a:solidFill>
                  <a:srgbClr val="4A8594"/>
                </a:solidFill>
                <a:latin typeface="C4 FS Headline" pitchFamily="50" charset="0"/>
              </a:rPr>
              <a:t>Inspiring Home-grown Talent</a:t>
            </a:r>
          </a:p>
        </p:txBody>
      </p:sp>
      <p:sp>
        <p:nvSpPr>
          <p:cNvPr id="2052" name="Rectangle 3"/>
          <p:cNvSpPr>
            <a:spLocks noGrp="1" noChangeArrowheads="1"/>
          </p:cNvSpPr>
          <p:nvPr>
            <p:ph type="subTitle" idx="1"/>
          </p:nvPr>
        </p:nvSpPr>
        <p:spPr>
          <a:xfrm>
            <a:off x="827088" y="2356249"/>
            <a:ext cx="4608512" cy="486965"/>
          </a:xfrm>
          <a:solidFill>
            <a:srgbClr val="FFFFFF"/>
          </a:solidFill>
        </p:spPr>
        <p:txBody>
          <a:bodyPr anchor="ctr" anchorCtr="0"/>
          <a:lstStyle/>
          <a:p>
            <a:pPr algn="l"/>
            <a:r>
              <a:rPr lang="en-GB" dirty="0" smtClean="0">
                <a:solidFill>
                  <a:srgbClr val="4A8594"/>
                </a:solidFill>
                <a:latin typeface="C4 FS Headline" pitchFamily="50" charset="0"/>
              </a:rPr>
              <a:t>Channel 4 Television</a:t>
            </a:r>
          </a:p>
        </p:txBody>
      </p:sp>
    </p:spTree>
    <p:extLst>
      <p:ext uri="{BB962C8B-B14F-4D97-AF65-F5344CB8AC3E}">
        <p14:creationId xmlns:p14="http://schemas.microsoft.com/office/powerpoint/2010/main" val="7401392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p:cNvPicPr>
            <a:picLocks/>
          </p:cNvPicPr>
          <p:nvPr/>
        </p:nvPicPr>
        <p:blipFill>
          <a:blip r:embed="rId2" cstate="print"/>
          <a:srcRect l="4709" r="4709"/>
          <a:stretch>
            <a:fillRect/>
          </a:stretch>
        </p:blipFill>
        <p:spPr bwMode="auto">
          <a:xfrm>
            <a:off x="0" y="-404594"/>
            <a:ext cx="9144000" cy="6432748"/>
          </a:xfrm>
          <a:prstGeom prst="rect">
            <a:avLst/>
          </a:prstGeom>
          <a:noFill/>
          <a:ln w="9525">
            <a:noFill/>
            <a:miter lim="800000"/>
            <a:headEnd/>
            <a:tailEnd/>
          </a:ln>
        </p:spPr>
      </p:pic>
      <p:sp>
        <p:nvSpPr>
          <p:cNvPr id="3075" name="Rectangle 2"/>
          <p:cNvSpPr txBox="1">
            <a:spLocks noChangeArrowheads="1"/>
          </p:cNvSpPr>
          <p:nvPr/>
        </p:nvSpPr>
        <p:spPr bwMode="auto">
          <a:xfrm>
            <a:off x="395289" y="465535"/>
            <a:ext cx="8137525" cy="647700"/>
          </a:xfrm>
          <a:prstGeom prst="rect">
            <a:avLst/>
          </a:prstGeom>
          <a:solidFill>
            <a:srgbClr val="FFFFFF"/>
          </a:solidFill>
          <a:ln w="9525">
            <a:noFill/>
            <a:miter lim="800000"/>
            <a:headEnd/>
            <a:tailEnd/>
          </a:ln>
          <a:effectLst>
            <a:outerShdw blurRad="50800" dist="38100" dir="2700000" algn="tl" rotWithShape="0">
              <a:prstClr val="black">
                <a:alpha val="40000"/>
              </a:prstClr>
            </a:outerShdw>
          </a:effectLst>
        </p:spPr>
        <p:txBody>
          <a:bodyPr lIns="68580" tIns="34290" rIns="68580" bIns="34290" anchor="ctr" anchorCtr="0"/>
          <a:lstStyle/>
          <a:p>
            <a:r>
              <a:rPr lang="en-GB" sz="2700" dirty="0">
                <a:solidFill>
                  <a:srgbClr val="4A8594"/>
                </a:solidFill>
                <a:latin typeface="C4 FS Headline" pitchFamily="50" charset="0"/>
                <a:cs typeface="+mn-cs"/>
              </a:rPr>
              <a:t>What are we going to talk about?</a:t>
            </a:r>
          </a:p>
        </p:txBody>
      </p:sp>
      <p:sp>
        <p:nvSpPr>
          <p:cNvPr id="3076" name="Rectangle 3"/>
          <p:cNvSpPr txBox="1">
            <a:spLocks noChangeArrowheads="1"/>
          </p:cNvSpPr>
          <p:nvPr/>
        </p:nvSpPr>
        <p:spPr bwMode="auto">
          <a:xfrm>
            <a:off x="433389" y="1491855"/>
            <a:ext cx="4570412" cy="377428"/>
          </a:xfrm>
          <a:prstGeom prst="rect">
            <a:avLst/>
          </a:prstGeom>
          <a:solidFill>
            <a:srgbClr val="FFFFFF"/>
          </a:solidFill>
          <a:ln w="9525">
            <a:noFill/>
            <a:miter lim="800000"/>
            <a:headEnd/>
            <a:tailEnd/>
          </a:ln>
          <a:effectLst>
            <a:outerShdw blurRad="50800" dist="38100" dir="2700000" algn="tl" rotWithShape="0">
              <a:prstClr val="black">
                <a:alpha val="40000"/>
              </a:prstClr>
            </a:outerShdw>
          </a:effectLst>
        </p:spPr>
        <p:txBody>
          <a:bodyPr lIns="68580" tIns="34290" rIns="68580" bIns="34290" anchor="ctr" anchorCtr="0"/>
          <a:lstStyle/>
          <a:p>
            <a:pPr>
              <a:spcBef>
                <a:spcPct val="20000"/>
              </a:spcBef>
            </a:pPr>
            <a:r>
              <a:rPr lang="en-GB" dirty="0">
                <a:solidFill>
                  <a:srgbClr val="4A8594"/>
                </a:solidFill>
                <a:latin typeface="C4 FS Headline" pitchFamily="50" charset="0"/>
                <a:cs typeface="+mn-cs"/>
              </a:rPr>
              <a:t>4Talent – What’s it all about?</a:t>
            </a:r>
          </a:p>
        </p:txBody>
      </p:sp>
      <p:sp>
        <p:nvSpPr>
          <p:cNvPr id="3077" name="Rectangle 3"/>
          <p:cNvSpPr txBox="1">
            <a:spLocks noChangeArrowheads="1"/>
          </p:cNvSpPr>
          <p:nvPr/>
        </p:nvSpPr>
        <p:spPr bwMode="auto">
          <a:xfrm>
            <a:off x="395289" y="1977630"/>
            <a:ext cx="3671887" cy="378619"/>
          </a:xfrm>
          <a:prstGeom prst="rect">
            <a:avLst/>
          </a:prstGeom>
          <a:solidFill>
            <a:srgbClr val="FFFFFF"/>
          </a:solidFill>
          <a:ln w="9525">
            <a:noFill/>
            <a:miter lim="800000"/>
            <a:headEnd/>
            <a:tailEnd/>
          </a:ln>
          <a:effectLst>
            <a:outerShdw blurRad="50800" dist="38100" dir="2700000" algn="tl" rotWithShape="0">
              <a:prstClr val="black">
                <a:alpha val="40000"/>
              </a:prstClr>
            </a:outerShdw>
          </a:effectLst>
        </p:spPr>
        <p:txBody>
          <a:bodyPr lIns="68580" tIns="34290" rIns="68580" bIns="34290" anchor="ctr" anchorCtr="0"/>
          <a:lstStyle/>
          <a:p>
            <a:pPr>
              <a:spcBef>
                <a:spcPct val="20000"/>
              </a:spcBef>
            </a:pPr>
            <a:r>
              <a:rPr lang="en-GB">
                <a:solidFill>
                  <a:srgbClr val="4A8594"/>
                </a:solidFill>
                <a:latin typeface="C4 FS Headline" pitchFamily="50" charset="0"/>
                <a:cs typeface="+mn-cs"/>
              </a:rPr>
              <a:t>Why we do what we do</a:t>
            </a:r>
          </a:p>
        </p:txBody>
      </p:sp>
      <p:sp>
        <p:nvSpPr>
          <p:cNvPr id="3078" name="Rectangle 3"/>
          <p:cNvSpPr txBox="1">
            <a:spLocks noChangeArrowheads="1"/>
          </p:cNvSpPr>
          <p:nvPr/>
        </p:nvSpPr>
        <p:spPr bwMode="auto">
          <a:xfrm>
            <a:off x="395289" y="2516982"/>
            <a:ext cx="2808287" cy="378619"/>
          </a:xfrm>
          <a:prstGeom prst="rect">
            <a:avLst/>
          </a:prstGeom>
          <a:solidFill>
            <a:srgbClr val="FFFFFF"/>
          </a:solidFill>
          <a:ln w="9525">
            <a:noFill/>
            <a:miter lim="800000"/>
            <a:headEnd/>
            <a:tailEnd/>
          </a:ln>
          <a:effectLst>
            <a:outerShdw blurRad="50800" dist="38100" dir="2700000" algn="tl" rotWithShape="0">
              <a:prstClr val="black">
                <a:alpha val="40000"/>
              </a:prstClr>
            </a:outerShdw>
          </a:effectLst>
        </p:spPr>
        <p:txBody>
          <a:bodyPr lIns="68580" tIns="34290" rIns="68580" bIns="34290" anchor="ctr" anchorCtr="0"/>
          <a:lstStyle/>
          <a:p>
            <a:pPr>
              <a:spcBef>
                <a:spcPct val="20000"/>
              </a:spcBef>
            </a:pPr>
            <a:r>
              <a:rPr lang="en-GB">
                <a:solidFill>
                  <a:srgbClr val="4A8594"/>
                </a:solidFill>
                <a:latin typeface="C4 FS Headline" pitchFamily="50" charset="0"/>
                <a:cs typeface="+mn-cs"/>
              </a:rPr>
              <a:t>Kickstart</a:t>
            </a:r>
          </a:p>
        </p:txBody>
      </p:sp>
      <p:sp>
        <p:nvSpPr>
          <p:cNvPr id="3079" name="Rectangle 3"/>
          <p:cNvSpPr txBox="1">
            <a:spLocks noChangeArrowheads="1"/>
          </p:cNvSpPr>
          <p:nvPr/>
        </p:nvSpPr>
        <p:spPr bwMode="auto">
          <a:xfrm>
            <a:off x="395289" y="3002757"/>
            <a:ext cx="3671887" cy="378619"/>
          </a:xfrm>
          <a:prstGeom prst="rect">
            <a:avLst/>
          </a:prstGeom>
          <a:solidFill>
            <a:srgbClr val="FFFFFF"/>
          </a:solidFill>
          <a:ln w="9525">
            <a:noFill/>
            <a:miter lim="800000"/>
            <a:headEnd/>
            <a:tailEnd/>
          </a:ln>
          <a:effectLst>
            <a:outerShdw blurRad="50800" dist="38100" dir="2700000" algn="tl" rotWithShape="0">
              <a:prstClr val="black">
                <a:alpha val="40000"/>
              </a:prstClr>
            </a:outerShdw>
          </a:effectLst>
        </p:spPr>
        <p:txBody>
          <a:bodyPr lIns="68580" tIns="34290" rIns="68580" bIns="34290" anchor="ctr" anchorCtr="0"/>
          <a:lstStyle/>
          <a:p>
            <a:pPr>
              <a:spcBef>
                <a:spcPct val="20000"/>
              </a:spcBef>
            </a:pPr>
            <a:r>
              <a:rPr lang="en-GB">
                <a:solidFill>
                  <a:srgbClr val="4A8594"/>
                </a:solidFill>
                <a:latin typeface="C4 FS Headline" pitchFamily="50" charset="0"/>
                <a:cs typeface="+mn-cs"/>
              </a:rPr>
              <a:t>Outcome and stories</a:t>
            </a:r>
          </a:p>
        </p:txBody>
      </p:sp>
      <p:sp>
        <p:nvSpPr>
          <p:cNvPr id="3080" name="Rectangle 3"/>
          <p:cNvSpPr txBox="1">
            <a:spLocks noChangeArrowheads="1"/>
          </p:cNvSpPr>
          <p:nvPr/>
        </p:nvSpPr>
        <p:spPr bwMode="auto">
          <a:xfrm>
            <a:off x="395289" y="3543301"/>
            <a:ext cx="2808287" cy="378619"/>
          </a:xfrm>
          <a:prstGeom prst="rect">
            <a:avLst/>
          </a:prstGeom>
          <a:solidFill>
            <a:srgbClr val="FFFFFF"/>
          </a:solidFill>
          <a:ln w="9525">
            <a:noFill/>
            <a:miter lim="800000"/>
            <a:headEnd/>
            <a:tailEnd/>
          </a:ln>
          <a:effectLst>
            <a:outerShdw blurRad="50800" dist="38100" dir="2700000" algn="tl" rotWithShape="0">
              <a:prstClr val="black">
                <a:alpha val="40000"/>
              </a:prstClr>
            </a:outerShdw>
          </a:effectLst>
        </p:spPr>
        <p:txBody>
          <a:bodyPr lIns="68580" tIns="34290" rIns="68580" bIns="34290" anchor="ctr" anchorCtr="0"/>
          <a:lstStyle/>
          <a:p>
            <a:pPr>
              <a:spcBef>
                <a:spcPct val="20000"/>
              </a:spcBef>
            </a:pPr>
            <a:r>
              <a:rPr lang="en-GB">
                <a:solidFill>
                  <a:srgbClr val="4A8594"/>
                </a:solidFill>
                <a:latin typeface="C4 FS Headline" pitchFamily="50" charset="0"/>
                <a:cs typeface="+mn-cs"/>
              </a:rPr>
              <a:t>Lessons learnt</a:t>
            </a:r>
          </a:p>
        </p:txBody>
      </p:sp>
    </p:spTree>
    <p:extLst>
      <p:ext uri="{BB962C8B-B14F-4D97-AF65-F5344CB8AC3E}">
        <p14:creationId xmlns:p14="http://schemas.microsoft.com/office/powerpoint/2010/main" val="19704903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p:cNvPicPr>
          <p:nvPr/>
        </p:nvPicPr>
        <p:blipFill>
          <a:blip r:embed="rId3" cstate="print"/>
          <a:srcRect/>
          <a:stretch>
            <a:fillRect/>
          </a:stretch>
        </p:blipFill>
        <p:spPr bwMode="auto">
          <a:xfrm>
            <a:off x="0" y="0"/>
            <a:ext cx="9144000" cy="6323012"/>
          </a:xfrm>
          <a:prstGeom prst="rect">
            <a:avLst/>
          </a:prstGeom>
          <a:noFill/>
          <a:ln w="9525">
            <a:noFill/>
            <a:miter lim="800000"/>
            <a:headEnd/>
            <a:tailEnd/>
          </a:ln>
        </p:spPr>
      </p:pic>
      <p:sp>
        <p:nvSpPr>
          <p:cNvPr id="4099" name="Rectangle 2"/>
          <p:cNvSpPr>
            <a:spLocks noGrp="1" noChangeArrowheads="1"/>
          </p:cNvSpPr>
          <p:nvPr>
            <p:ph type="title"/>
          </p:nvPr>
        </p:nvSpPr>
        <p:spPr>
          <a:xfrm>
            <a:off x="466726" y="411956"/>
            <a:ext cx="1584325" cy="539354"/>
          </a:xfrm>
          <a:solidFill>
            <a:schemeClr val="bg1"/>
          </a:solidFill>
        </p:spPr>
        <p:txBody>
          <a:bodyPr anchor="ctr" anchorCtr="0"/>
          <a:lstStyle/>
          <a:p>
            <a:pPr algn="l"/>
            <a:r>
              <a:rPr lang="en-GB" sz="2700">
                <a:solidFill>
                  <a:srgbClr val="4A8594"/>
                </a:solidFill>
                <a:latin typeface="C4 FS Headline" pitchFamily="50" charset="0"/>
              </a:rPr>
              <a:t>Why?</a:t>
            </a:r>
            <a:endParaRPr lang="en-GB" sz="3000" b="1">
              <a:solidFill>
                <a:srgbClr val="4A8594"/>
              </a:solidFill>
              <a:latin typeface="C4 FS Headline" pitchFamily="50" charset="0"/>
            </a:endParaRPr>
          </a:p>
        </p:txBody>
      </p:sp>
      <p:sp>
        <p:nvSpPr>
          <p:cNvPr id="4100" name="Text Box 4"/>
          <p:cNvSpPr txBox="1">
            <a:spLocks noChangeArrowheads="1"/>
          </p:cNvSpPr>
          <p:nvPr/>
        </p:nvSpPr>
        <p:spPr bwMode="auto">
          <a:xfrm>
            <a:off x="539751" y="1168004"/>
            <a:ext cx="5400675" cy="342900"/>
          </a:xfrm>
          <a:prstGeom prst="rect">
            <a:avLst/>
          </a:prstGeom>
          <a:solidFill>
            <a:schemeClr val="bg1"/>
          </a:solidFill>
          <a:ln w="9525">
            <a:noFill/>
            <a:miter lim="800000"/>
            <a:headEnd/>
            <a:tailEnd/>
          </a:ln>
        </p:spPr>
        <p:txBody>
          <a:bodyPr lIns="68580" tIns="34290" rIns="68580" bIns="34290" anchor="ctr" anchorCtr="0">
            <a:spAutoFit/>
          </a:bodyPr>
          <a:lstStyle/>
          <a:p>
            <a:pPr>
              <a:spcBef>
                <a:spcPct val="50000"/>
              </a:spcBef>
            </a:pPr>
            <a:r>
              <a:rPr lang="en-GB">
                <a:solidFill>
                  <a:srgbClr val="4A8594"/>
                </a:solidFill>
                <a:latin typeface="C4 FS Headline" pitchFamily="50" charset="0"/>
                <a:cs typeface="+mn-cs"/>
              </a:rPr>
              <a:t>What you Know NOT Who you Know</a:t>
            </a:r>
          </a:p>
        </p:txBody>
      </p:sp>
      <p:sp>
        <p:nvSpPr>
          <p:cNvPr id="4101" name="Text Box 5"/>
          <p:cNvSpPr txBox="1">
            <a:spLocks noChangeArrowheads="1"/>
          </p:cNvSpPr>
          <p:nvPr/>
        </p:nvSpPr>
        <p:spPr bwMode="auto">
          <a:xfrm>
            <a:off x="539750" y="3436144"/>
            <a:ext cx="1873250" cy="342900"/>
          </a:xfrm>
          <a:prstGeom prst="rect">
            <a:avLst/>
          </a:prstGeom>
          <a:solidFill>
            <a:schemeClr val="bg1"/>
          </a:solidFill>
          <a:ln w="9525">
            <a:noFill/>
            <a:miter lim="800000"/>
            <a:headEnd/>
            <a:tailEnd/>
          </a:ln>
        </p:spPr>
        <p:txBody>
          <a:bodyPr lIns="68580" tIns="34290" rIns="68580" bIns="34290" anchor="ctr" anchorCtr="0">
            <a:spAutoFit/>
          </a:bodyPr>
          <a:lstStyle/>
          <a:p>
            <a:pPr>
              <a:spcBef>
                <a:spcPct val="50000"/>
              </a:spcBef>
            </a:pPr>
            <a:r>
              <a:rPr lang="en-GB">
                <a:solidFill>
                  <a:srgbClr val="4A8594"/>
                </a:solidFill>
                <a:latin typeface="C4 FS Headline" pitchFamily="50" charset="0"/>
                <a:cs typeface="+mn-cs"/>
              </a:rPr>
              <a:t>Innovation</a:t>
            </a:r>
          </a:p>
        </p:txBody>
      </p:sp>
      <p:sp>
        <p:nvSpPr>
          <p:cNvPr id="4102" name="Text Box 6"/>
          <p:cNvSpPr txBox="1">
            <a:spLocks noChangeArrowheads="1"/>
          </p:cNvSpPr>
          <p:nvPr/>
        </p:nvSpPr>
        <p:spPr bwMode="auto">
          <a:xfrm>
            <a:off x="538163" y="2895600"/>
            <a:ext cx="1225550" cy="342900"/>
          </a:xfrm>
          <a:prstGeom prst="rect">
            <a:avLst/>
          </a:prstGeom>
          <a:solidFill>
            <a:schemeClr val="bg1"/>
          </a:solidFill>
          <a:ln w="9525">
            <a:noFill/>
            <a:miter lim="800000"/>
            <a:headEnd/>
            <a:tailEnd/>
          </a:ln>
        </p:spPr>
        <p:txBody>
          <a:bodyPr lIns="68580" tIns="34290" rIns="68580" bIns="34290" anchor="ctr" anchorCtr="0">
            <a:spAutoFit/>
          </a:bodyPr>
          <a:lstStyle/>
          <a:p>
            <a:pPr>
              <a:spcBef>
                <a:spcPct val="50000"/>
              </a:spcBef>
            </a:pPr>
            <a:r>
              <a:rPr lang="en-GB">
                <a:solidFill>
                  <a:srgbClr val="4A8594"/>
                </a:solidFill>
                <a:latin typeface="C4 FS Headline" pitchFamily="50" charset="0"/>
                <a:cs typeface="+mn-cs"/>
              </a:rPr>
              <a:t>Talent</a:t>
            </a:r>
          </a:p>
        </p:txBody>
      </p:sp>
      <p:sp>
        <p:nvSpPr>
          <p:cNvPr id="4103" name="Text Box 7"/>
          <p:cNvSpPr txBox="1">
            <a:spLocks noChangeArrowheads="1"/>
          </p:cNvSpPr>
          <p:nvPr/>
        </p:nvSpPr>
        <p:spPr bwMode="auto">
          <a:xfrm>
            <a:off x="538163" y="2356247"/>
            <a:ext cx="1657350" cy="342900"/>
          </a:xfrm>
          <a:prstGeom prst="rect">
            <a:avLst/>
          </a:prstGeom>
          <a:solidFill>
            <a:schemeClr val="bg1"/>
          </a:solidFill>
          <a:ln w="9525">
            <a:noFill/>
            <a:miter lim="800000"/>
            <a:headEnd/>
            <a:tailEnd/>
          </a:ln>
        </p:spPr>
        <p:txBody>
          <a:bodyPr lIns="68580" tIns="34290" rIns="68580" bIns="34290" anchor="ctr" anchorCtr="0">
            <a:spAutoFit/>
          </a:bodyPr>
          <a:lstStyle/>
          <a:p>
            <a:pPr>
              <a:spcBef>
                <a:spcPct val="50000"/>
              </a:spcBef>
            </a:pPr>
            <a:r>
              <a:rPr lang="en-GB">
                <a:solidFill>
                  <a:srgbClr val="4A8594"/>
                </a:solidFill>
                <a:latin typeface="C4 FS Headline" pitchFamily="50" charset="0"/>
                <a:cs typeface="+mn-cs"/>
              </a:rPr>
              <a:t>Diversity</a:t>
            </a:r>
          </a:p>
        </p:txBody>
      </p:sp>
      <p:sp>
        <p:nvSpPr>
          <p:cNvPr id="4104" name="Text Box 8"/>
          <p:cNvSpPr txBox="1">
            <a:spLocks noChangeArrowheads="1"/>
          </p:cNvSpPr>
          <p:nvPr/>
        </p:nvSpPr>
        <p:spPr bwMode="auto">
          <a:xfrm>
            <a:off x="539750" y="1793083"/>
            <a:ext cx="3817938" cy="346472"/>
          </a:xfrm>
          <a:prstGeom prst="rect">
            <a:avLst/>
          </a:prstGeom>
          <a:solidFill>
            <a:schemeClr val="bg1"/>
          </a:solidFill>
          <a:ln w="9525">
            <a:noFill/>
            <a:miter lim="800000"/>
            <a:headEnd/>
            <a:tailEnd/>
          </a:ln>
        </p:spPr>
        <p:txBody>
          <a:bodyPr lIns="68580" tIns="34290" rIns="68580" bIns="34290" anchor="ctr" anchorCtr="0">
            <a:spAutoFit/>
          </a:bodyPr>
          <a:lstStyle/>
          <a:p>
            <a:pPr>
              <a:spcBef>
                <a:spcPct val="50000"/>
              </a:spcBef>
            </a:pPr>
            <a:r>
              <a:rPr lang="en-GB">
                <a:solidFill>
                  <a:srgbClr val="4A8594"/>
                </a:solidFill>
                <a:latin typeface="C4 FS Headline" pitchFamily="50" charset="0"/>
                <a:cs typeface="+mn-cs"/>
              </a:rPr>
              <a:t>Pathways demystified</a:t>
            </a:r>
          </a:p>
        </p:txBody>
      </p:sp>
    </p:spTree>
    <p:extLst>
      <p:ext uri="{BB962C8B-B14F-4D97-AF65-F5344CB8AC3E}">
        <p14:creationId xmlns:p14="http://schemas.microsoft.com/office/powerpoint/2010/main" val="24267446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p:cNvPicPr>
          <p:nvPr/>
        </p:nvPicPr>
        <p:blipFill>
          <a:blip r:embed="rId3" cstate="print"/>
          <a:srcRect/>
          <a:stretch>
            <a:fillRect/>
          </a:stretch>
        </p:blipFill>
        <p:spPr bwMode="auto">
          <a:xfrm>
            <a:off x="0" y="-497205"/>
            <a:ext cx="9593580" cy="7195185"/>
          </a:xfrm>
          <a:prstGeom prst="rect">
            <a:avLst/>
          </a:prstGeom>
          <a:noFill/>
          <a:ln w="9525">
            <a:noFill/>
            <a:miter lim="800000"/>
            <a:headEnd/>
            <a:tailEnd/>
          </a:ln>
        </p:spPr>
      </p:pic>
      <p:sp>
        <p:nvSpPr>
          <p:cNvPr id="5123" name="Text Box 2"/>
          <p:cNvSpPr txBox="1">
            <a:spLocks noChangeArrowheads="1"/>
          </p:cNvSpPr>
          <p:nvPr/>
        </p:nvSpPr>
        <p:spPr bwMode="auto">
          <a:xfrm>
            <a:off x="827088" y="363141"/>
            <a:ext cx="2592387" cy="481013"/>
          </a:xfrm>
          <a:prstGeom prst="rect">
            <a:avLst/>
          </a:prstGeom>
          <a:solidFill>
            <a:srgbClr val="FFFFFF"/>
          </a:solidFill>
          <a:ln w="9525">
            <a:noFill/>
            <a:miter lim="800000"/>
            <a:headEnd/>
            <a:tailEnd/>
          </a:ln>
          <a:effectLst>
            <a:outerShdw blurRad="50800" dist="38100" dir="2700000" algn="tl" rotWithShape="0">
              <a:prstClr val="black">
                <a:alpha val="40000"/>
              </a:prstClr>
            </a:outerShdw>
          </a:effectLst>
        </p:spPr>
        <p:txBody>
          <a:bodyPr lIns="68580" tIns="34290" rIns="68580" bIns="34290" anchor="ctr" anchorCtr="0">
            <a:spAutoFit/>
          </a:bodyPr>
          <a:lstStyle/>
          <a:p>
            <a:pPr>
              <a:spcBef>
                <a:spcPct val="50000"/>
              </a:spcBef>
            </a:pPr>
            <a:r>
              <a:rPr lang="en-GB" sz="2700" dirty="0">
                <a:solidFill>
                  <a:srgbClr val="4A8594"/>
                </a:solidFill>
                <a:latin typeface="C4 FS Headline" pitchFamily="50" charset="0"/>
                <a:cs typeface="+mn-cs"/>
              </a:rPr>
              <a:t>Kick Start</a:t>
            </a:r>
          </a:p>
        </p:txBody>
      </p:sp>
      <p:sp>
        <p:nvSpPr>
          <p:cNvPr id="5124" name="TextBox 1"/>
          <p:cNvSpPr txBox="1">
            <a:spLocks noChangeArrowheads="1"/>
          </p:cNvSpPr>
          <p:nvPr/>
        </p:nvSpPr>
        <p:spPr bwMode="auto">
          <a:xfrm>
            <a:off x="827088" y="1059656"/>
            <a:ext cx="3097212" cy="438150"/>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p:spPr>
        <p:txBody>
          <a:bodyPr lIns="68580" tIns="34290" rIns="68580" bIns="34290" anchor="ctr" anchorCtr="0">
            <a:spAutoFit/>
          </a:bodyPr>
          <a:lstStyle/>
          <a:p>
            <a:r>
              <a:rPr lang="en-GB" sz="2400">
                <a:solidFill>
                  <a:srgbClr val="4A8594"/>
                </a:solidFill>
                <a:latin typeface="C4 FS Headline" pitchFamily="50" charset="0"/>
                <a:cs typeface="+mn-cs"/>
              </a:rPr>
              <a:t>On the Ground</a:t>
            </a:r>
          </a:p>
        </p:txBody>
      </p:sp>
      <p:graphicFrame>
        <p:nvGraphicFramePr>
          <p:cNvPr id="4" name="Table 3"/>
          <p:cNvGraphicFramePr>
            <a:graphicFrameLocks noGrp="1"/>
          </p:cNvGraphicFramePr>
          <p:nvPr/>
        </p:nvGraphicFramePr>
        <p:xfrm>
          <a:off x="827089" y="1653780"/>
          <a:ext cx="3024336" cy="3078343"/>
        </p:xfrm>
        <a:graphic>
          <a:graphicData uri="http://schemas.openxmlformats.org/drawingml/2006/table">
            <a:tbl>
              <a:tblPr firstRow="1" bandRow="1">
                <a:tableStyleId>{073A0DAA-6AF3-43AB-8588-CEC1D06C72B9}</a:tableStyleId>
              </a:tblPr>
              <a:tblGrid>
                <a:gridCol w="3024336"/>
              </a:tblGrid>
              <a:tr h="582959">
                <a:tc>
                  <a:txBody>
                    <a:bodyPr/>
                    <a:lstStyle/>
                    <a:p>
                      <a:pPr algn="l"/>
                      <a:endParaRPr lang="en-GB" sz="1500" b="0" dirty="0">
                        <a:latin typeface="C4 FS Headline" pitchFamily="50" charset="0"/>
                      </a:endParaRPr>
                    </a:p>
                  </a:txBody>
                  <a:tcPr marL="91504" marR="91504" marT="34289" marB="34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98867">
                <a:tc>
                  <a:txBody>
                    <a:bodyPr/>
                    <a:lstStyle/>
                    <a:p>
                      <a:pPr algn="l"/>
                      <a:r>
                        <a:rPr lang="en-GB" sz="1700" b="0" dirty="0" smtClean="0">
                          <a:solidFill>
                            <a:srgbClr val="4A8594"/>
                          </a:solidFill>
                          <a:latin typeface="C4 FS Headline" pitchFamily="50" charset="0"/>
                        </a:rPr>
                        <a:t>YAP</a:t>
                      </a:r>
                      <a:endParaRPr lang="en-GB" sz="1700" b="0" dirty="0">
                        <a:solidFill>
                          <a:srgbClr val="4A8594"/>
                        </a:solidFill>
                        <a:latin typeface="C4 FS Headline" pitchFamily="50" charset="0"/>
                      </a:endParaRPr>
                    </a:p>
                  </a:txBody>
                  <a:tcPr marL="91504" marR="91504" marT="34289" marB="34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9886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700" b="0" dirty="0" smtClean="0">
                          <a:solidFill>
                            <a:srgbClr val="4A8594"/>
                          </a:solidFill>
                          <a:latin typeface="C4 FS Headline" pitchFamily="50" charset="0"/>
                        </a:rPr>
                        <a:t>Internships</a:t>
                      </a:r>
                    </a:p>
                  </a:txBody>
                  <a:tcPr marL="91504" marR="91504" marT="34289" marB="34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98867">
                <a:tc>
                  <a:txBody>
                    <a:bodyPr/>
                    <a:lstStyle/>
                    <a:p>
                      <a:pPr algn="l"/>
                      <a:r>
                        <a:rPr lang="en-GB" sz="1700" b="0" dirty="0" smtClean="0">
                          <a:solidFill>
                            <a:srgbClr val="4A8594"/>
                          </a:solidFill>
                          <a:latin typeface="C4 FS Headline" pitchFamily="50" charset="0"/>
                        </a:rPr>
                        <a:t>Apprentices</a:t>
                      </a:r>
                      <a:endParaRPr lang="en-GB" sz="1700" b="0" dirty="0">
                        <a:solidFill>
                          <a:srgbClr val="4A8594"/>
                        </a:solidFill>
                        <a:latin typeface="C4 FS Headline" pitchFamily="50" charset="0"/>
                      </a:endParaRPr>
                    </a:p>
                  </a:txBody>
                  <a:tcPr marL="91504" marR="91504" marT="34289" marB="34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80821">
                <a:tc>
                  <a:txBody>
                    <a:bodyPr/>
                    <a:lstStyle/>
                    <a:p>
                      <a:pPr algn="l"/>
                      <a:r>
                        <a:rPr lang="en-GB" sz="1700" b="0" dirty="0" smtClean="0">
                          <a:solidFill>
                            <a:srgbClr val="4A8594"/>
                          </a:solidFill>
                          <a:latin typeface="C4 FS Headline" pitchFamily="50" charset="0"/>
                        </a:rPr>
                        <a:t>Inspiration on the Road</a:t>
                      </a:r>
                      <a:endParaRPr lang="en-GB" sz="1700" b="0" dirty="0">
                        <a:solidFill>
                          <a:srgbClr val="4A8594"/>
                        </a:solidFill>
                        <a:latin typeface="C4 FS Headline" pitchFamily="50" charset="0"/>
                      </a:endParaRPr>
                    </a:p>
                  </a:txBody>
                  <a:tcPr marL="91504" marR="91504" marT="34289" marB="34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17962">
                <a:tc>
                  <a:txBody>
                    <a:bodyPr/>
                    <a:lstStyle/>
                    <a:p>
                      <a:pPr algn="l"/>
                      <a:r>
                        <a:rPr lang="en-GB" sz="1700" b="0" dirty="0" smtClean="0">
                          <a:solidFill>
                            <a:srgbClr val="4A8594"/>
                          </a:solidFill>
                          <a:latin typeface="C4 FS Headline" pitchFamily="50" charset="0"/>
                        </a:rPr>
                        <a:t>Work Experience</a:t>
                      </a:r>
                      <a:endParaRPr lang="en-GB" sz="1700" b="0" dirty="0">
                        <a:solidFill>
                          <a:srgbClr val="4A8594"/>
                        </a:solidFill>
                        <a:latin typeface="C4 FS Headline" pitchFamily="50" charset="0"/>
                      </a:endParaRPr>
                    </a:p>
                  </a:txBody>
                  <a:tcPr marL="91504" marR="91504" marT="34289" marB="34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bl>
          </a:graphicData>
        </a:graphic>
      </p:graphicFrame>
      <p:graphicFrame>
        <p:nvGraphicFramePr>
          <p:cNvPr id="14" name="Table 13"/>
          <p:cNvGraphicFramePr>
            <a:graphicFrameLocks noGrp="1"/>
          </p:cNvGraphicFramePr>
          <p:nvPr/>
        </p:nvGraphicFramePr>
        <p:xfrm>
          <a:off x="4932363" y="1707357"/>
          <a:ext cx="2952328" cy="2559453"/>
        </p:xfrm>
        <a:graphic>
          <a:graphicData uri="http://schemas.openxmlformats.org/drawingml/2006/table">
            <a:tbl>
              <a:tblPr firstRow="1" bandRow="1">
                <a:tableStyleId>{073A0DAA-6AF3-43AB-8588-CEC1D06C72B9}</a:tableStyleId>
              </a:tblPr>
              <a:tblGrid>
                <a:gridCol w="2952328"/>
              </a:tblGrid>
              <a:tr h="481672">
                <a:tc>
                  <a:txBody>
                    <a:bodyPr/>
                    <a:lstStyle/>
                    <a:p>
                      <a:pPr algn="l"/>
                      <a:endParaRPr lang="en-GB" sz="1400" b="0" dirty="0">
                        <a:latin typeface="C4 FS Headline" pitchFamily="50" charset="0"/>
                      </a:endParaRPr>
                    </a:p>
                  </a:txBody>
                  <a:tcPr marL="91417" marR="91417" marT="34289" marB="34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36430">
                <a:tc>
                  <a:txBody>
                    <a:bodyPr/>
                    <a:lstStyle/>
                    <a:p>
                      <a:pPr algn="l"/>
                      <a:r>
                        <a:rPr lang="en-GB" sz="1800" b="0" dirty="0" smtClean="0">
                          <a:solidFill>
                            <a:srgbClr val="4A8594"/>
                          </a:solidFill>
                          <a:latin typeface="C4 FS Headline" pitchFamily="50" charset="0"/>
                        </a:rPr>
                        <a:t>Twitter</a:t>
                      </a:r>
                      <a:endParaRPr lang="en-GB" sz="1800" b="0" dirty="0">
                        <a:solidFill>
                          <a:srgbClr val="4A8594"/>
                        </a:solidFill>
                        <a:latin typeface="C4 FS Headline" pitchFamily="50" charset="0"/>
                      </a:endParaRPr>
                    </a:p>
                  </a:txBody>
                  <a:tcPr marL="91417" marR="91417" marT="34289" marB="34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19765">
                <a:tc>
                  <a:txBody>
                    <a:bodyPr/>
                    <a:lstStyle/>
                    <a:p>
                      <a:pPr algn="l"/>
                      <a:r>
                        <a:rPr lang="en-GB" sz="1800" b="0" dirty="0" smtClean="0">
                          <a:solidFill>
                            <a:srgbClr val="4A8594"/>
                          </a:solidFill>
                          <a:latin typeface="C4 FS Headline" pitchFamily="50" charset="0"/>
                        </a:rPr>
                        <a:t>Facebook</a:t>
                      </a:r>
                      <a:endParaRPr lang="en-GB" sz="1800" b="0" dirty="0">
                        <a:solidFill>
                          <a:srgbClr val="4A8594"/>
                        </a:solidFill>
                        <a:latin typeface="C4 FS Headline" pitchFamily="50" charset="0"/>
                      </a:endParaRPr>
                    </a:p>
                  </a:txBody>
                  <a:tcPr marL="91417" marR="91417" marT="34289" marB="34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11113">
                <a:tc>
                  <a:txBody>
                    <a:bodyPr/>
                    <a:lstStyle/>
                    <a:p>
                      <a:pPr algn="l"/>
                      <a:r>
                        <a:rPr lang="en-GB" sz="1800" b="0" dirty="0" smtClean="0">
                          <a:solidFill>
                            <a:srgbClr val="4A8594"/>
                          </a:solidFill>
                          <a:latin typeface="C4 FS Headline" pitchFamily="50" charset="0"/>
                        </a:rPr>
                        <a:t>4Talent Website</a:t>
                      </a:r>
                    </a:p>
                  </a:txBody>
                  <a:tcPr marL="91417" marR="91417" marT="34289" marB="34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10473">
                <a:tc>
                  <a:txBody>
                    <a:bodyPr/>
                    <a:lstStyle/>
                    <a:p>
                      <a:pPr algn="l"/>
                      <a:r>
                        <a:rPr lang="en-GB" sz="1800" b="0" dirty="0" smtClean="0">
                          <a:solidFill>
                            <a:srgbClr val="4A8594"/>
                          </a:solidFill>
                          <a:latin typeface="C4 FS Headline" pitchFamily="50" charset="0"/>
                        </a:rPr>
                        <a:t>Mentoring </a:t>
                      </a:r>
                    </a:p>
                  </a:txBody>
                  <a:tcPr marL="91417" marR="91417" marT="34289" marB="34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bl>
          </a:graphicData>
        </a:graphic>
      </p:graphicFrame>
      <p:sp>
        <p:nvSpPr>
          <p:cNvPr id="5151" name="TextBox 1"/>
          <p:cNvSpPr txBox="1">
            <a:spLocks noChangeArrowheads="1"/>
          </p:cNvSpPr>
          <p:nvPr/>
        </p:nvSpPr>
        <p:spPr bwMode="auto">
          <a:xfrm>
            <a:off x="4938735" y="1059656"/>
            <a:ext cx="2159000" cy="438150"/>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p:spPr>
        <p:txBody>
          <a:bodyPr lIns="68580" tIns="34290" rIns="68580" bIns="34290" anchor="ctr" anchorCtr="0">
            <a:spAutoFit/>
          </a:bodyPr>
          <a:lstStyle/>
          <a:p>
            <a:r>
              <a:rPr lang="en-GB" sz="2400">
                <a:solidFill>
                  <a:srgbClr val="4A8594"/>
                </a:solidFill>
                <a:latin typeface="C4 FS Headline" pitchFamily="50" charset="0"/>
                <a:cs typeface="+mn-cs"/>
              </a:rPr>
              <a:t>Online</a:t>
            </a:r>
          </a:p>
        </p:txBody>
      </p:sp>
    </p:spTree>
    <p:extLst>
      <p:ext uri="{BB962C8B-B14F-4D97-AF65-F5344CB8AC3E}">
        <p14:creationId xmlns:p14="http://schemas.microsoft.com/office/powerpoint/2010/main" val="15881094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p:cNvPicPr>
            <a:picLocks/>
          </p:cNvPicPr>
          <p:nvPr/>
        </p:nvPicPr>
        <p:blipFill>
          <a:blip r:embed="rId3" cstate="print"/>
          <a:srcRect/>
          <a:stretch>
            <a:fillRect/>
          </a:stretch>
        </p:blipFill>
        <p:spPr bwMode="auto">
          <a:xfrm>
            <a:off x="0" y="-222086"/>
            <a:ext cx="9144000" cy="6858000"/>
          </a:xfrm>
          <a:prstGeom prst="rect">
            <a:avLst/>
          </a:prstGeom>
          <a:noFill/>
          <a:ln w="9525">
            <a:noFill/>
            <a:miter lim="800000"/>
            <a:headEnd/>
            <a:tailEnd/>
          </a:ln>
        </p:spPr>
      </p:pic>
      <p:sp>
        <p:nvSpPr>
          <p:cNvPr id="6147" name="Rectangle 4"/>
          <p:cNvSpPr>
            <a:spLocks noChangeArrowheads="1"/>
          </p:cNvSpPr>
          <p:nvPr/>
        </p:nvSpPr>
        <p:spPr bwMode="auto">
          <a:xfrm>
            <a:off x="395288" y="2894410"/>
            <a:ext cx="3816350" cy="433388"/>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p:spPr>
        <p:txBody>
          <a:bodyPr lIns="68580" tIns="34290" rIns="68580" bIns="34290" anchor="ctr" anchorCtr="0"/>
          <a:lstStyle/>
          <a:p>
            <a:r>
              <a:rPr lang="en-GB">
                <a:solidFill>
                  <a:srgbClr val="4A8594"/>
                </a:solidFill>
                <a:latin typeface="C4 FS Headline" pitchFamily="50" charset="0"/>
                <a:cs typeface="+mn-cs"/>
              </a:rPr>
              <a:t>43% secured further work experience</a:t>
            </a:r>
          </a:p>
        </p:txBody>
      </p:sp>
      <p:sp>
        <p:nvSpPr>
          <p:cNvPr id="6148" name="Rectangle 6"/>
          <p:cNvSpPr>
            <a:spLocks noChangeArrowheads="1"/>
          </p:cNvSpPr>
          <p:nvPr/>
        </p:nvSpPr>
        <p:spPr bwMode="auto">
          <a:xfrm>
            <a:off x="395288" y="1952456"/>
            <a:ext cx="3816350" cy="714545"/>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p:spPr>
        <p:txBody>
          <a:bodyPr lIns="68580" tIns="34290" rIns="68580" bIns="34290" anchor="ctr" anchorCtr="0"/>
          <a:lstStyle/>
          <a:p>
            <a:r>
              <a:rPr lang="en-GB">
                <a:solidFill>
                  <a:srgbClr val="4A8594"/>
                </a:solidFill>
                <a:latin typeface="C4 FS Headline" pitchFamily="50" charset="0"/>
                <a:cs typeface="+mn-cs"/>
              </a:rPr>
              <a:t>96% felt that they had an increased understanding of roles in the media </a:t>
            </a:r>
          </a:p>
        </p:txBody>
      </p:sp>
      <p:sp>
        <p:nvSpPr>
          <p:cNvPr id="6149" name="Rectangle 7"/>
          <p:cNvSpPr>
            <a:spLocks noChangeArrowheads="1"/>
          </p:cNvSpPr>
          <p:nvPr/>
        </p:nvSpPr>
        <p:spPr bwMode="auto">
          <a:xfrm>
            <a:off x="395288" y="1194369"/>
            <a:ext cx="3816350" cy="540544"/>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p:spPr>
        <p:txBody>
          <a:bodyPr lIns="68580" tIns="34290" rIns="68580" bIns="34290" anchor="ctr" anchorCtr="0"/>
          <a:lstStyle/>
          <a:p>
            <a:r>
              <a:rPr lang="en-GB">
                <a:solidFill>
                  <a:srgbClr val="4A8594"/>
                </a:solidFill>
                <a:latin typeface="C4 FS Headline" pitchFamily="50" charset="0"/>
                <a:cs typeface="+mn-cs"/>
              </a:rPr>
              <a:t>98% felt 4Talent was accessible to a diverse range of people</a:t>
            </a:r>
          </a:p>
        </p:txBody>
      </p:sp>
      <p:sp>
        <p:nvSpPr>
          <p:cNvPr id="6150" name="Text Box 8"/>
          <p:cNvSpPr txBox="1">
            <a:spLocks noChangeArrowheads="1"/>
          </p:cNvSpPr>
          <p:nvPr/>
        </p:nvSpPr>
        <p:spPr bwMode="auto">
          <a:xfrm>
            <a:off x="395288" y="411956"/>
            <a:ext cx="2520950" cy="438150"/>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p:spPr>
        <p:txBody>
          <a:bodyPr lIns="68580" tIns="34290" rIns="68580" bIns="34290" anchor="ctr" anchorCtr="0">
            <a:spAutoFit/>
          </a:bodyPr>
          <a:lstStyle/>
          <a:p>
            <a:pPr>
              <a:spcBef>
                <a:spcPct val="50000"/>
              </a:spcBef>
            </a:pPr>
            <a:r>
              <a:rPr lang="en-GB" sz="2400">
                <a:solidFill>
                  <a:srgbClr val="4A8594"/>
                </a:solidFill>
                <a:latin typeface="C4 FS Headline" pitchFamily="50" charset="0"/>
                <a:cs typeface="+mn-cs"/>
              </a:rPr>
              <a:t>Outcomes</a:t>
            </a:r>
          </a:p>
        </p:txBody>
      </p:sp>
      <p:sp>
        <p:nvSpPr>
          <p:cNvPr id="6151" name="Rectangle 9"/>
          <p:cNvSpPr>
            <a:spLocks noChangeArrowheads="1"/>
          </p:cNvSpPr>
          <p:nvPr/>
        </p:nvSpPr>
        <p:spPr bwMode="auto">
          <a:xfrm>
            <a:off x="395288" y="3543300"/>
            <a:ext cx="3816350" cy="325041"/>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p:spPr>
        <p:txBody>
          <a:bodyPr lIns="68580" tIns="34290" rIns="68580" bIns="34290" anchor="ctr" anchorCtr="0"/>
          <a:lstStyle/>
          <a:p>
            <a:r>
              <a:rPr lang="en-GB">
                <a:solidFill>
                  <a:srgbClr val="4A8594"/>
                </a:solidFill>
                <a:latin typeface="C4 FS Headline" pitchFamily="50" charset="0"/>
                <a:cs typeface="+mn-cs"/>
              </a:rPr>
              <a:t>17% gained employment</a:t>
            </a:r>
          </a:p>
        </p:txBody>
      </p:sp>
      <p:sp>
        <p:nvSpPr>
          <p:cNvPr id="6152" name="Rectangle 4"/>
          <p:cNvSpPr>
            <a:spLocks noChangeArrowheads="1"/>
          </p:cNvSpPr>
          <p:nvPr/>
        </p:nvSpPr>
        <p:spPr bwMode="auto">
          <a:xfrm>
            <a:off x="4859338" y="2895601"/>
            <a:ext cx="3816350" cy="432197"/>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p:spPr>
        <p:txBody>
          <a:bodyPr lIns="68580" tIns="34290" rIns="68580" bIns="34290" anchor="ctr" anchorCtr="0"/>
          <a:lstStyle/>
          <a:p>
            <a:r>
              <a:rPr lang="en-GB">
                <a:solidFill>
                  <a:srgbClr val="4A8594"/>
                </a:solidFill>
                <a:latin typeface="C4 FS Headline" pitchFamily="50" charset="0"/>
                <a:cs typeface="+mn-cs"/>
              </a:rPr>
              <a:t>Over 7000 for Production Trainee Scheme</a:t>
            </a:r>
          </a:p>
        </p:txBody>
      </p:sp>
      <p:sp>
        <p:nvSpPr>
          <p:cNvPr id="6153" name="Rectangle 5"/>
          <p:cNvSpPr>
            <a:spLocks noChangeArrowheads="1"/>
          </p:cNvSpPr>
          <p:nvPr/>
        </p:nvSpPr>
        <p:spPr bwMode="auto">
          <a:xfrm>
            <a:off x="4859338" y="4137424"/>
            <a:ext cx="3816350" cy="325040"/>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p:spPr>
        <p:txBody>
          <a:bodyPr lIns="68580" tIns="34290" rIns="68580" bIns="34290" anchor="ctr" anchorCtr="0"/>
          <a:lstStyle/>
          <a:p>
            <a:r>
              <a:rPr lang="en-GB">
                <a:solidFill>
                  <a:srgbClr val="4A8594"/>
                </a:solidFill>
                <a:latin typeface="C4 FS Headline" pitchFamily="50" charset="0"/>
                <a:cs typeface="+mn-cs"/>
              </a:rPr>
              <a:t>Over 13,000 online followers</a:t>
            </a:r>
          </a:p>
        </p:txBody>
      </p:sp>
      <p:sp>
        <p:nvSpPr>
          <p:cNvPr id="6154" name="Rectangle 6"/>
          <p:cNvSpPr>
            <a:spLocks noChangeArrowheads="1"/>
          </p:cNvSpPr>
          <p:nvPr/>
        </p:nvSpPr>
        <p:spPr bwMode="auto">
          <a:xfrm>
            <a:off x="4859338" y="2031206"/>
            <a:ext cx="3816350" cy="323850"/>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p:spPr>
        <p:txBody>
          <a:bodyPr lIns="68580" tIns="34290" rIns="68580" bIns="34290" anchor="ctr" anchorCtr="0"/>
          <a:lstStyle/>
          <a:p>
            <a:r>
              <a:rPr lang="en-GB" dirty="0">
                <a:solidFill>
                  <a:srgbClr val="4A8594"/>
                </a:solidFill>
                <a:latin typeface="C4 FS Headline" pitchFamily="50" charset="0"/>
                <a:cs typeface="+mn-cs"/>
              </a:rPr>
              <a:t>Over 1500 for 4Talent </a:t>
            </a:r>
            <a:r>
              <a:rPr lang="en-GB" dirty="0" smtClean="0">
                <a:solidFill>
                  <a:srgbClr val="4A8594"/>
                </a:solidFill>
                <a:latin typeface="C4 FS Headline" pitchFamily="50" charset="0"/>
                <a:cs typeface="+mn-cs"/>
              </a:rPr>
              <a:t>Open </a:t>
            </a:r>
            <a:r>
              <a:rPr lang="en-GB" dirty="0">
                <a:solidFill>
                  <a:srgbClr val="4A8594"/>
                </a:solidFill>
                <a:latin typeface="C4 FS Headline" pitchFamily="50" charset="0"/>
                <a:cs typeface="+mn-cs"/>
              </a:rPr>
              <a:t>Day</a:t>
            </a:r>
          </a:p>
        </p:txBody>
      </p:sp>
      <p:sp>
        <p:nvSpPr>
          <p:cNvPr id="6155" name="Rectangle 7"/>
          <p:cNvSpPr>
            <a:spLocks noChangeArrowheads="1"/>
          </p:cNvSpPr>
          <p:nvPr/>
        </p:nvSpPr>
        <p:spPr bwMode="auto">
          <a:xfrm>
            <a:off x="4859338" y="1194369"/>
            <a:ext cx="3816350" cy="541904"/>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p:spPr>
        <p:txBody>
          <a:bodyPr lIns="68580" tIns="34290" rIns="68580" bIns="34290" anchor="ctr" anchorCtr="0"/>
          <a:lstStyle/>
          <a:p>
            <a:r>
              <a:rPr lang="en-GB" dirty="0">
                <a:solidFill>
                  <a:srgbClr val="4A8594"/>
                </a:solidFill>
                <a:latin typeface="C4 FS Headline" pitchFamily="50" charset="0"/>
                <a:cs typeface="+mn-cs"/>
              </a:rPr>
              <a:t>Average 20,000 hits on </a:t>
            </a:r>
            <a:r>
              <a:rPr lang="en-GB" dirty="0" smtClean="0">
                <a:solidFill>
                  <a:srgbClr val="4A8594"/>
                </a:solidFill>
                <a:latin typeface="C4 FS Headline" pitchFamily="50" charset="0"/>
                <a:cs typeface="+mn-cs"/>
              </a:rPr>
              <a:t>website</a:t>
            </a:r>
            <a:br>
              <a:rPr lang="en-GB" dirty="0" smtClean="0">
                <a:solidFill>
                  <a:srgbClr val="4A8594"/>
                </a:solidFill>
                <a:latin typeface="C4 FS Headline" pitchFamily="50" charset="0"/>
                <a:cs typeface="+mn-cs"/>
              </a:rPr>
            </a:br>
            <a:r>
              <a:rPr lang="en-GB" dirty="0" smtClean="0">
                <a:solidFill>
                  <a:srgbClr val="4A8594"/>
                </a:solidFill>
                <a:latin typeface="C4 FS Headline" pitchFamily="50" charset="0"/>
                <a:cs typeface="+mn-cs"/>
              </a:rPr>
              <a:t>per </a:t>
            </a:r>
            <a:r>
              <a:rPr lang="en-GB" dirty="0">
                <a:solidFill>
                  <a:srgbClr val="4A8594"/>
                </a:solidFill>
                <a:latin typeface="C4 FS Headline" pitchFamily="50" charset="0"/>
                <a:cs typeface="+mn-cs"/>
              </a:rPr>
              <a:t>week</a:t>
            </a:r>
          </a:p>
        </p:txBody>
      </p:sp>
      <p:sp>
        <p:nvSpPr>
          <p:cNvPr id="6156" name="Text Box 8"/>
          <p:cNvSpPr txBox="1">
            <a:spLocks noChangeArrowheads="1"/>
          </p:cNvSpPr>
          <p:nvPr/>
        </p:nvSpPr>
        <p:spPr bwMode="auto">
          <a:xfrm>
            <a:off x="4859338" y="411956"/>
            <a:ext cx="3386137" cy="438150"/>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p:spPr>
        <p:txBody>
          <a:bodyPr lIns="68580" tIns="34290" rIns="68580" bIns="34290" anchor="ctr" anchorCtr="0">
            <a:spAutoFit/>
          </a:bodyPr>
          <a:lstStyle/>
          <a:p>
            <a:pPr>
              <a:spcBef>
                <a:spcPct val="50000"/>
              </a:spcBef>
            </a:pPr>
            <a:r>
              <a:rPr lang="en-GB" sz="2400">
                <a:solidFill>
                  <a:srgbClr val="4A8594"/>
                </a:solidFill>
                <a:latin typeface="C4 FS Headline" pitchFamily="50" charset="0"/>
                <a:cs typeface="+mn-cs"/>
              </a:rPr>
              <a:t>Brand Creation</a:t>
            </a:r>
          </a:p>
        </p:txBody>
      </p:sp>
      <p:sp>
        <p:nvSpPr>
          <p:cNvPr id="6157" name="Rectangle 9"/>
          <p:cNvSpPr>
            <a:spLocks noChangeArrowheads="1"/>
          </p:cNvSpPr>
          <p:nvPr/>
        </p:nvSpPr>
        <p:spPr bwMode="auto">
          <a:xfrm>
            <a:off x="4859338" y="3543301"/>
            <a:ext cx="3816350" cy="432197"/>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p:spPr>
        <p:txBody>
          <a:bodyPr lIns="68580" tIns="34290" rIns="68580" bIns="34290" anchor="ctr" anchorCtr="0"/>
          <a:lstStyle/>
          <a:p>
            <a:r>
              <a:rPr lang="en-GB" dirty="0">
                <a:solidFill>
                  <a:srgbClr val="4A8594"/>
                </a:solidFill>
                <a:latin typeface="C4 FS Headline" pitchFamily="50" charset="0"/>
                <a:cs typeface="+mn-cs"/>
              </a:rPr>
              <a:t>Internship applications average </a:t>
            </a:r>
            <a:r>
              <a:rPr lang="en-GB" dirty="0" smtClean="0">
                <a:solidFill>
                  <a:srgbClr val="4A8594"/>
                </a:solidFill>
                <a:latin typeface="C4 FS Headline" pitchFamily="50" charset="0"/>
                <a:cs typeface="+mn-cs"/>
              </a:rPr>
              <a:t>1,000 </a:t>
            </a:r>
            <a:r>
              <a:rPr lang="en-GB" dirty="0">
                <a:solidFill>
                  <a:srgbClr val="4A8594"/>
                </a:solidFill>
                <a:latin typeface="C4 FS Headline" pitchFamily="50" charset="0"/>
                <a:cs typeface="+mn-cs"/>
              </a:rPr>
              <a:t>per role</a:t>
            </a:r>
          </a:p>
        </p:txBody>
      </p:sp>
      <p:sp>
        <p:nvSpPr>
          <p:cNvPr id="6158" name="Rectangle 5"/>
          <p:cNvSpPr>
            <a:spLocks noChangeArrowheads="1"/>
          </p:cNvSpPr>
          <p:nvPr/>
        </p:nvSpPr>
        <p:spPr bwMode="auto">
          <a:xfrm>
            <a:off x="395288" y="4137424"/>
            <a:ext cx="3816350" cy="325040"/>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p:spPr>
        <p:txBody>
          <a:bodyPr lIns="68580" tIns="34290" rIns="68580" bIns="34290" anchor="ctr" anchorCtr="0"/>
          <a:lstStyle/>
          <a:p>
            <a:r>
              <a:rPr lang="en-GB">
                <a:solidFill>
                  <a:srgbClr val="4A8594"/>
                </a:solidFill>
                <a:latin typeface="C4 FS Headline" pitchFamily="50" charset="0"/>
                <a:cs typeface="+mn-cs"/>
              </a:rPr>
              <a:t>Over 30% have remained at C4</a:t>
            </a:r>
          </a:p>
        </p:txBody>
      </p:sp>
    </p:spTree>
    <p:extLst>
      <p:ext uri="{BB962C8B-B14F-4D97-AF65-F5344CB8AC3E}">
        <p14:creationId xmlns:p14="http://schemas.microsoft.com/office/powerpoint/2010/main" val="25731312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p:cNvPicPr>
          <p:nvPr/>
        </p:nvPicPr>
        <p:blipFill>
          <a:blip r:embed="rId3" cstate="print"/>
          <a:srcRect b="5397"/>
          <a:stretch>
            <a:fillRect/>
          </a:stretch>
        </p:blipFill>
        <p:spPr bwMode="auto">
          <a:xfrm>
            <a:off x="0" y="-251460"/>
            <a:ext cx="9144000" cy="6487874"/>
          </a:xfrm>
          <a:prstGeom prst="rect">
            <a:avLst/>
          </a:prstGeom>
          <a:noFill/>
          <a:ln w="9525">
            <a:noFill/>
            <a:miter lim="800000"/>
            <a:headEnd/>
            <a:tailEnd/>
          </a:ln>
        </p:spPr>
      </p:pic>
      <p:sp>
        <p:nvSpPr>
          <p:cNvPr id="11266" name="Rectangle 2"/>
          <p:cNvSpPr>
            <a:spLocks noGrp="1" noChangeArrowheads="1"/>
          </p:cNvSpPr>
          <p:nvPr>
            <p:ph type="title"/>
          </p:nvPr>
        </p:nvSpPr>
        <p:spPr>
          <a:xfrm>
            <a:off x="457200" y="205979"/>
            <a:ext cx="4978400" cy="468936"/>
          </a:xfrm>
          <a:solidFill>
            <a:schemeClr val="bg1"/>
          </a:solidFill>
        </p:spPr>
        <p:txBody>
          <a:bodyPr rtlCol="0">
            <a:normAutofit fontScale="90000"/>
          </a:bodyPr>
          <a:lstStyle/>
          <a:p>
            <a:pPr algn="l" fontAlgn="auto">
              <a:spcAft>
                <a:spcPts val="0"/>
              </a:spcAft>
              <a:defRPr/>
            </a:pPr>
            <a:r>
              <a:rPr lang="en-GB" sz="2700" dirty="0">
                <a:solidFill>
                  <a:srgbClr val="4A8594"/>
                </a:solidFill>
                <a:latin typeface="C4 FS Headline" pitchFamily="50" charset="0"/>
              </a:rPr>
              <a:t>Real Life experiences</a:t>
            </a:r>
          </a:p>
        </p:txBody>
      </p:sp>
      <p:sp>
        <p:nvSpPr>
          <p:cNvPr id="7172" name="Rectangle 3"/>
          <p:cNvSpPr>
            <a:spLocks noGrp="1" noChangeArrowheads="1"/>
          </p:cNvSpPr>
          <p:nvPr>
            <p:ph idx="1"/>
          </p:nvPr>
        </p:nvSpPr>
        <p:spPr>
          <a:xfrm>
            <a:off x="457200" y="925795"/>
            <a:ext cx="8229600" cy="1229575"/>
          </a:xfrm>
          <a:solidFill>
            <a:schemeClr val="bg1"/>
          </a:solidFill>
        </p:spPr>
        <p:txBody>
          <a:bodyPr anchor="ctr" anchorCtr="0"/>
          <a:lstStyle/>
          <a:p>
            <a:pPr marL="0" indent="0">
              <a:buNone/>
            </a:pPr>
            <a:r>
              <a:rPr lang="en-GB" sz="1700" dirty="0">
                <a:solidFill>
                  <a:srgbClr val="4A8594"/>
                </a:solidFill>
                <a:latin typeface="C4 FS Headline" pitchFamily="50" charset="0"/>
              </a:rPr>
              <a:t>I spoke to a series producer while a show was in development - when it went into production she asked me to come and work on it - and there I stepped into a role of researcher rather than runner.</a:t>
            </a:r>
          </a:p>
        </p:txBody>
      </p:sp>
      <p:sp>
        <p:nvSpPr>
          <p:cNvPr id="7173" name="Rectangle 4"/>
          <p:cNvSpPr>
            <a:spLocks noChangeArrowheads="1"/>
          </p:cNvSpPr>
          <p:nvPr/>
        </p:nvSpPr>
        <p:spPr bwMode="auto">
          <a:xfrm>
            <a:off x="1153886" y="2427514"/>
            <a:ext cx="7723414" cy="625925"/>
          </a:xfrm>
          <a:prstGeom prst="rect">
            <a:avLst/>
          </a:prstGeom>
          <a:solidFill>
            <a:schemeClr val="bg1"/>
          </a:solidFill>
          <a:ln w="9525">
            <a:noFill/>
            <a:miter lim="800000"/>
            <a:headEnd/>
            <a:tailEnd/>
          </a:ln>
        </p:spPr>
        <p:txBody>
          <a:bodyPr lIns="68580" tIns="34290" rIns="68580" bIns="34290" anchor="ctr" anchorCtr="0"/>
          <a:lstStyle/>
          <a:p>
            <a:pPr>
              <a:spcBef>
                <a:spcPct val="20000"/>
              </a:spcBef>
            </a:pPr>
            <a:r>
              <a:rPr lang="en-GB" sz="1700" dirty="0">
                <a:solidFill>
                  <a:srgbClr val="4A8594"/>
                </a:solidFill>
                <a:latin typeface="C4 FS Headline" pitchFamily="50" charset="0"/>
                <a:cs typeface="+mn-cs"/>
              </a:rPr>
              <a:t>I now have a work experience placement at a production company after the advice I got at 4Talent.</a:t>
            </a:r>
          </a:p>
        </p:txBody>
      </p:sp>
      <p:sp>
        <p:nvSpPr>
          <p:cNvPr id="7174" name="Rectangle 5"/>
          <p:cNvSpPr>
            <a:spLocks noChangeArrowheads="1"/>
          </p:cNvSpPr>
          <p:nvPr/>
        </p:nvSpPr>
        <p:spPr bwMode="auto">
          <a:xfrm>
            <a:off x="323850" y="3301942"/>
            <a:ext cx="8135938" cy="1498656"/>
          </a:xfrm>
          <a:prstGeom prst="rect">
            <a:avLst/>
          </a:prstGeom>
          <a:solidFill>
            <a:schemeClr val="bg1"/>
          </a:solidFill>
          <a:ln w="9525">
            <a:noFill/>
            <a:miter lim="800000"/>
            <a:headEnd/>
            <a:tailEnd/>
          </a:ln>
        </p:spPr>
        <p:txBody>
          <a:bodyPr lIns="68580" tIns="34290" rIns="68580" bIns="34290" anchor="ctr" anchorCtr="0"/>
          <a:lstStyle/>
          <a:p>
            <a:pPr>
              <a:spcBef>
                <a:spcPct val="20000"/>
              </a:spcBef>
            </a:pPr>
            <a:r>
              <a:rPr lang="en-GB" sz="1700" dirty="0">
                <a:solidFill>
                  <a:srgbClr val="4A8594"/>
                </a:solidFill>
                <a:latin typeface="C4 FS Headline" pitchFamily="50" charset="0"/>
                <a:cs typeface="+mn-cs"/>
              </a:rPr>
              <a:t>As a result of the Inspiration Day North last February, I was inspired and informed enough to think about searching for work experience. I subsequently got work exp at the BBC, the Guardian, the Sunday Times, The Times and Sky News. This was all in the summer of 2010!</a:t>
            </a:r>
          </a:p>
        </p:txBody>
      </p:sp>
    </p:spTree>
    <p:extLst>
      <p:ext uri="{BB962C8B-B14F-4D97-AF65-F5344CB8AC3E}">
        <p14:creationId xmlns:p14="http://schemas.microsoft.com/office/powerpoint/2010/main" val="31425868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p:cNvPicPr>
            <a:picLocks/>
          </p:cNvPicPr>
          <p:nvPr/>
        </p:nvPicPr>
        <p:blipFill>
          <a:blip r:embed="rId2" cstate="print"/>
          <a:srcRect/>
          <a:stretch>
            <a:fillRect/>
          </a:stretch>
        </p:blipFill>
        <p:spPr bwMode="auto">
          <a:xfrm>
            <a:off x="0" y="-1788555"/>
            <a:ext cx="9144000" cy="6932055"/>
          </a:xfrm>
          <a:prstGeom prst="rect">
            <a:avLst/>
          </a:prstGeom>
          <a:noFill/>
          <a:ln w="9525">
            <a:noFill/>
            <a:miter lim="800000"/>
            <a:headEnd/>
            <a:tailEnd/>
          </a:ln>
        </p:spPr>
      </p:pic>
      <p:sp>
        <p:nvSpPr>
          <p:cNvPr id="8195" name="Rectangle 4"/>
          <p:cNvSpPr>
            <a:spLocks noChangeArrowheads="1"/>
          </p:cNvSpPr>
          <p:nvPr/>
        </p:nvSpPr>
        <p:spPr bwMode="auto">
          <a:xfrm>
            <a:off x="827088" y="1221582"/>
            <a:ext cx="3854450" cy="378619"/>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p:spPr>
        <p:txBody>
          <a:bodyPr lIns="68580" tIns="34290" rIns="68580" bIns="34290" anchor="ctr" anchorCtr="0"/>
          <a:lstStyle/>
          <a:p>
            <a:r>
              <a:rPr lang="en-GB">
                <a:solidFill>
                  <a:srgbClr val="4A8594"/>
                </a:solidFill>
                <a:latin typeface="C4 FS Headline" pitchFamily="50" charset="0"/>
                <a:cs typeface="+mn-cs"/>
              </a:rPr>
              <a:t>Simplicity of message</a:t>
            </a:r>
          </a:p>
        </p:txBody>
      </p:sp>
      <p:sp>
        <p:nvSpPr>
          <p:cNvPr id="8196" name="Rectangle 6"/>
          <p:cNvSpPr>
            <a:spLocks noChangeArrowheads="1"/>
          </p:cNvSpPr>
          <p:nvPr/>
        </p:nvSpPr>
        <p:spPr bwMode="auto">
          <a:xfrm>
            <a:off x="827089" y="2409825"/>
            <a:ext cx="2744787" cy="377429"/>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p:spPr>
        <p:txBody>
          <a:bodyPr lIns="68580" tIns="34290" rIns="68580" bIns="34290" anchor="ctr" anchorCtr="0"/>
          <a:lstStyle/>
          <a:p>
            <a:r>
              <a:rPr lang="en-GB">
                <a:solidFill>
                  <a:srgbClr val="4A8594"/>
                </a:solidFill>
                <a:latin typeface="C4 FS Headline" pitchFamily="50" charset="0"/>
                <a:cs typeface="+mn-cs"/>
              </a:rPr>
              <a:t>Online presence</a:t>
            </a:r>
          </a:p>
        </p:txBody>
      </p:sp>
      <p:sp>
        <p:nvSpPr>
          <p:cNvPr id="8197" name="Rectangle 7"/>
          <p:cNvSpPr>
            <a:spLocks noChangeArrowheads="1"/>
          </p:cNvSpPr>
          <p:nvPr/>
        </p:nvSpPr>
        <p:spPr bwMode="auto">
          <a:xfrm>
            <a:off x="827089" y="1815705"/>
            <a:ext cx="4321175" cy="377428"/>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p:spPr>
        <p:txBody>
          <a:bodyPr lIns="68580" tIns="34290" rIns="68580" bIns="34290" anchor="ctr" anchorCtr="0"/>
          <a:lstStyle/>
          <a:p>
            <a:r>
              <a:rPr lang="en-GB">
                <a:solidFill>
                  <a:srgbClr val="4A8594"/>
                </a:solidFill>
                <a:latin typeface="C4 FS Headline" pitchFamily="50" charset="0"/>
                <a:cs typeface="+mn-cs"/>
              </a:rPr>
              <a:t>Regular Communication</a:t>
            </a:r>
          </a:p>
        </p:txBody>
      </p:sp>
      <p:sp>
        <p:nvSpPr>
          <p:cNvPr id="8198" name="Text Box 8"/>
          <p:cNvSpPr txBox="1">
            <a:spLocks noChangeArrowheads="1"/>
          </p:cNvSpPr>
          <p:nvPr/>
        </p:nvSpPr>
        <p:spPr bwMode="auto">
          <a:xfrm>
            <a:off x="827089" y="411957"/>
            <a:ext cx="5040312" cy="484585"/>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p:spPr>
        <p:txBody>
          <a:bodyPr lIns="68580" tIns="34290" rIns="68580" bIns="34290" anchor="ctr" anchorCtr="0">
            <a:spAutoFit/>
          </a:bodyPr>
          <a:lstStyle/>
          <a:p>
            <a:pPr>
              <a:spcBef>
                <a:spcPct val="50000"/>
              </a:spcBef>
            </a:pPr>
            <a:r>
              <a:rPr lang="en-GB" sz="2700" dirty="0">
                <a:solidFill>
                  <a:srgbClr val="4A8594"/>
                </a:solidFill>
                <a:latin typeface="C4 FS Headline" pitchFamily="50" charset="0"/>
                <a:cs typeface="+mn-cs"/>
              </a:rPr>
              <a:t>Lessons Learnt . . .</a:t>
            </a:r>
          </a:p>
        </p:txBody>
      </p:sp>
      <p:sp>
        <p:nvSpPr>
          <p:cNvPr id="8199" name="Rectangle 5"/>
          <p:cNvSpPr>
            <a:spLocks noChangeArrowheads="1"/>
          </p:cNvSpPr>
          <p:nvPr/>
        </p:nvSpPr>
        <p:spPr bwMode="auto">
          <a:xfrm>
            <a:off x="827088" y="3003947"/>
            <a:ext cx="6048375" cy="432197"/>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p:spPr>
        <p:txBody>
          <a:bodyPr lIns="68580" tIns="34290" rIns="68580" bIns="34290" anchor="ctr" anchorCtr="0"/>
          <a:lstStyle/>
          <a:p>
            <a:r>
              <a:rPr lang="en-GB">
                <a:solidFill>
                  <a:srgbClr val="4A8594"/>
                </a:solidFill>
                <a:latin typeface="C4 FS Headline" pitchFamily="50" charset="0"/>
                <a:cs typeface="+mn-cs"/>
              </a:rPr>
              <a:t>Adopting a variety of approaches</a:t>
            </a:r>
          </a:p>
        </p:txBody>
      </p:sp>
      <p:sp>
        <p:nvSpPr>
          <p:cNvPr id="8200" name="Rectangle 5"/>
          <p:cNvSpPr>
            <a:spLocks noChangeArrowheads="1"/>
          </p:cNvSpPr>
          <p:nvPr/>
        </p:nvSpPr>
        <p:spPr bwMode="auto">
          <a:xfrm>
            <a:off x="827088" y="3651647"/>
            <a:ext cx="3503612" cy="323850"/>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p:spPr>
        <p:txBody>
          <a:bodyPr lIns="68580" tIns="34290" rIns="68580" bIns="34290" anchor="ctr" anchorCtr="0"/>
          <a:lstStyle/>
          <a:p>
            <a:r>
              <a:rPr lang="en-GB">
                <a:solidFill>
                  <a:srgbClr val="4A8594"/>
                </a:solidFill>
                <a:latin typeface="C4 FS Headline" pitchFamily="50" charset="0"/>
                <a:cs typeface="+mn-cs"/>
              </a:rPr>
              <a:t>Regular evaluations</a:t>
            </a:r>
          </a:p>
        </p:txBody>
      </p:sp>
    </p:spTree>
    <p:extLst>
      <p:ext uri="{BB962C8B-B14F-4D97-AF65-F5344CB8AC3E}">
        <p14:creationId xmlns:p14="http://schemas.microsoft.com/office/powerpoint/2010/main" val="11994028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15987444"/>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582852"/>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rrowheads="1"/>
          </p:cNvPicPr>
          <p:nvPr/>
        </p:nvPicPr>
        <p:blipFill rotWithShape="1">
          <a:blip r:embed="rId3" cstate="print"/>
          <a:srcRect r="136"/>
          <a:stretch/>
        </p:blipFill>
        <p:spPr bwMode="auto">
          <a:xfrm>
            <a:off x="5148943" y="0"/>
            <a:ext cx="3995057" cy="5143500"/>
          </a:xfrm>
          <a:prstGeom prst="rect">
            <a:avLst/>
          </a:prstGeom>
          <a:noFill/>
          <a:ln w="9525">
            <a:noFill/>
            <a:miter lim="800000"/>
            <a:headEnd/>
            <a:tailEnd/>
          </a:ln>
        </p:spPr>
      </p:pic>
      <p:sp>
        <p:nvSpPr>
          <p:cNvPr id="5" name="Subtitle 2"/>
          <p:cNvSpPr txBox="1">
            <a:spLocks/>
          </p:cNvSpPr>
          <p:nvPr/>
        </p:nvSpPr>
        <p:spPr>
          <a:xfrm>
            <a:off x="449526" y="2132014"/>
            <a:ext cx="4286250" cy="897790"/>
          </a:xfrm>
          <a:prstGeom prst="rect">
            <a:avLst/>
          </a:prstGeom>
        </p:spPr>
        <p:txBody>
          <a:bodyPr lIns="68580" tIns="34290" rIns="68580" bIns="34290"/>
          <a:lstStyle>
            <a:lvl1pPr marL="0" indent="0" algn="l" defTabSz="914400" rtl="0" eaLnBrk="1" latinLnBrk="0" hangingPunct="1">
              <a:spcBef>
                <a:spcPct val="20000"/>
              </a:spcBef>
              <a:buClr>
                <a:srgbClr val="FA002D"/>
              </a:buClr>
              <a:buFont typeface="Arial" pitchFamily="34" charset="0"/>
              <a:buNone/>
              <a:defRPr sz="2800" kern="1200">
                <a:solidFill>
                  <a:schemeClr val="bg1"/>
                </a:solidFill>
                <a:effectLst>
                  <a:outerShdw blurRad="38100" dist="38100" dir="2700000" algn="tl">
                    <a:srgbClr val="000000">
                      <a:alpha val="43137"/>
                    </a:srgbClr>
                  </a:outerShdw>
                </a:effectLst>
                <a:latin typeface="Gotham Rounded" pitchFamily="50" charset="0"/>
                <a:ea typeface="+mn-ea"/>
                <a:cs typeface="+mn-cs"/>
              </a:defRPr>
            </a:lvl1pPr>
            <a:lvl2pPr marL="457200" indent="0" algn="ctr" defTabSz="914400" rtl="0" eaLnBrk="1" latinLnBrk="0" hangingPunct="1">
              <a:spcBef>
                <a:spcPct val="20000"/>
              </a:spcBef>
              <a:buClr>
                <a:srgbClr val="FA002D"/>
              </a:buClr>
              <a:buFont typeface="Arial" pitchFamily="34" charset="0"/>
              <a:buNone/>
              <a:defRPr sz="2000" kern="1200">
                <a:solidFill>
                  <a:schemeClr val="tx1">
                    <a:tint val="75000"/>
                  </a:schemeClr>
                </a:solidFill>
                <a:effectLst>
                  <a:outerShdw blurRad="38100" dist="38100" dir="2700000" algn="tl">
                    <a:srgbClr val="000000">
                      <a:alpha val="43137"/>
                    </a:srgbClr>
                  </a:outerShdw>
                </a:effectLst>
                <a:latin typeface="Gotham Rounded" pitchFamily="50" charset="0"/>
                <a:ea typeface="+mn-ea"/>
                <a:cs typeface="+mn-cs"/>
              </a:defRPr>
            </a:lvl2pPr>
            <a:lvl3pPr marL="914400" indent="0" algn="ctr" defTabSz="914400" rtl="0" eaLnBrk="1" latinLnBrk="0" hangingPunct="1">
              <a:spcBef>
                <a:spcPct val="20000"/>
              </a:spcBef>
              <a:buClr>
                <a:srgbClr val="FA002D"/>
              </a:buClr>
              <a:buFont typeface="Arial" pitchFamily="34" charset="0"/>
              <a:buNone/>
              <a:defRPr sz="1800" kern="1200">
                <a:solidFill>
                  <a:schemeClr val="tx1">
                    <a:tint val="75000"/>
                  </a:schemeClr>
                </a:solidFill>
                <a:effectLst>
                  <a:outerShdw blurRad="38100" dist="38100" dir="2700000" algn="tl">
                    <a:srgbClr val="000000">
                      <a:alpha val="43137"/>
                    </a:srgbClr>
                  </a:outerShdw>
                </a:effectLst>
                <a:latin typeface="Gotham Rounded" pitchFamily="50" charset="0"/>
                <a:ea typeface="+mn-ea"/>
                <a:cs typeface="+mn-cs"/>
              </a:defRPr>
            </a:lvl3pPr>
            <a:lvl4pPr marL="1371600" indent="0" algn="ctr" defTabSz="914400" rtl="0" eaLnBrk="1" latinLnBrk="0" hangingPunct="1">
              <a:spcBef>
                <a:spcPct val="20000"/>
              </a:spcBef>
              <a:buClr>
                <a:srgbClr val="FA002D"/>
              </a:buClr>
              <a:buFont typeface="Arial" pitchFamily="34" charset="0"/>
              <a:buNone/>
              <a:defRPr sz="1600" kern="1200">
                <a:solidFill>
                  <a:schemeClr val="tx1">
                    <a:tint val="75000"/>
                  </a:schemeClr>
                </a:solidFill>
                <a:effectLst>
                  <a:outerShdw blurRad="38100" dist="38100" dir="2700000" algn="tl">
                    <a:srgbClr val="000000">
                      <a:alpha val="43137"/>
                    </a:srgbClr>
                  </a:outerShdw>
                </a:effectLst>
                <a:latin typeface="Gotham Rounded" pitchFamily="50" charset="0"/>
                <a:ea typeface="+mn-ea"/>
                <a:cs typeface="+mn-cs"/>
              </a:defRPr>
            </a:lvl4pPr>
            <a:lvl5pPr marL="1828800" indent="0" algn="ctr" defTabSz="914400" rtl="0" eaLnBrk="1" latinLnBrk="0" hangingPunct="1">
              <a:spcBef>
                <a:spcPct val="20000"/>
              </a:spcBef>
              <a:buClr>
                <a:srgbClr val="FA002D"/>
              </a:buClr>
              <a:buFont typeface="Arial" pitchFamily="34" charset="0"/>
              <a:buNone/>
              <a:defRPr sz="1600" kern="1200">
                <a:solidFill>
                  <a:schemeClr val="tx1">
                    <a:tint val="75000"/>
                  </a:schemeClr>
                </a:solidFill>
                <a:effectLst>
                  <a:outerShdw blurRad="38100" dist="38100" dir="2700000" algn="tl">
                    <a:srgbClr val="000000">
                      <a:alpha val="43137"/>
                    </a:srgbClr>
                  </a:outerShdw>
                </a:effectLst>
                <a:latin typeface="Gotham Rounded" pitchFamily="50"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defRPr/>
            </a:pPr>
            <a:r>
              <a:rPr lang="en-GB" sz="2600" dirty="0">
                <a:latin typeface="Gotham Rounded Medium" pitchFamily="50" charset="0"/>
              </a:rPr>
              <a:t>Creating a</a:t>
            </a:r>
            <a:br>
              <a:rPr lang="en-GB" sz="2600" dirty="0">
                <a:latin typeface="Gotham Rounded Medium" pitchFamily="50" charset="0"/>
              </a:rPr>
            </a:br>
            <a:r>
              <a:rPr lang="en-GB" sz="2600" dirty="0">
                <a:latin typeface="Gotham Rounded Medium" pitchFamily="50" charset="0"/>
              </a:rPr>
              <a:t>Learning Culture </a:t>
            </a:r>
          </a:p>
        </p:txBody>
      </p:sp>
      <p:sp>
        <p:nvSpPr>
          <p:cNvPr id="4" name="Title 3"/>
          <p:cNvSpPr>
            <a:spLocks noGrp="1"/>
          </p:cNvSpPr>
          <p:nvPr>
            <p:ph type="ctrTitle"/>
          </p:nvPr>
        </p:nvSpPr>
        <p:spPr>
          <a:xfrm>
            <a:off x="449527" y="296415"/>
            <a:ext cx="4608513" cy="692150"/>
          </a:xfrm>
        </p:spPr>
        <p:txBody>
          <a:bodyPr/>
          <a:lstStyle/>
          <a:p>
            <a:pPr>
              <a:defRPr/>
            </a:pPr>
            <a:r>
              <a:rPr lang="en-GB" sz="2700" dirty="0"/>
              <a:t/>
            </a:r>
            <a:br>
              <a:rPr lang="en-GB" sz="2700" dirty="0"/>
            </a:br>
            <a:r>
              <a:rPr lang="en-GB" sz="2700" dirty="0"/>
              <a:t>Ama</a:t>
            </a:r>
            <a:r>
              <a:rPr lang="en-GB" sz="2700" dirty="0">
                <a:solidFill>
                  <a:srgbClr val="FF0000"/>
                </a:solidFill>
              </a:rPr>
              <a:t>n</a:t>
            </a:r>
            <a:r>
              <a:rPr lang="en-GB" sz="2700" dirty="0"/>
              <a:t>da Brady</a:t>
            </a:r>
          </a:p>
        </p:txBody>
      </p:sp>
      <p:sp>
        <p:nvSpPr>
          <p:cNvPr id="7174" name="TextBox 9"/>
          <p:cNvSpPr txBox="1">
            <a:spLocks noChangeArrowheads="1"/>
          </p:cNvSpPr>
          <p:nvPr/>
        </p:nvSpPr>
        <p:spPr bwMode="auto">
          <a:xfrm>
            <a:off x="476824" y="1216902"/>
            <a:ext cx="3286125" cy="346249"/>
          </a:xfrm>
          <a:prstGeom prst="rect">
            <a:avLst/>
          </a:prstGeom>
          <a:noFill/>
          <a:ln w="9525">
            <a:noFill/>
            <a:miter lim="800000"/>
            <a:headEnd/>
            <a:tailEnd/>
          </a:ln>
        </p:spPr>
        <p:txBody>
          <a:bodyPr lIns="68580" tIns="34290" rIns="68580" bIns="34290">
            <a:spAutoFit/>
          </a:bodyPr>
          <a:lstStyle/>
          <a:p>
            <a:r>
              <a:rPr lang="en-GB" dirty="0">
                <a:solidFill>
                  <a:schemeClr val="bg1"/>
                </a:solidFill>
                <a:effectLst>
                  <a:outerShdw blurRad="38100" dist="38100" dir="2700000" algn="tl">
                    <a:srgbClr val="000000">
                      <a:alpha val="43137"/>
                    </a:srgbClr>
                  </a:outerShdw>
                </a:effectLst>
                <a:latin typeface="Gotham Rounded Medium" pitchFamily="50" charset="0"/>
              </a:rPr>
              <a:t>HR Director</a:t>
            </a: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dirty="0" smtClean="0"/>
              <a:t>Our Business   </a:t>
            </a:r>
            <a:endParaRPr lang="en-GB" dirty="0"/>
          </a:p>
        </p:txBody>
      </p:sp>
      <p:sp>
        <p:nvSpPr>
          <p:cNvPr id="3" name="Content Placeholder 2"/>
          <p:cNvSpPr>
            <a:spLocks noGrp="1"/>
          </p:cNvSpPr>
          <p:nvPr>
            <p:ph idx="1"/>
          </p:nvPr>
        </p:nvSpPr>
        <p:spPr>
          <a:xfrm>
            <a:off x="484496" y="734847"/>
            <a:ext cx="5900738" cy="3359482"/>
          </a:xfrm>
        </p:spPr>
        <p:txBody>
          <a:bodyPr>
            <a:noAutofit/>
          </a:bodyPr>
          <a:lstStyle/>
          <a:p>
            <a:pPr>
              <a:spcBef>
                <a:spcPts val="1125"/>
              </a:spcBef>
              <a:buClr>
                <a:srgbClr val="FF0000"/>
              </a:buClr>
              <a:buFont typeface="Arial" charset="0"/>
              <a:buChar char="•"/>
              <a:defRPr/>
            </a:pPr>
            <a:r>
              <a:rPr lang="en-GB" sz="1700" dirty="0"/>
              <a:t>35,000 team members – 65% of our team work part time – welcoming over 10 million customers into our business every month</a:t>
            </a:r>
          </a:p>
          <a:p>
            <a:pPr>
              <a:spcBef>
                <a:spcPts val="1125"/>
              </a:spcBef>
              <a:buClr>
                <a:srgbClr val="FF0000"/>
              </a:buClr>
              <a:buFont typeface="Arial" charset="0"/>
              <a:buChar char="•"/>
              <a:defRPr/>
            </a:pPr>
            <a:r>
              <a:rPr lang="en-GB" sz="1700" dirty="0"/>
              <a:t>Premier Inn has over 43,000 bedrooms in more than 600 locations, on average 322,000 guests stay with us every week</a:t>
            </a:r>
          </a:p>
          <a:p>
            <a:pPr>
              <a:spcBef>
                <a:spcPts val="1125"/>
              </a:spcBef>
              <a:buClr>
                <a:srgbClr val="FF0000"/>
              </a:buClr>
              <a:buFont typeface="Arial" charset="0"/>
              <a:buChar char="•"/>
              <a:defRPr/>
            </a:pPr>
            <a:r>
              <a:rPr lang="en-GB" sz="1700" dirty="0"/>
              <a:t>211 million cups of coffee sold a year in over 1,800 Costa Stores worldwide</a:t>
            </a:r>
          </a:p>
          <a:p>
            <a:pPr>
              <a:spcBef>
                <a:spcPts val="1125"/>
              </a:spcBef>
              <a:buClr>
                <a:srgbClr val="FF0000"/>
              </a:buClr>
              <a:buFont typeface="Arial" charset="0"/>
              <a:buChar char="•"/>
              <a:defRPr/>
            </a:pPr>
            <a:r>
              <a:rPr lang="en-GB" sz="1700" dirty="0"/>
              <a:t>840,000 meals per week sold in our restaurants</a:t>
            </a:r>
          </a:p>
        </p:txBody>
      </p:sp>
      <p:grpSp>
        <p:nvGrpSpPr>
          <p:cNvPr id="16" name="Group 15"/>
          <p:cNvGrpSpPr/>
          <p:nvPr/>
        </p:nvGrpSpPr>
        <p:grpSpPr>
          <a:xfrm>
            <a:off x="6938024" y="240426"/>
            <a:ext cx="1689053" cy="4142507"/>
            <a:chOff x="6750050" y="71438"/>
            <a:chExt cx="2025650" cy="4968033"/>
          </a:xfrm>
        </p:grpSpPr>
        <p:pic>
          <p:nvPicPr>
            <p:cNvPr id="10" name="Picture 9" descr="Taybarns copy.png"/>
            <p:cNvPicPr>
              <a:picLocks noChangeAspect="1"/>
            </p:cNvPicPr>
            <p:nvPr/>
          </p:nvPicPr>
          <p:blipFill>
            <a:blip r:embed="rId3" cstate="print"/>
            <a:srcRect/>
            <a:stretch>
              <a:fillRect/>
            </a:stretch>
          </p:blipFill>
          <p:spPr bwMode="auto">
            <a:xfrm>
              <a:off x="7262813" y="4340971"/>
              <a:ext cx="1136650" cy="698500"/>
            </a:xfrm>
            <a:prstGeom prst="rect">
              <a:avLst/>
            </a:prstGeom>
            <a:noFill/>
            <a:ln w="9525">
              <a:noFill/>
              <a:miter lim="800000"/>
              <a:headEnd/>
              <a:tailEnd/>
            </a:ln>
          </p:spPr>
        </p:pic>
        <p:pic>
          <p:nvPicPr>
            <p:cNvPr id="11" name="Picture 10" descr="42417Premier_Inn_Master_Logo copy.png"/>
            <p:cNvPicPr>
              <a:picLocks noChangeAspect="1"/>
            </p:cNvPicPr>
            <p:nvPr/>
          </p:nvPicPr>
          <p:blipFill>
            <a:blip r:embed="rId4" cstate="print"/>
            <a:srcRect/>
            <a:stretch>
              <a:fillRect/>
            </a:stretch>
          </p:blipFill>
          <p:spPr bwMode="auto">
            <a:xfrm>
              <a:off x="7250113" y="71438"/>
              <a:ext cx="1111250" cy="733425"/>
            </a:xfrm>
            <a:prstGeom prst="rect">
              <a:avLst/>
            </a:prstGeom>
            <a:noFill/>
            <a:ln w="9525">
              <a:noFill/>
              <a:miter lim="800000"/>
              <a:headEnd/>
              <a:tailEnd/>
            </a:ln>
          </p:spPr>
        </p:pic>
        <p:pic>
          <p:nvPicPr>
            <p:cNvPr id="12" name="Picture 11" descr="94906COSTA_LOGO copy.png"/>
            <p:cNvPicPr>
              <a:picLocks noChangeAspect="1"/>
            </p:cNvPicPr>
            <p:nvPr/>
          </p:nvPicPr>
          <p:blipFill>
            <a:blip r:embed="rId5" cstate="print"/>
            <a:srcRect/>
            <a:stretch>
              <a:fillRect/>
            </a:stretch>
          </p:blipFill>
          <p:spPr bwMode="auto">
            <a:xfrm>
              <a:off x="6750050" y="2454802"/>
              <a:ext cx="2025650" cy="1016000"/>
            </a:xfrm>
            <a:prstGeom prst="rect">
              <a:avLst/>
            </a:prstGeom>
            <a:noFill/>
            <a:ln w="9525">
              <a:noFill/>
              <a:miter lim="800000"/>
              <a:headEnd/>
              <a:tailEnd/>
            </a:ln>
          </p:spPr>
        </p:pic>
        <p:pic>
          <p:nvPicPr>
            <p:cNvPr id="13" name="Picture 12" descr="Brewers Fayre copy.png"/>
            <p:cNvPicPr>
              <a:picLocks noChangeAspect="1"/>
            </p:cNvPicPr>
            <p:nvPr/>
          </p:nvPicPr>
          <p:blipFill>
            <a:blip r:embed="rId6" cstate="print"/>
            <a:srcRect/>
            <a:stretch>
              <a:fillRect/>
            </a:stretch>
          </p:blipFill>
          <p:spPr bwMode="auto">
            <a:xfrm>
              <a:off x="7358063" y="906109"/>
              <a:ext cx="928687" cy="928688"/>
            </a:xfrm>
            <a:prstGeom prst="rect">
              <a:avLst/>
            </a:prstGeom>
            <a:noFill/>
            <a:ln w="9525">
              <a:noFill/>
              <a:miter lim="800000"/>
              <a:headEnd/>
              <a:tailEnd/>
            </a:ln>
          </p:spPr>
        </p:pic>
        <p:pic>
          <p:nvPicPr>
            <p:cNvPr id="14" name="Picture 13" descr="Picture1 copy.png"/>
            <p:cNvPicPr>
              <a:picLocks noChangeAspect="1"/>
            </p:cNvPicPr>
            <p:nvPr/>
          </p:nvPicPr>
          <p:blipFill>
            <a:blip r:embed="rId7" cstate="print"/>
            <a:srcRect/>
            <a:stretch>
              <a:fillRect/>
            </a:stretch>
          </p:blipFill>
          <p:spPr bwMode="auto">
            <a:xfrm>
              <a:off x="6981825" y="1828093"/>
              <a:ext cx="1547813" cy="771525"/>
            </a:xfrm>
            <a:prstGeom prst="rect">
              <a:avLst/>
            </a:prstGeom>
            <a:noFill/>
            <a:ln w="9525">
              <a:noFill/>
              <a:miter lim="800000"/>
              <a:headEnd/>
              <a:tailEnd/>
            </a:ln>
          </p:spPr>
        </p:pic>
        <p:pic>
          <p:nvPicPr>
            <p:cNvPr id="15" name="Picture 15" descr="Table Table copy.png"/>
            <p:cNvPicPr>
              <a:picLocks noChangeAspect="1"/>
            </p:cNvPicPr>
            <p:nvPr/>
          </p:nvPicPr>
          <p:blipFill>
            <a:blip r:embed="rId8" cstate="print"/>
            <a:srcRect b="20428"/>
            <a:stretch>
              <a:fillRect/>
            </a:stretch>
          </p:blipFill>
          <p:spPr bwMode="auto">
            <a:xfrm>
              <a:off x="7392988" y="3291678"/>
              <a:ext cx="814387" cy="881063"/>
            </a:xfrm>
            <a:prstGeom prst="rect">
              <a:avLst/>
            </a:prstGeom>
            <a:noFill/>
            <a:ln w="9525">
              <a:noFill/>
              <a:miter lim="800000"/>
              <a:headEnd/>
              <a:tailEnd/>
            </a:ln>
          </p:spPr>
        </p:pic>
      </p:gr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a:spLocks noGrp="1"/>
          </p:cNvSpPr>
          <p:nvPr>
            <p:ph type="title"/>
          </p:nvPr>
        </p:nvSpPr>
        <p:spPr>
          <a:xfrm>
            <a:off x="457200" y="206375"/>
            <a:ext cx="7905750" cy="857250"/>
          </a:xfrm>
        </p:spPr>
        <p:txBody>
          <a:bodyPr>
            <a:normAutofit/>
          </a:bodyPr>
          <a:lstStyle/>
          <a:p>
            <a:pPr>
              <a:defRPr/>
            </a:pPr>
            <a:r>
              <a:rPr lang="en-GB" dirty="0">
                <a:solidFill>
                  <a:srgbClr val="FF0000"/>
                </a:solidFill>
              </a:rPr>
              <a:t>Creating a legendary place to work for our employees</a:t>
            </a:r>
          </a:p>
        </p:txBody>
      </p:sp>
      <p:sp>
        <p:nvSpPr>
          <p:cNvPr id="18" name="TextBox 12"/>
          <p:cNvSpPr txBox="1">
            <a:spLocks noChangeArrowheads="1"/>
          </p:cNvSpPr>
          <p:nvPr/>
        </p:nvSpPr>
        <p:spPr bwMode="auto">
          <a:xfrm>
            <a:off x="454748" y="2931790"/>
            <a:ext cx="8217742" cy="1338828"/>
          </a:xfrm>
          <a:prstGeom prst="rect">
            <a:avLst/>
          </a:prstGeom>
          <a:noFill/>
          <a:ln>
            <a:noFill/>
          </a:ln>
          <a:extLst/>
        </p:spPr>
        <p:txBody>
          <a:bodyPr wrap="square" lIns="68580" tIns="34290" rIns="68580" bIns="3429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342900" eaLnBrk="1" hangingPunct="1">
              <a:spcBef>
                <a:spcPts val="900"/>
              </a:spcBef>
              <a:defRPr/>
            </a:pPr>
            <a:r>
              <a:rPr lang="en-GB" sz="1500" kern="1000" spc="-53" dirty="0">
                <a:solidFill>
                  <a:schemeClr val="bg1"/>
                </a:solidFill>
                <a:latin typeface="Gotham Rounded Medium" pitchFamily="50" charset="0"/>
                <a:cs typeface="Arial" charset="0"/>
              </a:rPr>
              <a:t>Living the Whitbread Values – Walk the talk</a:t>
            </a:r>
          </a:p>
          <a:p>
            <a:pPr algn="ctr" defTabSz="342900" eaLnBrk="1" hangingPunct="1">
              <a:spcBef>
                <a:spcPts val="900"/>
              </a:spcBef>
              <a:defRPr/>
            </a:pPr>
            <a:r>
              <a:rPr lang="en-GB" sz="1500" kern="1000" spc="-53" dirty="0">
                <a:solidFill>
                  <a:schemeClr val="bg1"/>
                </a:solidFill>
                <a:latin typeface="Gotham Rounded Medium" pitchFamily="50" charset="0"/>
                <a:cs typeface="Arial" charset="0"/>
              </a:rPr>
              <a:t>Championing our team members’ voice – Listen hard and </a:t>
            </a:r>
            <a:r>
              <a:rPr lang="en-GB" sz="1500" kern="1000" spc="-53" dirty="0" smtClean="0">
                <a:solidFill>
                  <a:schemeClr val="bg1"/>
                </a:solidFill>
                <a:latin typeface="Gotham Rounded Medium" pitchFamily="50" charset="0"/>
                <a:cs typeface="Arial" charset="0"/>
              </a:rPr>
              <a:t>act on </a:t>
            </a:r>
            <a:r>
              <a:rPr lang="en-GB" sz="1500" kern="1000" spc="-53" dirty="0">
                <a:solidFill>
                  <a:schemeClr val="bg1"/>
                </a:solidFill>
                <a:latin typeface="Gotham Rounded Medium" pitchFamily="50" charset="0"/>
                <a:cs typeface="Arial" charset="0"/>
              </a:rPr>
              <a:t>what you hear</a:t>
            </a:r>
          </a:p>
          <a:p>
            <a:pPr algn="ctr" defTabSz="342900" eaLnBrk="1" hangingPunct="1">
              <a:spcBef>
                <a:spcPts val="900"/>
              </a:spcBef>
              <a:defRPr/>
            </a:pPr>
            <a:r>
              <a:rPr lang="en-GB" sz="1500" kern="1000" spc="-53" dirty="0">
                <a:solidFill>
                  <a:schemeClr val="bg1"/>
                </a:solidFill>
                <a:latin typeface="Gotham Rounded Medium" pitchFamily="50" charset="0"/>
                <a:cs typeface="Arial" charset="0"/>
              </a:rPr>
              <a:t>Leaders who focus on people – Treat people as you would want to be treated yourself </a:t>
            </a:r>
          </a:p>
          <a:p>
            <a:pPr algn="ctr" defTabSz="342900" eaLnBrk="1" hangingPunct="1">
              <a:spcBef>
                <a:spcPts val="900"/>
              </a:spcBef>
              <a:defRPr/>
            </a:pPr>
            <a:r>
              <a:rPr lang="en-GB" sz="1500" kern="1000" spc="-53" dirty="0">
                <a:solidFill>
                  <a:schemeClr val="bg1"/>
                </a:solidFill>
                <a:latin typeface="Gotham Rounded Medium" pitchFamily="50" charset="0"/>
                <a:cs typeface="Arial" charset="0"/>
              </a:rPr>
              <a:t>Tell the story: what we are doing and why we are doing </a:t>
            </a:r>
            <a:r>
              <a:rPr lang="en-GB" sz="1500" kern="1000" spc="-53" dirty="0" smtClean="0">
                <a:solidFill>
                  <a:schemeClr val="bg1"/>
                </a:solidFill>
                <a:latin typeface="Gotham Rounded Medium" pitchFamily="50" charset="0"/>
                <a:cs typeface="Arial" charset="0"/>
              </a:rPr>
              <a:t>it: to </a:t>
            </a:r>
            <a:r>
              <a:rPr lang="en-GB" sz="1500" kern="1000" spc="-53" dirty="0">
                <a:solidFill>
                  <a:schemeClr val="bg1"/>
                </a:solidFill>
                <a:latin typeface="Gotham Rounded Medium" pitchFamily="50" charset="0"/>
                <a:cs typeface="Arial" charset="0"/>
              </a:rPr>
              <a:t>connect people </a:t>
            </a:r>
          </a:p>
        </p:txBody>
      </p:sp>
      <p:pic>
        <p:nvPicPr>
          <p:cNvPr id="17" name="Picture 12"/>
          <p:cNvPicPr>
            <a:picLocks/>
          </p:cNvPicPr>
          <p:nvPr/>
        </p:nvPicPr>
        <p:blipFill>
          <a:blip r:embed="rId3" cstate="print"/>
          <a:srcRect/>
          <a:stretch>
            <a:fillRect/>
          </a:stretch>
        </p:blipFill>
        <p:spPr bwMode="auto">
          <a:xfrm>
            <a:off x="5795940" y="1613875"/>
            <a:ext cx="2876550" cy="725737"/>
          </a:xfrm>
          <a:prstGeom prst="rect">
            <a:avLst/>
          </a:prstGeom>
          <a:noFill/>
          <a:ln w="9525">
            <a:noFill/>
            <a:miter lim="800000"/>
            <a:headEnd/>
            <a:tailEnd/>
          </a:ln>
        </p:spPr>
      </p:pic>
      <p:pic>
        <p:nvPicPr>
          <p:cNvPr id="19" name="Picture 14"/>
          <p:cNvPicPr>
            <a:picLocks/>
          </p:cNvPicPr>
          <p:nvPr/>
        </p:nvPicPr>
        <p:blipFill>
          <a:blip r:embed="rId4" cstate="print"/>
          <a:srcRect/>
          <a:stretch>
            <a:fillRect/>
          </a:stretch>
        </p:blipFill>
        <p:spPr bwMode="auto">
          <a:xfrm>
            <a:off x="617516" y="1613874"/>
            <a:ext cx="2898775" cy="721704"/>
          </a:xfrm>
          <a:prstGeom prst="rect">
            <a:avLst/>
          </a:prstGeom>
          <a:noFill/>
          <a:ln w="9525">
            <a:noFill/>
            <a:miter lim="800000"/>
            <a:headEnd/>
            <a:tailEnd/>
          </a:ln>
        </p:spPr>
      </p:pic>
      <p:pic>
        <p:nvPicPr>
          <p:cNvPr id="20" name="Picture 15"/>
          <p:cNvPicPr preferRelativeResize="0">
            <a:picLocks/>
          </p:cNvPicPr>
          <p:nvPr/>
        </p:nvPicPr>
        <p:blipFill>
          <a:blip r:embed="rId5" cstate="print"/>
          <a:srcRect/>
          <a:stretch>
            <a:fillRect/>
          </a:stretch>
        </p:blipFill>
        <p:spPr bwMode="auto">
          <a:xfrm>
            <a:off x="3722665" y="1116738"/>
            <a:ext cx="1835150" cy="1754553"/>
          </a:xfrm>
          <a:prstGeom prst="rect">
            <a:avLst/>
          </a:prstGeom>
          <a:noFill/>
          <a:ln w="9525">
            <a:noFill/>
            <a:miter lim="800000"/>
            <a:headEnd/>
            <a:tailEnd/>
          </a:ln>
        </p:spPr>
      </p:pic>
      <p:pic>
        <p:nvPicPr>
          <p:cNvPr id="21" name="Picture 20" descr="arrow.png"/>
          <p:cNvPicPr preferRelativeResize="0">
            <a:picLocks/>
          </p:cNvPicPr>
          <p:nvPr/>
        </p:nvPicPr>
        <p:blipFill>
          <a:blip r:embed="rId6" cstate="print"/>
          <a:srcRect/>
          <a:stretch>
            <a:fillRect/>
          </a:stretch>
        </p:blipFill>
        <p:spPr bwMode="auto">
          <a:xfrm>
            <a:off x="-146073" y="954813"/>
            <a:ext cx="3341688" cy="1116390"/>
          </a:xfrm>
          <a:prstGeom prst="rect">
            <a:avLst/>
          </a:prstGeom>
          <a:noFill/>
          <a:ln w="9525">
            <a:noFill/>
            <a:miter lim="800000"/>
            <a:headEnd/>
            <a:tailEnd/>
          </a:ln>
        </p:spPr>
      </p:pic>
      <p:pic>
        <p:nvPicPr>
          <p:cNvPr id="22" name="Picture 21" descr="arrow.png"/>
          <p:cNvPicPr preferRelativeResize="0">
            <a:picLocks/>
          </p:cNvPicPr>
          <p:nvPr/>
        </p:nvPicPr>
        <p:blipFill>
          <a:blip r:embed="rId7" cstate="print"/>
          <a:srcRect/>
          <a:stretch>
            <a:fillRect/>
          </a:stretch>
        </p:blipFill>
        <p:spPr bwMode="auto">
          <a:xfrm>
            <a:off x="4894240" y="1877147"/>
            <a:ext cx="3341688" cy="1116389"/>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584202" y="771312"/>
          <a:ext cx="8112125" cy="886891"/>
        </p:xfrm>
        <a:graphic>
          <a:graphicData uri="http://schemas.openxmlformats.org/drawingml/2006/table">
            <a:tbl>
              <a:tblPr firstRow="1" bandRow="1">
                <a:tableStyleId>{5C22544A-7EE6-4342-B048-85BDC9FD1C3A}</a:tableStyleId>
              </a:tblPr>
              <a:tblGrid>
                <a:gridCol w="8112125"/>
              </a:tblGrid>
              <a:tr h="88689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i="0" dirty="0" smtClean="0">
                          <a:solidFill>
                            <a:schemeClr val="bg1"/>
                          </a:solidFill>
                          <a:effectLst>
                            <a:outerShdw blurRad="38100" dist="38100" dir="2700000" algn="tl">
                              <a:srgbClr val="000000">
                                <a:alpha val="43137"/>
                              </a:srgbClr>
                            </a:outerShdw>
                          </a:effectLst>
                          <a:latin typeface="Gotham Rounded Bold" pitchFamily="50" charset="0"/>
                        </a:rPr>
                        <a:t>Our aim is to build the best large-scale hospitality brands in the world by</a:t>
                      </a:r>
                      <a:r>
                        <a:rPr lang="en-GB" sz="1400" b="0" i="0" baseline="0" dirty="0" smtClean="0">
                          <a:solidFill>
                            <a:schemeClr val="bg1"/>
                          </a:solidFill>
                          <a:effectLst>
                            <a:outerShdw blurRad="38100" dist="38100" dir="2700000" algn="tl">
                              <a:srgbClr val="000000">
                                <a:alpha val="43137"/>
                              </a:srgbClr>
                            </a:outerShdw>
                          </a:effectLst>
                          <a:latin typeface="Gotham Rounded Bold" pitchFamily="50" charset="0"/>
                        </a:rPr>
                        <a:t> </a:t>
                      </a:r>
                      <a:r>
                        <a:rPr lang="en-GB" sz="1400" b="0" i="0" dirty="0" smtClean="0">
                          <a:solidFill>
                            <a:schemeClr val="bg1"/>
                          </a:solidFill>
                          <a:effectLst>
                            <a:outerShdw blurRad="38100" dist="38100" dir="2700000" algn="tl">
                              <a:srgbClr val="000000">
                                <a:alpha val="43137"/>
                              </a:srgbClr>
                            </a:outerShdw>
                          </a:effectLst>
                          <a:latin typeface="Gotham Rounded Bold" pitchFamily="50" charset="0"/>
                        </a:rPr>
                        <a:t>becoming the most customer focused organisation there is. Anywhere.</a:t>
                      </a:r>
                      <a:endParaRPr lang="en-GB" sz="1400" b="0" i="0" dirty="0">
                        <a:solidFill>
                          <a:schemeClr val="bg1"/>
                        </a:solidFill>
                        <a:effectLst>
                          <a:outerShdw blurRad="38100" dist="38100" dir="2700000" algn="tl">
                            <a:srgbClr val="000000">
                              <a:alpha val="43137"/>
                            </a:srgbClr>
                          </a:outerShdw>
                        </a:effectLst>
                        <a:latin typeface="Gotham Rounded Bold" pitchFamily="50" charset="0"/>
                      </a:endParaRPr>
                    </a:p>
                  </a:txBody>
                  <a:tcPr marT="45745" marB="45745" anchor="ctr"/>
                </a:tc>
              </a:tr>
            </a:tbl>
          </a:graphicData>
        </a:graphic>
      </p:graphicFrame>
      <p:graphicFrame>
        <p:nvGraphicFramePr>
          <p:cNvPr id="4" name="Table 3"/>
          <p:cNvGraphicFramePr>
            <a:graphicFrameLocks noGrp="1"/>
          </p:cNvGraphicFramePr>
          <p:nvPr/>
        </p:nvGraphicFramePr>
        <p:xfrm>
          <a:off x="584200" y="1637851"/>
          <a:ext cx="8112126" cy="2824967"/>
        </p:xfrm>
        <a:graphic>
          <a:graphicData uri="http://schemas.openxmlformats.org/drawingml/2006/table">
            <a:tbl>
              <a:tblPr bandRow="1">
                <a:tableStyleId>{5C22544A-7EE6-4342-B048-85BDC9FD1C3A}</a:tableStyleId>
              </a:tblPr>
              <a:tblGrid>
                <a:gridCol w="4056063"/>
                <a:gridCol w="4056063"/>
              </a:tblGrid>
              <a:tr h="820931">
                <a:tc>
                  <a:txBody>
                    <a:bodyPr/>
                    <a:lstStyle/>
                    <a:p>
                      <a:pPr marL="92075" indent="0">
                        <a:buFont typeface="Arial" pitchFamily="34" charset="0"/>
                        <a:buNone/>
                      </a:pPr>
                      <a:r>
                        <a:rPr lang="en-GB" sz="1100" dirty="0" smtClean="0">
                          <a:latin typeface="Gotham Rounded Bold" pitchFamily="50" charset="0"/>
                        </a:rPr>
                        <a:t>Create Whitbread’s Future</a:t>
                      </a:r>
                    </a:p>
                    <a:p>
                      <a:pPr marL="355600" indent="-177800">
                        <a:buClr>
                          <a:srgbClr val="FA002D"/>
                        </a:buClr>
                        <a:buFont typeface="Arial" pitchFamily="34" charset="0"/>
                        <a:buChar char="•"/>
                      </a:pPr>
                      <a:r>
                        <a:rPr lang="en-GB" sz="1100" dirty="0" smtClean="0">
                          <a:latin typeface="Gotham Rounded Medium" pitchFamily="50" charset="0"/>
                        </a:rPr>
                        <a:t>Set ambitious goals</a:t>
                      </a:r>
                    </a:p>
                    <a:p>
                      <a:pPr marL="355600" indent="-177800">
                        <a:buClr>
                          <a:srgbClr val="FA002D"/>
                        </a:buClr>
                        <a:buFont typeface="Arial" pitchFamily="34" charset="0"/>
                        <a:buChar char="•"/>
                      </a:pPr>
                      <a:r>
                        <a:rPr lang="en-GB" sz="1100" dirty="0" smtClean="0">
                          <a:latin typeface="Gotham Rounded Medium" pitchFamily="50" charset="0"/>
                        </a:rPr>
                        <a:t>Create</a:t>
                      </a:r>
                      <a:r>
                        <a:rPr lang="en-GB" sz="1100" baseline="0" dirty="0" smtClean="0">
                          <a:latin typeface="Gotham Rounded Medium" pitchFamily="50" charset="0"/>
                        </a:rPr>
                        <a:t> space to think, plan &amp; learn</a:t>
                      </a:r>
                    </a:p>
                    <a:p>
                      <a:pPr marL="355600" indent="-177800">
                        <a:buClr>
                          <a:srgbClr val="FA002D"/>
                        </a:buClr>
                        <a:buFont typeface="Arial" pitchFamily="34" charset="0"/>
                        <a:buChar char="•"/>
                      </a:pPr>
                      <a:r>
                        <a:rPr lang="en-GB" sz="1100" baseline="0" dirty="0" smtClean="0">
                          <a:latin typeface="Gotham Rounded Medium" pitchFamily="50" charset="0"/>
                        </a:rPr>
                        <a:t>Shape &amp; outpace the market</a:t>
                      </a:r>
                      <a:endParaRPr lang="en-GB" sz="1100" dirty="0">
                        <a:latin typeface="Gotham Rounded Medium" pitchFamily="50" charset="0"/>
                      </a:endParaRPr>
                    </a:p>
                  </a:txBody>
                  <a:tcPr anchor="ctr"/>
                </a:tc>
                <a:tc>
                  <a:txBody>
                    <a:bodyPr/>
                    <a:lstStyle/>
                    <a:p>
                      <a:pPr marL="177800" indent="0"/>
                      <a:r>
                        <a:rPr lang="en-GB" sz="1100" dirty="0" smtClean="0">
                          <a:latin typeface="Gotham Rounded Bold" pitchFamily="50" charset="0"/>
                        </a:rPr>
                        <a:t>Make bold decisions</a:t>
                      </a:r>
                    </a:p>
                    <a:p>
                      <a:pPr marL="450850" indent="-180975">
                        <a:buClr>
                          <a:srgbClr val="FA002D"/>
                        </a:buClr>
                        <a:buFont typeface="Arial" pitchFamily="34" charset="0"/>
                        <a:buChar char="•"/>
                      </a:pPr>
                      <a:r>
                        <a:rPr lang="en-GB" sz="1100" dirty="0" smtClean="0">
                          <a:latin typeface="Gotham Rounded Medium" pitchFamily="50" charset="0"/>
                        </a:rPr>
                        <a:t>Act on sound analysis</a:t>
                      </a:r>
                    </a:p>
                    <a:p>
                      <a:pPr marL="450850" indent="-180975">
                        <a:buClr>
                          <a:srgbClr val="FA002D"/>
                        </a:buClr>
                        <a:buFont typeface="Arial" pitchFamily="34" charset="0"/>
                        <a:buChar char="•"/>
                      </a:pPr>
                      <a:r>
                        <a:rPr lang="en-GB" sz="1100" dirty="0" smtClean="0">
                          <a:latin typeface="Gotham Rounded Medium" pitchFamily="50" charset="0"/>
                        </a:rPr>
                        <a:t>Focus</a:t>
                      </a:r>
                      <a:r>
                        <a:rPr lang="en-GB" sz="1100" baseline="0" dirty="0" smtClean="0">
                          <a:latin typeface="Gotham Rounded Medium" pitchFamily="50" charset="0"/>
                        </a:rPr>
                        <a:t> ruthlessly on what is vital</a:t>
                      </a:r>
                    </a:p>
                    <a:p>
                      <a:pPr marL="450850" indent="-180975">
                        <a:buClr>
                          <a:srgbClr val="FA002D"/>
                        </a:buClr>
                        <a:buFont typeface="Arial" pitchFamily="34" charset="0"/>
                        <a:buChar char="•"/>
                      </a:pPr>
                      <a:r>
                        <a:rPr lang="en-GB" sz="1100" baseline="0" dirty="0" smtClean="0">
                          <a:latin typeface="Gotham Rounded Medium" pitchFamily="50" charset="0"/>
                        </a:rPr>
                        <a:t>Take risks, and learn from setbacks</a:t>
                      </a:r>
                      <a:endParaRPr lang="en-GB" sz="1100" dirty="0">
                        <a:latin typeface="Gotham Rounded Medium" pitchFamily="50" charset="0"/>
                      </a:endParaRPr>
                    </a:p>
                  </a:txBody>
                  <a:tcPr anchor="ctr"/>
                </a:tc>
              </a:tr>
              <a:tr h="1002018">
                <a:tc>
                  <a:txBody>
                    <a:bodyPr/>
                    <a:lstStyle/>
                    <a:p>
                      <a:pPr marL="92075" indent="0"/>
                      <a:r>
                        <a:rPr lang="en-GB" sz="1100" dirty="0" smtClean="0">
                          <a:latin typeface="Gotham Rounded Bold" pitchFamily="50" charset="0"/>
                        </a:rPr>
                        <a:t>Deliver Great Results</a:t>
                      </a:r>
                    </a:p>
                    <a:p>
                      <a:pPr marL="355600" indent="-177800">
                        <a:buClr>
                          <a:srgbClr val="FA002D"/>
                        </a:buClr>
                        <a:buFont typeface="Arial" pitchFamily="34" charset="0"/>
                        <a:buChar char="•"/>
                      </a:pPr>
                      <a:r>
                        <a:rPr lang="en-GB" sz="1100" dirty="0" smtClean="0">
                          <a:latin typeface="Gotham Rounded Medium" pitchFamily="50" charset="0"/>
                        </a:rPr>
                        <a:t>Turn</a:t>
                      </a:r>
                      <a:r>
                        <a:rPr lang="en-GB" sz="1100" baseline="0" dirty="0" smtClean="0">
                          <a:latin typeface="Gotham Rounded Medium" pitchFamily="50" charset="0"/>
                        </a:rPr>
                        <a:t> strategy into action</a:t>
                      </a:r>
                    </a:p>
                    <a:p>
                      <a:pPr marL="355600" indent="-177800">
                        <a:buClr>
                          <a:srgbClr val="FA002D"/>
                        </a:buClr>
                        <a:buFont typeface="Arial" pitchFamily="34" charset="0"/>
                        <a:buChar char="•"/>
                      </a:pPr>
                      <a:r>
                        <a:rPr lang="en-GB" sz="1100" baseline="0" dirty="0" smtClean="0">
                          <a:latin typeface="Gotham Rounded Medium" pitchFamily="50" charset="0"/>
                        </a:rPr>
                        <a:t>Embrace accountability</a:t>
                      </a:r>
                    </a:p>
                    <a:p>
                      <a:pPr marL="355600" indent="-177800">
                        <a:buClr>
                          <a:srgbClr val="FA002D"/>
                        </a:buClr>
                        <a:buFont typeface="Arial" pitchFamily="34" charset="0"/>
                        <a:buChar char="•"/>
                      </a:pPr>
                      <a:r>
                        <a:rPr lang="en-GB" sz="1100" baseline="0" dirty="0" smtClean="0">
                          <a:latin typeface="Gotham Rounded Medium" pitchFamily="50" charset="0"/>
                        </a:rPr>
                        <a:t>Fight to win</a:t>
                      </a:r>
                      <a:endParaRPr lang="en-GB" sz="1100" dirty="0">
                        <a:latin typeface="Gotham Rounded Medium" pitchFamily="50" charset="0"/>
                      </a:endParaRPr>
                    </a:p>
                  </a:txBody>
                  <a:tcPr anchor="ctr"/>
                </a:tc>
                <a:tc>
                  <a:txBody>
                    <a:bodyPr/>
                    <a:lstStyle/>
                    <a:p>
                      <a:pPr marL="177800" indent="0"/>
                      <a:r>
                        <a:rPr lang="en-GB" sz="1100" dirty="0" smtClean="0">
                          <a:latin typeface="Gotham Rounded Bold" pitchFamily="50" charset="0"/>
                        </a:rPr>
                        <a:t>Inspire confidence &amp; belief</a:t>
                      </a:r>
                    </a:p>
                    <a:p>
                      <a:pPr marL="450850" indent="-180975">
                        <a:buClr>
                          <a:srgbClr val="FA002D"/>
                        </a:buClr>
                        <a:buFont typeface="Arial" pitchFamily="34" charset="0"/>
                        <a:buChar char="•"/>
                      </a:pPr>
                      <a:r>
                        <a:rPr lang="en-GB" sz="1100" dirty="0" smtClean="0">
                          <a:latin typeface="Gotham Rounded Medium" pitchFamily="50" charset="0"/>
                        </a:rPr>
                        <a:t>Paint</a:t>
                      </a:r>
                      <a:r>
                        <a:rPr lang="en-GB" sz="1100" baseline="0" dirty="0" smtClean="0">
                          <a:latin typeface="Gotham Rounded Medium" pitchFamily="50" charset="0"/>
                        </a:rPr>
                        <a:t> a compelling picture of the future</a:t>
                      </a:r>
                    </a:p>
                    <a:p>
                      <a:pPr marL="450850" indent="-180975">
                        <a:buClr>
                          <a:srgbClr val="FA002D"/>
                        </a:buClr>
                        <a:buFont typeface="Arial" pitchFamily="34" charset="0"/>
                        <a:buChar char="•"/>
                      </a:pPr>
                      <a:r>
                        <a:rPr lang="en-GB" sz="1100" baseline="0" dirty="0" smtClean="0">
                          <a:latin typeface="Gotham Rounded Medium" pitchFamily="50" charset="0"/>
                        </a:rPr>
                        <a:t>Recognise &amp; celebrate success</a:t>
                      </a:r>
                    </a:p>
                    <a:p>
                      <a:pPr marL="450850" indent="-180975">
                        <a:buClr>
                          <a:srgbClr val="FA002D"/>
                        </a:buClr>
                        <a:buFont typeface="Arial" pitchFamily="34" charset="0"/>
                        <a:buChar char="•"/>
                      </a:pPr>
                      <a:r>
                        <a:rPr lang="en-GB" sz="1100" baseline="0" dirty="0" smtClean="0">
                          <a:latin typeface="Gotham Rounded Medium" pitchFamily="50" charset="0"/>
                        </a:rPr>
                        <a:t>Connect with people</a:t>
                      </a:r>
                      <a:endParaRPr lang="en-GB" sz="1100" dirty="0">
                        <a:latin typeface="Gotham Rounded Medium" pitchFamily="50" charset="0"/>
                      </a:endParaRPr>
                    </a:p>
                  </a:txBody>
                  <a:tcPr anchor="ctr"/>
                </a:tc>
              </a:tr>
              <a:tr h="1002018">
                <a:tc>
                  <a:txBody>
                    <a:bodyPr/>
                    <a:lstStyle/>
                    <a:p>
                      <a:pPr marL="92075" indent="0">
                        <a:buFont typeface="Arial" pitchFamily="34" charset="0"/>
                        <a:buNone/>
                      </a:pPr>
                      <a:r>
                        <a:rPr lang="en-GB" sz="1100" dirty="0" smtClean="0">
                          <a:latin typeface="Gotham Rounded Bold" pitchFamily="50" charset="0"/>
                        </a:rPr>
                        <a:t>Act with Authenticity</a:t>
                      </a:r>
                      <a:endParaRPr lang="en-GB" sz="1100" baseline="0" dirty="0" smtClean="0">
                        <a:latin typeface="Gotham Rounded Bold" pitchFamily="50" charset="0"/>
                      </a:endParaRPr>
                    </a:p>
                    <a:p>
                      <a:pPr marL="355600" indent="-177800">
                        <a:buClr>
                          <a:srgbClr val="FA002D"/>
                        </a:buClr>
                        <a:buFont typeface="Arial" pitchFamily="34" charset="0"/>
                        <a:buChar char="•"/>
                      </a:pPr>
                      <a:r>
                        <a:rPr lang="en-GB" sz="1100" baseline="0" dirty="0" smtClean="0">
                          <a:latin typeface="Gotham Rounded Medium" pitchFamily="50" charset="0"/>
                        </a:rPr>
                        <a:t>Be yourself with more skill</a:t>
                      </a:r>
                    </a:p>
                    <a:p>
                      <a:pPr marL="355600" indent="-177800">
                        <a:buClr>
                          <a:srgbClr val="FA002D"/>
                        </a:buClr>
                        <a:buFont typeface="Arial" pitchFamily="34" charset="0"/>
                        <a:buChar char="•"/>
                      </a:pPr>
                      <a:r>
                        <a:rPr lang="en-GB" sz="1100" baseline="0" dirty="0" smtClean="0">
                          <a:latin typeface="Gotham Rounded Medium" pitchFamily="50" charset="0"/>
                        </a:rPr>
                        <a:t>Believe in your value</a:t>
                      </a:r>
                    </a:p>
                    <a:p>
                      <a:pPr marL="355600" indent="-177800">
                        <a:buClr>
                          <a:srgbClr val="FA002D"/>
                        </a:buClr>
                        <a:buFont typeface="Arial" pitchFamily="34" charset="0"/>
                        <a:buChar char="•"/>
                      </a:pPr>
                      <a:r>
                        <a:rPr lang="en-GB" sz="1100" baseline="0" dirty="0" smtClean="0">
                          <a:latin typeface="Gotham Rounded Medium" pitchFamily="50" charset="0"/>
                        </a:rPr>
                        <a:t>Consistent in words and deeds</a:t>
                      </a:r>
                      <a:endParaRPr lang="en-GB" sz="1100" dirty="0">
                        <a:latin typeface="Gotham Rounded Medium" pitchFamily="50" charset="0"/>
                      </a:endParaRPr>
                    </a:p>
                  </a:txBody>
                  <a:tcPr anchor="ctr"/>
                </a:tc>
                <a:tc>
                  <a:txBody>
                    <a:bodyPr/>
                    <a:lstStyle/>
                    <a:p>
                      <a:pPr marL="177800" indent="0"/>
                      <a:r>
                        <a:rPr lang="en-GB" sz="1100" dirty="0" smtClean="0">
                          <a:latin typeface="Gotham Rounded Bold" pitchFamily="50" charset="0"/>
                        </a:rPr>
                        <a:t>Build exceptional</a:t>
                      </a:r>
                      <a:r>
                        <a:rPr lang="en-GB" sz="1100" baseline="0" dirty="0" smtClean="0">
                          <a:latin typeface="Gotham Rounded Bold" pitchFamily="50" charset="0"/>
                        </a:rPr>
                        <a:t> teams</a:t>
                      </a:r>
                    </a:p>
                    <a:p>
                      <a:pPr marL="450850" indent="-180975">
                        <a:buClr>
                          <a:srgbClr val="FA002D"/>
                        </a:buClr>
                        <a:buFont typeface="Arial" pitchFamily="34" charset="0"/>
                        <a:buChar char="•"/>
                      </a:pPr>
                      <a:r>
                        <a:rPr lang="en-GB" sz="1100" baseline="0" dirty="0" smtClean="0">
                          <a:latin typeface="Gotham Rounded Medium" pitchFamily="50" charset="0"/>
                        </a:rPr>
                        <a:t>Select, support &amp; stretch great people</a:t>
                      </a:r>
                    </a:p>
                    <a:p>
                      <a:pPr marL="450850" indent="-180975">
                        <a:buClr>
                          <a:srgbClr val="FA002D"/>
                        </a:buClr>
                        <a:buFont typeface="Arial" pitchFamily="34" charset="0"/>
                        <a:buChar char="•"/>
                      </a:pPr>
                      <a:r>
                        <a:rPr lang="en-GB" sz="1100" baseline="0" dirty="0" smtClean="0">
                          <a:latin typeface="Gotham Rounded Medium" pitchFamily="50" charset="0"/>
                        </a:rPr>
                        <a:t>Create conditions for all to flourish</a:t>
                      </a:r>
                    </a:p>
                    <a:p>
                      <a:pPr marL="450850" indent="-180975">
                        <a:buClr>
                          <a:srgbClr val="FA002D"/>
                        </a:buClr>
                        <a:buFont typeface="Arial" pitchFamily="34" charset="0"/>
                        <a:buChar char="•"/>
                      </a:pPr>
                      <a:r>
                        <a:rPr lang="en-GB" sz="1100" baseline="0" dirty="0" smtClean="0">
                          <a:latin typeface="Gotham Rounded Medium" pitchFamily="50" charset="0"/>
                        </a:rPr>
                        <a:t>Raise the bar with ‘tough love’</a:t>
                      </a:r>
                      <a:endParaRPr lang="en-GB" sz="1100" dirty="0">
                        <a:latin typeface="Gotham Rounded Medium" pitchFamily="50" charset="0"/>
                      </a:endParaRPr>
                    </a:p>
                  </a:txBody>
                  <a:tcPr anchor="ctr"/>
                </a:tc>
              </a:tr>
            </a:tbl>
          </a:graphicData>
        </a:graphic>
      </p:graphicFrame>
      <p:sp>
        <p:nvSpPr>
          <p:cNvPr id="2" name="Title 1"/>
          <p:cNvSpPr>
            <a:spLocks noGrp="1"/>
          </p:cNvSpPr>
          <p:nvPr>
            <p:ph type="title"/>
          </p:nvPr>
        </p:nvSpPr>
        <p:spPr/>
        <p:txBody>
          <a:bodyPr/>
          <a:lstStyle/>
          <a:p>
            <a:pPr eaLnBrk="1" fontAlgn="auto" hangingPunct="1">
              <a:spcAft>
                <a:spcPts val="0"/>
              </a:spcAft>
              <a:defRPr/>
            </a:pPr>
            <a:r>
              <a:rPr lang="en-GB" dirty="0">
                <a:solidFill>
                  <a:srgbClr val="FF0000"/>
                </a:solidFill>
              </a:rPr>
              <a:t>The Leadership Framework</a:t>
            </a:r>
            <a:endParaRPr lang="en-GB" dirty="0"/>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GB" dirty="0">
                <a:solidFill>
                  <a:srgbClr val="FF0000"/>
                </a:solidFill>
              </a:rPr>
              <a:t>The Leadership Framework</a:t>
            </a:r>
            <a:endParaRPr lang="en-GB" dirty="0"/>
          </a:p>
        </p:txBody>
      </p:sp>
      <p:graphicFrame>
        <p:nvGraphicFramePr>
          <p:cNvPr id="6" name="Table 5"/>
          <p:cNvGraphicFramePr>
            <a:graphicFrameLocks noGrp="1"/>
          </p:cNvGraphicFramePr>
          <p:nvPr/>
        </p:nvGraphicFramePr>
        <p:xfrm>
          <a:off x="584202" y="771312"/>
          <a:ext cx="8112125" cy="886891"/>
        </p:xfrm>
        <a:graphic>
          <a:graphicData uri="http://schemas.openxmlformats.org/drawingml/2006/table">
            <a:tbl>
              <a:tblPr firstRow="1" bandRow="1">
                <a:tableStyleId>{5C22544A-7EE6-4342-B048-85BDC9FD1C3A}</a:tableStyleId>
              </a:tblPr>
              <a:tblGrid>
                <a:gridCol w="8112125"/>
              </a:tblGrid>
              <a:tr h="88689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i="0" dirty="0" smtClean="0">
                          <a:solidFill>
                            <a:schemeClr val="bg1"/>
                          </a:solidFill>
                          <a:effectLst>
                            <a:outerShdw blurRad="38100" dist="38100" dir="2700000" algn="tl">
                              <a:srgbClr val="000000">
                                <a:alpha val="43137"/>
                              </a:srgbClr>
                            </a:outerShdw>
                          </a:effectLst>
                          <a:latin typeface="Gotham Rounded Bold" pitchFamily="50" charset="0"/>
                        </a:rPr>
                        <a:t>Our aim is to build the best large-scale hospitality brands in the world by</a:t>
                      </a:r>
                      <a:r>
                        <a:rPr lang="en-GB" sz="1400" b="0" i="0" baseline="0" dirty="0" smtClean="0">
                          <a:solidFill>
                            <a:schemeClr val="bg1"/>
                          </a:solidFill>
                          <a:effectLst>
                            <a:outerShdw blurRad="38100" dist="38100" dir="2700000" algn="tl">
                              <a:srgbClr val="000000">
                                <a:alpha val="43137"/>
                              </a:srgbClr>
                            </a:outerShdw>
                          </a:effectLst>
                          <a:latin typeface="Gotham Rounded Bold" pitchFamily="50" charset="0"/>
                        </a:rPr>
                        <a:t> </a:t>
                      </a:r>
                      <a:r>
                        <a:rPr lang="en-GB" sz="1400" b="0" i="0" dirty="0" smtClean="0">
                          <a:solidFill>
                            <a:schemeClr val="bg1"/>
                          </a:solidFill>
                          <a:effectLst>
                            <a:outerShdw blurRad="38100" dist="38100" dir="2700000" algn="tl">
                              <a:srgbClr val="000000">
                                <a:alpha val="43137"/>
                              </a:srgbClr>
                            </a:outerShdw>
                          </a:effectLst>
                          <a:latin typeface="Gotham Rounded Bold" pitchFamily="50" charset="0"/>
                        </a:rPr>
                        <a:t>becoming the most customer focused organisation there is. Anywhere.</a:t>
                      </a:r>
                      <a:endParaRPr lang="en-GB" sz="1400" b="0" i="0" dirty="0">
                        <a:solidFill>
                          <a:schemeClr val="bg1"/>
                        </a:solidFill>
                        <a:effectLst>
                          <a:outerShdw blurRad="38100" dist="38100" dir="2700000" algn="tl">
                            <a:srgbClr val="000000">
                              <a:alpha val="43137"/>
                            </a:srgbClr>
                          </a:outerShdw>
                        </a:effectLst>
                        <a:latin typeface="Gotham Rounded Bold" pitchFamily="50" charset="0"/>
                      </a:endParaRPr>
                    </a:p>
                  </a:txBody>
                  <a:tcPr marT="45745" marB="45745" anchor="ctr"/>
                </a:tc>
              </a:tr>
            </a:tbl>
          </a:graphicData>
        </a:graphic>
      </p:graphicFrame>
      <p:graphicFrame>
        <p:nvGraphicFramePr>
          <p:cNvPr id="7" name="Table 6"/>
          <p:cNvGraphicFramePr>
            <a:graphicFrameLocks noGrp="1"/>
          </p:cNvGraphicFramePr>
          <p:nvPr/>
        </p:nvGraphicFramePr>
        <p:xfrm>
          <a:off x="584200" y="1637851"/>
          <a:ext cx="8112126" cy="2824967"/>
        </p:xfrm>
        <a:graphic>
          <a:graphicData uri="http://schemas.openxmlformats.org/drawingml/2006/table">
            <a:tbl>
              <a:tblPr bandRow="1">
                <a:tableStyleId>{5C22544A-7EE6-4342-B048-85BDC9FD1C3A}</a:tableStyleId>
              </a:tblPr>
              <a:tblGrid>
                <a:gridCol w="4056063"/>
                <a:gridCol w="4056063"/>
              </a:tblGrid>
              <a:tr h="820931">
                <a:tc>
                  <a:txBody>
                    <a:bodyPr/>
                    <a:lstStyle/>
                    <a:p>
                      <a:pPr marL="92075" indent="0">
                        <a:buFont typeface="Arial" pitchFamily="34" charset="0"/>
                        <a:buNone/>
                      </a:pPr>
                      <a:r>
                        <a:rPr lang="en-GB" sz="1100" dirty="0" smtClean="0">
                          <a:solidFill>
                            <a:schemeClr val="bg1">
                              <a:lumMod val="75000"/>
                            </a:schemeClr>
                          </a:solidFill>
                          <a:latin typeface="Gotham Rounded Bold" pitchFamily="50" charset="0"/>
                        </a:rPr>
                        <a:t>Create Whitbread’s Future</a:t>
                      </a:r>
                    </a:p>
                    <a:p>
                      <a:pPr marL="355600" indent="-177800">
                        <a:buClr>
                          <a:schemeClr val="bg1">
                            <a:lumMod val="75000"/>
                          </a:schemeClr>
                        </a:buClr>
                        <a:buFont typeface="Arial" pitchFamily="34" charset="0"/>
                        <a:buChar char="•"/>
                      </a:pPr>
                      <a:r>
                        <a:rPr lang="en-GB" sz="1100" dirty="0" smtClean="0">
                          <a:solidFill>
                            <a:schemeClr val="bg1">
                              <a:lumMod val="75000"/>
                            </a:schemeClr>
                          </a:solidFill>
                          <a:latin typeface="Gotham Rounded Medium" pitchFamily="50" charset="0"/>
                        </a:rPr>
                        <a:t>Set ambitious goals</a:t>
                      </a:r>
                    </a:p>
                    <a:p>
                      <a:pPr marL="355600" indent="-177800">
                        <a:buClr>
                          <a:schemeClr val="bg1">
                            <a:lumMod val="75000"/>
                          </a:schemeClr>
                        </a:buClr>
                        <a:buFont typeface="Arial" pitchFamily="34" charset="0"/>
                        <a:buChar char="•"/>
                      </a:pPr>
                      <a:r>
                        <a:rPr lang="en-GB" sz="1100" dirty="0" smtClean="0">
                          <a:solidFill>
                            <a:schemeClr val="bg1">
                              <a:lumMod val="75000"/>
                            </a:schemeClr>
                          </a:solidFill>
                          <a:latin typeface="Gotham Rounded Medium" pitchFamily="50" charset="0"/>
                        </a:rPr>
                        <a:t>Create</a:t>
                      </a:r>
                      <a:r>
                        <a:rPr lang="en-GB" sz="1100" baseline="0" dirty="0" smtClean="0">
                          <a:solidFill>
                            <a:schemeClr val="bg1">
                              <a:lumMod val="75000"/>
                            </a:schemeClr>
                          </a:solidFill>
                          <a:latin typeface="Gotham Rounded Medium" pitchFamily="50" charset="0"/>
                        </a:rPr>
                        <a:t> space to think, plan &amp; learn</a:t>
                      </a:r>
                    </a:p>
                    <a:p>
                      <a:pPr marL="355600" indent="-177800">
                        <a:buClr>
                          <a:schemeClr val="bg1">
                            <a:lumMod val="75000"/>
                          </a:schemeClr>
                        </a:buClr>
                        <a:buFont typeface="Arial" pitchFamily="34" charset="0"/>
                        <a:buChar char="•"/>
                      </a:pPr>
                      <a:r>
                        <a:rPr lang="en-GB" sz="1100" baseline="0" dirty="0" smtClean="0">
                          <a:solidFill>
                            <a:schemeClr val="bg1">
                              <a:lumMod val="75000"/>
                            </a:schemeClr>
                          </a:solidFill>
                          <a:latin typeface="Gotham Rounded Medium" pitchFamily="50" charset="0"/>
                        </a:rPr>
                        <a:t>Shape &amp; outpace the market</a:t>
                      </a:r>
                      <a:endParaRPr lang="en-GB" sz="1100" dirty="0">
                        <a:solidFill>
                          <a:schemeClr val="bg1">
                            <a:lumMod val="75000"/>
                          </a:schemeClr>
                        </a:solidFill>
                        <a:latin typeface="Gotham Rounded Medium" pitchFamily="50" charset="0"/>
                      </a:endParaRPr>
                    </a:p>
                  </a:txBody>
                  <a:tcPr anchor="ctr"/>
                </a:tc>
                <a:tc>
                  <a:txBody>
                    <a:bodyPr/>
                    <a:lstStyle/>
                    <a:p>
                      <a:pPr marL="177800" indent="0"/>
                      <a:r>
                        <a:rPr lang="en-GB" sz="1100" dirty="0" smtClean="0">
                          <a:solidFill>
                            <a:schemeClr val="bg1">
                              <a:lumMod val="75000"/>
                            </a:schemeClr>
                          </a:solidFill>
                          <a:latin typeface="Gotham Rounded Bold" pitchFamily="50" charset="0"/>
                        </a:rPr>
                        <a:t>Make bold decisions</a:t>
                      </a:r>
                    </a:p>
                    <a:p>
                      <a:pPr marL="450850" indent="-180975">
                        <a:buClr>
                          <a:schemeClr val="bg1">
                            <a:lumMod val="75000"/>
                          </a:schemeClr>
                        </a:buClr>
                        <a:buFont typeface="Arial" pitchFamily="34" charset="0"/>
                        <a:buChar char="•"/>
                      </a:pPr>
                      <a:r>
                        <a:rPr lang="en-GB" sz="1100" dirty="0" smtClean="0">
                          <a:solidFill>
                            <a:schemeClr val="bg1">
                              <a:lumMod val="75000"/>
                            </a:schemeClr>
                          </a:solidFill>
                          <a:latin typeface="Gotham Rounded Medium" pitchFamily="50" charset="0"/>
                        </a:rPr>
                        <a:t>Act on sound analysis</a:t>
                      </a:r>
                    </a:p>
                    <a:p>
                      <a:pPr marL="450850" indent="-180975">
                        <a:buClr>
                          <a:schemeClr val="bg1">
                            <a:lumMod val="75000"/>
                          </a:schemeClr>
                        </a:buClr>
                        <a:buFont typeface="Arial" pitchFamily="34" charset="0"/>
                        <a:buChar char="•"/>
                      </a:pPr>
                      <a:r>
                        <a:rPr lang="en-GB" sz="1100" dirty="0" smtClean="0">
                          <a:solidFill>
                            <a:schemeClr val="bg1">
                              <a:lumMod val="75000"/>
                            </a:schemeClr>
                          </a:solidFill>
                          <a:latin typeface="Gotham Rounded Medium" pitchFamily="50" charset="0"/>
                        </a:rPr>
                        <a:t>Focus</a:t>
                      </a:r>
                      <a:r>
                        <a:rPr lang="en-GB" sz="1100" baseline="0" dirty="0" smtClean="0">
                          <a:solidFill>
                            <a:schemeClr val="bg1">
                              <a:lumMod val="75000"/>
                            </a:schemeClr>
                          </a:solidFill>
                          <a:latin typeface="Gotham Rounded Medium" pitchFamily="50" charset="0"/>
                        </a:rPr>
                        <a:t> ruthlessly on what is vital</a:t>
                      </a:r>
                    </a:p>
                    <a:p>
                      <a:pPr marL="450850" indent="-180975">
                        <a:buClr>
                          <a:schemeClr val="bg1">
                            <a:lumMod val="75000"/>
                          </a:schemeClr>
                        </a:buClr>
                        <a:buFont typeface="Arial" pitchFamily="34" charset="0"/>
                        <a:buChar char="•"/>
                      </a:pPr>
                      <a:r>
                        <a:rPr lang="en-GB" sz="1100" baseline="0" dirty="0" smtClean="0">
                          <a:solidFill>
                            <a:schemeClr val="bg1">
                              <a:lumMod val="75000"/>
                            </a:schemeClr>
                          </a:solidFill>
                          <a:latin typeface="Gotham Rounded Medium" pitchFamily="50" charset="0"/>
                        </a:rPr>
                        <a:t>Take risks, and learn from setbacks</a:t>
                      </a:r>
                      <a:endParaRPr lang="en-GB" sz="1100" dirty="0">
                        <a:solidFill>
                          <a:schemeClr val="bg1">
                            <a:lumMod val="75000"/>
                          </a:schemeClr>
                        </a:solidFill>
                        <a:latin typeface="Gotham Rounded Medium" pitchFamily="50" charset="0"/>
                      </a:endParaRPr>
                    </a:p>
                  </a:txBody>
                  <a:tcPr anchor="ctr"/>
                </a:tc>
              </a:tr>
              <a:tr h="1002018">
                <a:tc>
                  <a:txBody>
                    <a:bodyPr/>
                    <a:lstStyle/>
                    <a:p>
                      <a:pPr marL="92075" indent="0"/>
                      <a:r>
                        <a:rPr lang="en-GB" sz="1100" dirty="0" smtClean="0">
                          <a:solidFill>
                            <a:schemeClr val="bg1">
                              <a:lumMod val="75000"/>
                            </a:schemeClr>
                          </a:solidFill>
                          <a:latin typeface="Gotham Rounded Bold" pitchFamily="50" charset="0"/>
                        </a:rPr>
                        <a:t>Deliver Great Results</a:t>
                      </a:r>
                    </a:p>
                    <a:p>
                      <a:pPr marL="355600" indent="-177800">
                        <a:buClr>
                          <a:schemeClr val="bg1">
                            <a:lumMod val="75000"/>
                          </a:schemeClr>
                        </a:buClr>
                        <a:buFont typeface="Arial" pitchFamily="34" charset="0"/>
                        <a:buChar char="•"/>
                      </a:pPr>
                      <a:r>
                        <a:rPr lang="en-GB" sz="1100" dirty="0" smtClean="0">
                          <a:solidFill>
                            <a:schemeClr val="bg1">
                              <a:lumMod val="75000"/>
                            </a:schemeClr>
                          </a:solidFill>
                          <a:latin typeface="Gotham Rounded Medium" pitchFamily="50" charset="0"/>
                        </a:rPr>
                        <a:t>Turn</a:t>
                      </a:r>
                      <a:r>
                        <a:rPr lang="en-GB" sz="1100" baseline="0" dirty="0" smtClean="0">
                          <a:solidFill>
                            <a:schemeClr val="bg1">
                              <a:lumMod val="75000"/>
                            </a:schemeClr>
                          </a:solidFill>
                          <a:latin typeface="Gotham Rounded Medium" pitchFamily="50" charset="0"/>
                        </a:rPr>
                        <a:t> strategy into action</a:t>
                      </a:r>
                    </a:p>
                    <a:p>
                      <a:pPr marL="355600" indent="-177800">
                        <a:buClr>
                          <a:schemeClr val="bg1">
                            <a:lumMod val="75000"/>
                          </a:schemeClr>
                        </a:buClr>
                        <a:buFont typeface="Arial" pitchFamily="34" charset="0"/>
                        <a:buChar char="•"/>
                      </a:pPr>
                      <a:r>
                        <a:rPr lang="en-GB" sz="1100" baseline="0" dirty="0" smtClean="0">
                          <a:solidFill>
                            <a:schemeClr val="bg1">
                              <a:lumMod val="75000"/>
                            </a:schemeClr>
                          </a:solidFill>
                          <a:latin typeface="Gotham Rounded Medium" pitchFamily="50" charset="0"/>
                        </a:rPr>
                        <a:t>Embrace accountability</a:t>
                      </a:r>
                    </a:p>
                    <a:p>
                      <a:pPr marL="355600" indent="-177800">
                        <a:buClr>
                          <a:schemeClr val="bg1">
                            <a:lumMod val="75000"/>
                          </a:schemeClr>
                        </a:buClr>
                        <a:buFont typeface="Arial" pitchFamily="34" charset="0"/>
                        <a:buChar char="•"/>
                      </a:pPr>
                      <a:r>
                        <a:rPr lang="en-GB" sz="1100" baseline="0" dirty="0" smtClean="0">
                          <a:solidFill>
                            <a:schemeClr val="bg1">
                              <a:lumMod val="75000"/>
                            </a:schemeClr>
                          </a:solidFill>
                          <a:latin typeface="Gotham Rounded Medium" pitchFamily="50" charset="0"/>
                        </a:rPr>
                        <a:t>Fight to win</a:t>
                      </a:r>
                      <a:endParaRPr lang="en-GB" sz="1100" dirty="0">
                        <a:solidFill>
                          <a:schemeClr val="bg1">
                            <a:lumMod val="75000"/>
                          </a:schemeClr>
                        </a:solidFill>
                        <a:latin typeface="Gotham Rounded Medium" pitchFamily="50" charset="0"/>
                      </a:endParaRPr>
                    </a:p>
                  </a:txBody>
                  <a:tcPr anchor="ctr"/>
                </a:tc>
                <a:tc>
                  <a:txBody>
                    <a:bodyPr/>
                    <a:lstStyle/>
                    <a:p>
                      <a:pPr marL="177800" indent="0"/>
                      <a:r>
                        <a:rPr lang="en-GB" sz="1100" dirty="0" smtClean="0">
                          <a:latin typeface="Gotham Rounded Bold" pitchFamily="50" charset="0"/>
                        </a:rPr>
                        <a:t>Inspire confidence &amp; belief</a:t>
                      </a:r>
                    </a:p>
                    <a:p>
                      <a:pPr marL="450850" indent="-180975">
                        <a:buClr>
                          <a:srgbClr val="FA002D"/>
                        </a:buClr>
                        <a:buFont typeface="Arial" pitchFamily="34" charset="0"/>
                        <a:buChar char="•"/>
                      </a:pPr>
                      <a:r>
                        <a:rPr lang="en-GB" sz="1100" dirty="0" smtClean="0">
                          <a:latin typeface="Gotham Rounded Medium" pitchFamily="50" charset="0"/>
                        </a:rPr>
                        <a:t>Paint</a:t>
                      </a:r>
                      <a:r>
                        <a:rPr lang="en-GB" sz="1100" baseline="0" dirty="0" smtClean="0">
                          <a:latin typeface="Gotham Rounded Medium" pitchFamily="50" charset="0"/>
                        </a:rPr>
                        <a:t> a compelling picture of the future</a:t>
                      </a:r>
                    </a:p>
                    <a:p>
                      <a:pPr marL="450850" indent="-180975">
                        <a:buClr>
                          <a:srgbClr val="FA002D"/>
                        </a:buClr>
                        <a:buFont typeface="Arial" pitchFamily="34" charset="0"/>
                        <a:buChar char="•"/>
                      </a:pPr>
                      <a:r>
                        <a:rPr lang="en-GB" sz="1100" baseline="0" dirty="0" smtClean="0">
                          <a:latin typeface="Gotham Rounded Medium" pitchFamily="50" charset="0"/>
                        </a:rPr>
                        <a:t>Recognise &amp; celebrate success</a:t>
                      </a:r>
                    </a:p>
                    <a:p>
                      <a:pPr marL="450850" indent="-180975">
                        <a:buClr>
                          <a:srgbClr val="FA002D"/>
                        </a:buClr>
                        <a:buFont typeface="Arial" pitchFamily="34" charset="0"/>
                        <a:buChar char="•"/>
                      </a:pPr>
                      <a:r>
                        <a:rPr lang="en-GB" sz="1100" baseline="0" dirty="0" smtClean="0">
                          <a:latin typeface="Gotham Rounded Medium" pitchFamily="50" charset="0"/>
                        </a:rPr>
                        <a:t>Connect with people</a:t>
                      </a:r>
                      <a:endParaRPr lang="en-GB" sz="1100" dirty="0">
                        <a:latin typeface="Gotham Rounded Medium" pitchFamily="50" charset="0"/>
                      </a:endParaRPr>
                    </a:p>
                  </a:txBody>
                  <a:tcPr anchor="ctr"/>
                </a:tc>
              </a:tr>
              <a:tr h="1002018">
                <a:tc>
                  <a:txBody>
                    <a:bodyPr/>
                    <a:lstStyle/>
                    <a:p>
                      <a:pPr marL="92075" indent="0">
                        <a:buFont typeface="Arial" pitchFamily="34" charset="0"/>
                        <a:buNone/>
                      </a:pPr>
                      <a:r>
                        <a:rPr lang="en-GB" sz="1100" dirty="0" smtClean="0">
                          <a:solidFill>
                            <a:schemeClr val="bg1">
                              <a:lumMod val="75000"/>
                            </a:schemeClr>
                          </a:solidFill>
                          <a:latin typeface="Gotham Rounded Bold" pitchFamily="50" charset="0"/>
                        </a:rPr>
                        <a:t>Act with Authenticity</a:t>
                      </a:r>
                      <a:endParaRPr lang="en-GB" sz="1100" baseline="0" dirty="0" smtClean="0">
                        <a:solidFill>
                          <a:schemeClr val="bg1">
                            <a:lumMod val="75000"/>
                          </a:schemeClr>
                        </a:solidFill>
                        <a:latin typeface="Gotham Rounded Bold" pitchFamily="50" charset="0"/>
                      </a:endParaRPr>
                    </a:p>
                    <a:p>
                      <a:pPr marL="355600" indent="-177800">
                        <a:buClr>
                          <a:schemeClr val="bg1">
                            <a:lumMod val="75000"/>
                          </a:schemeClr>
                        </a:buClr>
                        <a:buFont typeface="Arial" pitchFamily="34" charset="0"/>
                        <a:buChar char="•"/>
                      </a:pPr>
                      <a:r>
                        <a:rPr lang="en-GB" sz="1100" baseline="0" dirty="0" smtClean="0">
                          <a:solidFill>
                            <a:schemeClr val="bg1">
                              <a:lumMod val="75000"/>
                            </a:schemeClr>
                          </a:solidFill>
                          <a:latin typeface="Gotham Rounded Medium" pitchFamily="50" charset="0"/>
                        </a:rPr>
                        <a:t>Be yourself with more skill</a:t>
                      </a:r>
                    </a:p>
                    <a:p>
                      <a:pPr marL="355600" indent="-177800">
                        <a:buClr>
                          <a:schemeClr val="bg1">
                            <a:lumMod val="75000"/>
                          </a:schemeClr>
                        </a:buClr>
                        <a:buFont typeface="Arial" pitchFamily="34" charset="0"/>
                        <a:buChar char="•"/>
                      </a:pPr>
                      <a:r>
                        <a:rPr lang="en-GB" sz="1100" baseline="0" dirty="0" smtClean="0">
                          <a:solidFill>
                            <a:schemeClr val="bg1">
                              <a:lumMod val="75000"/>
                            </a:schemeClr>
                          </a:solidFill>
                          <a:latin typeface="Gotham Rounded Medium" pitchFamily="50" charset="0"/>
                        </a:rPr>
                        <a:t>Believe in your value</a:t>
                      </a:r>
                    </a:p>
                    <a:p>
                      <a:pPr marL="355600" indent="-177800">
                        <a:buClr>
                          <a:schemeClr val="bg1">
                            <a:lumMod val="75000"/>
                          </a:schemeClr>
                        </a:buClr>
                        <a:buFont typeface="Arial" pitchFamily="34" charset="0"/>
                        <a:buChar char="•"/>
                      </a:pPr>
                      <a:r>
                        <a:rPr lang="en-GB" sz="1100" baseline="0" dirty="0" smtClean="0">
                          <a:solidFill>
                            <a:schemeClr val="bg1">
                              <a:lumMod val="75000"/>
                            </a:schemeClr>
                          </a:solidFill>
                          <a:latin typeface="Gotham Rounded Medium" pitchFamily="50" charset="0"/>
                        </a:rPr>
                        <a:t>Consistent in words and deeds</a:t>
                      </a:r>
                      <a:endParaRPr lang="en-GB" sz="1100" dirty="0">
                        <a:solidFill>
                          <a:schemeClr val="bg1">
                            <a:lumMod val="75000"/>
                          </a:schemeClr>
                        </a:solidFill>
                        <a:latin typeface="Gotham Rounded Medium" pitchFamily="50" charset="0"/>
                      </a:endParaRPr>
                    </a:p>
                  </a:txBody>
                  <a:tcPr anchor="ctr"/>
                </a:tc>
                <a:tc>
                  <a:txBody>
                    <a:bodyPr/>
                    <a:lstStyle/>
                    <a:p>
                      <a:pPr marL="177800" indent="0"/>
                      <a:r>
                        <a:rPr lang="en-GB" sz="1100" dirty="0" smtClean="0">
                          <a:solidFill>
                            <a:schemeClr val="bg1">
                              <a:lumMod val="75000"/>
                            </a:schemeClr>
                          </a:solidFill>
                          <a:latin typeface="Gotham Rounded Bold" pitchFamily="50" charset="0"/>
                        </a:rPr>
                        <a:t>Build exceptional</a:t>
                      </a:r>
                      <a:r>
                        <a:rPr lang="en-GB" sz="1100" baseline="0" dirty="0" smtClean="0">
                          <a:solidFill>
                            <a:schemeClr val="bg1">
                              <a:lumMod val="75000"/>
                            </a:schemeClr>
                          </a:solidFill>
                          <a:latin typeface="Gotham Rounded Bold" pitchFamily="50" charset="0"/>
                        </a:rPr>
                        <a:t> teams</a:t>
                      </a:r>
                    </a:p>
                    <a:p>
                      <a:pPr marL="450850" indent="-180975">
                        <a:buClr>
                          <a:schemeClr val="bg1">
                            <a:lumMod val="75000"/>
                          </a:schemeClr>
                        </a:buClr>
                        <a:buFont typeface="Arial" pitchFamily="34" charset="0"/>
                        <a:buChar char="•"/>
                      </a:pPr>
                      <a:r>
                        <a:rPr lang="en-GB" sz="1100" baseline="0" dirty="0" smtClean="0">
                          <a:solidFill>
                            <a:schemeClr val="bg1">
                              <a:lumMod val="75000"/>
                            </a:schemeClr>
                          </a:solidFill>
                          <a:latin typeface="Gotham Rounded Medium" pitchFamily="50" charset="0"/>
                        </a:rPr>
                        <a:t>Select, support &amp; stretch great people</a:t>
                      </a:r>
                    </a:p>
                    <a:p>
                      <a:pPr marL="450850" indent="-180975">
                        <a:buClr>
                          <a:schemeClr val="bg1">
                            <a:lumMod val="75000"/>
                          </a:schemeClr>
                        </a:buClr>
                        <a:buFont typeface="Arial" pitchFamily="34" charset="0"/>
                        <a:buChar char="•"/>
                      </a:pPr>
                      <a:r>
                        <a:rPr lang="en-GB" sz="1100" baseline="0" dirty="0" smtClean="0">
                          <a:solidFill>
                            <a:schemeClr val="bg1">
                              <a:lumMod val="75000"/>
                            </a:schemeClr>
                          </a:solidFill>
                          <a:latin typeface="Gotham Rounded Medium" pitchFamily="50" charset="0"/>
                        </a:rPr>
                        <a:t>Create conditions for all to flourish</a:t>
                      </a:r>
                    </a:p>
                    <a:p>
                      <a:pPr marL="450850" indent="-180975">
                        <a:buClr>
                          <a:schemeClr val="bg1">
                            <a:lumMod val="75000"/>
                          </a:schemeClr>
                        </a:buClr>
                        <a:buFont typeface="Arial" pitchFamily="34" charset="0"/>
                        <a:buChar char="•"/>
                      </a:pPr>
                      <a:r>
                        <a:rPr lang="en-GB" sz="1100" baseline="0" dirty="0" smtClean="0">
                          <a:solidFill>
                            <a:schemeClr val="bg1">
                              <a:lumMod val="75000"/>
                            </a:schemeClr>
                          </a:solidFill>
                          <a:latin typeface="Gotham Rounded Medium" pitchFamily="50" charset="0"/>
                        </a:rPr>
                        <a:t>Raise the bar with ‘tough love’</a:t>
                      </a:r>
                      <a:endParaRPr lang="en-GB" sz="1100" dirty="0">
                        <a:solidFill>
                          <a:schemeClr val="bg1">
                            <a:lumMod val="75000"/>
                          </a:schemeClr>
                        </a:solidFill>
                        <a:latin typeface="Gotham Rounded Medium" pitchFamily="50" charset="0"/>
                      </a:endParaRPr>
                    </a:p>
                  </a:txBody>
                  <a:tcPr anchor="ctr"/>
                </a:tc>
              </a:tr>
            </a:tbl>
          </a:graphicData>
        </a:graphic>
      </p:graphicFrame>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GB" dirty="0">
                <a:solidFill>
                  <a:srgbClr val="FF0000"/>
                </a:solidFill>
              </a:rPr>
              <a:t>The Leadership Framework</a:t>
            </a:r>
            <a:endParaRPr lang="en-GB" dirty="0"/>
          </a:p>
        </p:txBody>
      </p:sp>
      <p:graphicFrame>
        <p:nvGraphicFramePr>
          <p:cNvPr id="6" name="Table 5"/>
          <p:cNvGraphicFramePr>
            <a:graphicFrameLocks noGrp="1"/>
          </p:cNvGraphicFramePr>
          <p:nvPr/>
        </p:nvGraphicFramePr>
        <p:xfrm>
          <a:off x="584202" y="771312"/>
          <a:ext cx="8112125" cy="886891"/>
        </p:xfrm>
        <a:graphic>
          <a:graphicData uri="http://schemas.openxmlformats.org/drawingml/2006/table">
            <a:tbl>
              <a:tblPr firstRow="1" bandRow="1">
                <a:tableStyleId>{5C22544A-7EE6-4342-B048-85BDC9FD1C3A}</a:tableStyleId>
              </a:tblPr>
              <a:tblGrid>
                <a:gridCol w="8112125"/>
              </a:tblGrid>
              <a:tr h="88689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i="0" dirty="0" smtClean="0">
                          <a:solidFill>
                            <a:schemeClr val="bg1"/>
                          </a:solidFill>
                          <a:effectLst>
                            <a:outerShdw blurRad="38100" dist="38100" dir="2700000" algn="tl">
                              <a:srgbClr val="000000">
                                <a:alpha val="43137"/>
                              </a:srgbClr>
                            </a:outerShdw>
                          </a:effectLst>
                          <a:latin typeface="Gotham Rounded Bold" pitchFamily="50" charset="0"/>
                        </a:rPr>
                        <a:t>Our aim is to build the best large-scale hospitality brands in the world by</a:t>
                      </a:r>
                      <a:r>
                        <a:rPr lang="en-GB" sz="1400" b="0" i="0" baseline="0" dirty="0" smtClean="0">
                          <a:solidFill>
                            <a:schemeClr val="bg1"/>
                          </a:solidFill>
                          <a:effectLst>
                            <a:outerShdw blurRad="38100" dist="38100" dir="2700000" algn="tl">
                              <a:srgbClr val="000000">
                                <a:alpha val="43137"/>
                              </a:srgbClr>
                            </a:outerShdw>
                          </a:effectLst>
                          <a:latin typeface="Gotham Rounded Bold" pitchFamily="50" charset="0"/>
                        </a:rPr>
                        <a:t> </a:t>
                      </a:r>
                      <a:r>
                        <a:rPr lang="en-GB" sz="1400" b="0" i="0" dirty="0" smtClean="0">
                          <a:solidFill>
                            <a:schemeClr val="bg1"/>
                          </a:solidFill>
                          <a:effectLst>
                            <a:outerShdw blurRad="38100" dist="38100" dir="2700000" algn="tl">
                              <a:srgbClr val="000000">
                                <a:alpha val="43137"/>
                              </a:srgbClr>
                            </a:outerShdw>
                          </a:effectLst>
                          <a:latin typeface="Gotham Rounded Bold" pitchFamily="50" charset="0"/>
                        </a:rPr>
                        <a:t>becoming the most customer focused organisation there is. Anywhere.</a:t>
                      </a:r>
                      <a:endParaRPr lang="en-GB" sz="1400" b="0" i="0" dirty="0">
                        <a:solidFill>
                          <a:schemeClr val="bg1"/>
                        </a:solidFill>
                        <a:effectLst>
                          <a:outerShdw blurRad="38100" dist="38100" dir="2700000" algn="tl">
                            <a:srgbClr val="000000">
                              <a:alpha val="43137"/>
                            </a:srgbClr>
                          </a:outerShdw>
                        </a:effectLst>
                        <a:latin typeface="Gotham Rounded Bold" pitchFamily="50" charset="0"/>
                      </a:endParaRPr>
                    </a:p>
                  </a:txBody>
                  <a:tcPr marT="45745" marB="45745" anchor="ctr"/>
                </a:tc>
              </a:tr>
            </a:tbl>
          </a:graphicData>
        </a:graphic>
      </p:graphicFrame>
      <p:graphicFrame>
        <p:nvGraphicFramePr>
          <p:cNvPr id="7" name="Table 6"/>
          <p:cNvGraphicFramePr>
            <a:graphicFrameLocks noGrp="1"/>
          </p:cNvGraphicFramePr>
          <p:nvPr/>
        </p:nvGraphicFramePr>
        <p:xfrm>
          <a:off x="584200" y="1637851"/>
          <a:ext cx="8112126" cy="2824967"/>
        </p:xfrm>
        <a:graphic>
          <a:graphicData uri="http://schemas.openxmlformats.org/drawingml/2006/table">
            <a:tbl>
              <a:tblPr bandRow="1">
                <a:tableStyleId>{5C22544A-7EE6-4342-B048-85BDC9FD1C3A}</a:tableStyleId>
              </a:tblPr>
              <a:tblGrid>
                <a:gridCol w="4056063"/>
                <a:gridCol w="4056063"/>
              </a:tblGrid>
              <a:tr h="820931">
                <a:tc>
                  <a:txBody>
                    <a:bodyPr/>
                    <a:lstStyle/>
                    <a:p>
                      <a:pPr marL="92075" indent="0">
                        <a:buClr>
                          <a:schemeClr val="bg1">
                            <a:lumMod val="75000"/>
                          </a:schemeClr>
                        </a:buClr>
                        <a:buFont typeface="Arial" pitchFamily="34" charset="0"/>
                        <a:buNone/>
                      </a:pPr>
                      <a:r>
                        <a:rPr lang="en-GB" sz="1100" dirty="0" smtClean="0">
                          <a:solidFill>
                            <a:schemeClr val="bg1">
                              <a:lumMod val="75000"/>
                            </a:schemeClr>
                          </a:solidFill>
                          <a:latin typeface="Gotham Rounded Bold" pitchFamily="50" charset="0"/>
                        </a:rPr>
                        <a:t>Create Whitbread’s Future</a:t>
                      </a:r>
                    </a:p>
                    <a:p>
                      <a:pPr marL="355600" indent="-177800">
                        <a:buClr>
                          <a:schemeClr val="bg1">
                            <a:lumMod val="75000"/>
                          </a:schemeClr>
                        </a:buClr>
                        <a:buFont typeface="Arial" pitchFamily="34" charset="0"/>
                        <a:buChar char="•"/>
                      </a:pPr>
                      <a:r>
                        <a:rPr lang="en-GB" sz="1100" dirty="0" smtClean="0">
                          <a:solidFill>
                            <a:schemeClr val="bg1">
                              <a:lumMod val="75000"/>
                            </a:schemeClr>
                          </a:solidFill>
                          <a:latin typeface="Gotham Rounded Medium" pitchFamily="50" charset="0"/>
                        </a:rPr>
                        <a:t>Set ambitious goals</a:t>
                      </a:r>
                    </a:p>
                    <a:p>
                      <a:pPr marL="355600" indent="-177800">
                        <a:buClr>
                          <a:schemeClr val="bg1">
                            <a:lumMod val="75000"/>
                          </a:schemeClr>
                        </a:buClr>
                        <a:buFont typeface="Arial" pitchFamily="34" charset="0"/>
                        <a:buChar char="•"/>
                      </a:pPr>
                      <a:r>
                        <a:rPr lang="en-GB" sz="1100" dirty="0" smtClean="0">
                          <a:solidFill>
                            <a:schemeClr val="bg1">
                              <a:lumMod val="75000"/>
                            </a:schemeClr>
                          </a:solidFill>
                          <a:latin typeface="Gotham Rounded Medium" pitchFamily="50" charset="0"/>
                        </a:rPr>
                        <a:t>Create</a:t>
                      </a:r>
                      <a:r>
                        <a:rPr lang="en-GB" sz="1100" baseline="0" dirty="0" smtClean="0">
                          <a:solidFill>
                            <a:schemeClr val="bg1">
                              <a:lumMod val="75000"/>
                            </a:schemeClr>
                          </a:solidFill>
                          <a:latin typeface="Gotham Rounded Medium" pitchFamily="50" charset="0"/>
                        </a:rPr>
                        <a:t> space to think, plan &amp; learn</a:t>
                      </a:r>
                    </a:p>
                    <a:p>
                      <a:pPr marL="355600" indent="-177800">
                        <a:buClr>
                          <a:schemeClr val="bg1">
                            <a:lumMod val="75000"/>
                          </a:schemeClr>
                        </a:buClr>
                        <a:buFont typeface="Arial" pitchFamily="34" charset="0"/>
                        <a:buChar char="•"/>
                      </a:pPr>
                      <a:r>
                        <a:rPr lang="en-GB" sz="1100" baseline="0" dirty="0" smtClean="0">
                          <a:solidFill>
                            <a:schemeClr val="bg1">
                              <a:lumMod val="75000"/>
                            </a:schemeClr>
                          </a:solidFill>
                          <a:latin typeface="Gotham Rounded Medium" pitchFamily="50" charset="0"/>
                        </a:rPr>
                        <a:t>Shape &amp; outpace the market</a:t>
                      </a:r>
                      <a:endParaRPr lang="en-GB" sz="1100" dirty="0">
                        <a:solidFill>
                          <a:schemeClr val="bg1">
                            <a:lumMod val="75000"/>
                          </a:schemeClr>
                        </a:solidFill>
                        <a:latin typeface="Gotham Rounded Medium" pitchFamily="50" charset="0"/>
                      </a:endParaRPr>
                    </a:p>
                  </a:txBody>
                  <a:tcPr anchor="ctr"/>
                </a:tc>
                <a:tc>
                  <a:txBody>
                    <a:bodyPr/>
                    <a:lstStyle/>
                    <a:p>
                      <a:pPr marL="177800" indent="0">
                        <a:buClr>
                          <a:schemeClr val="bg1">
                            <a:lumMod val="75000"/>
                          </a:schemeClr>
                        </a:buClr>
                      </a:pPr>
                      <a:r>
                        <a:rPr lang="en-GB" sz="1100" dirty="0" smtClean="0">
                          <a:solidFill>
                            <a:schemeClr val="bg1">
                              <a:lumMod val="75000"/>
                            </a:schemeClr>
                          </a:solidFill>
                          <a:latin typeface="Gotham Rounded Bold" pitchFamily="50" charset="0"/>
                        </a:rPr>
                        <a:t>Make bold decisions</a:t>
                      </a:r>
                    </a:p>
                    <a:p>
                      <a:pPr marL="450850" indent="-180975">
                        <a:buClr>
                          <a:schemeClr val="bg1">
                            <a:lumMod val="75000"/>
                          </a:schemeClr>
                        </a:buClr>
                        <a:buFont typeface="Arial" pitchFamily="34" charset="0"/>
                        <a:buChar char="•"/>
                      </a:pPr>
                      <a:r>
                        <a:rPr lang="en-GB" sz="1100" dirty="0" smtClean="0">
                          <a:solidFill>
                            <a:schemeClr val="bg1">
                              <a:lumMod val="75000"/>
                            </a:schemeClr>
                          </a:solidFill>
                          <a:latin typeface="Gotham Rounded Medium" pitchFamily="50" charset="0"/>
                        </a:rPr>
                        <a:t>Act on sound analysis</a:t>
                      </a:r>
                    </a:p>
                    <a:p>
                      <a:pPr marL="450850" indent="-180975">
                        <a:buClr>
                          <a:schemeClr val="bg1">
                            <a:lumMod val="75000"/>
                          </a:schemeClr>
                        </a:buClr>
                        <a:buFont typeface="Arial" pitchFamily="34" charset="0"/>
                        <a:buChar char="•"/>
                      </a:pPr>
                      <a:r>
                        <a:rPr lang="en-GB" sz="1100" dirty="0" smtClean="0">
                          <a:solidFill>
                            <a:schemeClr val="bg1">
                              <a:lumMod val="75000"/>
                            </a:schemeClr>
                          </a:solidFill>
                          <a:latin typeface="Gotham Rounded Medium" pitchFamily="50" charset="0"/>
                        </a:rPr>
                        <a:t>Focus</a:t>
                      </a:r>
                      <a:r>
                        <a:rPr lang="en-GB" sz="1100" baseline="0" dirty="0" smtClean="0">
                          <a:solidFill>
                            <a:schemeClr val="bg1">
                              <a:lumMod val="75000"/>
                            </a:schemeClr>
                          </a:solidFill>
                          <a:latin typeface="Gotham Rounded Medium" pitchFamily="50" charset="0"/>
                        </a:rPr>
                        <a:t> ruthlessly on what is vital</a:t>
                      </a:r>
                    </a:p>
                    <a:p>
                      <a:pPr marL="450850" indent="-180975">
                        <a:buClr>
                          <a:schemeClr val="bg1">
                            <a:lumMod val="75000"/>
                          </a:schemeClr>
                        </a:buClr>
                        <a:buFont typeface="Arial" pitchFamily="34" charset="0"/>
                        <a:buChar char="•"/>
                      </a:pPr>
                      <a:r>
                        <a:rPr lang="en-GB" sz="1100" baseline="0" dirty="0" smtClean="0">
                          <a:solidFill>
                            <a:schemeClr val="bg1">
                              <a:lumMod val="75000"/>
                            </a:schemeClr>
                          </a:solidFill>
                          <a:latin typeface="Gotham Rounded Medium" pitchFamily="50" charset="0"/>
                        </a:rPr>
                        <a:t>Take risks, and learn from setbacks</a:t>
                      </a:r>
                      <a:endParaRPr lang="en-GB" sz="1100" dirty="0">
                        <a:solidFill>
                          <a:schemeClr val="bg1">
                            <a:lumMod val="75000"/>
                          </a:schemeClr>
                        </a:solidFill>
                        <a:latin typeface="Gotham Rounded Medium" pitchFamily="50" charset="0"/>
                      </a:endParaRPr>
                    </a:p>
                  </a:txBody>
                  <a:tcPr anchor="ctr"/>
                </a:tc>
              </a:tr>
              <a:tr h="1002018">
                <a:tc>
                  <a:txBody>
                    <a:bodyPr/>
                    <a:lstStyle/>
                    <a:p>
                      <a:pPr marL="92075" indent="0">
                        <a:buClr>
                          <a:schemeClr val="bg1">
                            <a:lumMod val="75000"/>
                          </a:schemeClr>
                        </a:buClr>
                      </a:pPr>
                      <a:r>
                        <a:rPr lang="en-GB" sz="1100" dirty="0" smtClean="0">
                          <a:solidFill>
                            <a:schemeClr val="bg1">
                              <a:lumMod val="75000"/>
                            </a:schemeClr>
                          </a:solidFill>
                          <a:latin typeface="Gotham Rounded Bold" pitchFamily="50" charset="0"/>
                        </a:rPr>
                        <a:t>Deliver Great Results</a:t>
                      </a:r>
                    </a:p>
                    <a:p>
                      <a:pPr marL="355600" indent="-177800">
                        <a:buClr>
                          <a:schemeClr val="bg1">
                            <a:lumMod val="75000"/>
                          </a:schemeClr>
                        </a:buClr>
                        <a:buFont typeface="Arial" pitchFamily="34" charset="0"/>
                        <a:buChar char="•"/>
                      </a:pPr>
                      <a:r>
                        <a:rPr lang="en-GB" sz="1100" dirty="0" smtClean="0">
                          <a:solidFill>
                            <a:schemeClr val="bg1">
                              <a:lumMod val="75000"/>
                            </a:schemeClr>
                          </a:solidFill>
                          <a:latin typeface="Gotham Rounded Medium" pitchFamily="50" charset="0"/>
                        </a:rPr>
                        <a:t>Turn</a:t>
                      </a:r>
                      <a:r>
                        <a:rPr lang="en-GB" sz="1100" baseline="0" dirty="0" smtClean="0">
                          <a:solidFill>
                            <a:schemeClr val="bg1">
                              <a:lumMod val="75000"/>
                            </a:schemeClr>
                          </a:solidFill>
                          <a:latin typeface="Gotham Rounded Medium" pitchFamily="50" charset="0"/>
                        </a:rPr>
                        <a:t> strategy into action</a:t>
                      </a:r>
                    </a:p>
                    <a:p>
                      <a:pPr marL="355600" indent="-177800">
                        <a:buClr>
                          <a:schemeClr val="bg1">
                            <a:lumMod val="75000"/>
                          </a:schemeClr>
                        </a:buClr>
                        <a:buFont typeface="Arial" pitchFamily="34" charset="0"/>
                        <a:buChar char="•"/>
                      </a:pPr>
                      <a:r>
                        <a:rPr lang="en-GB" sz="1100" baseline="0" dirty="0" smtClean="0">
                          <a:solidFill>
                            <a:schemeClr val="bg1">
                              <a:lumMod val="75000"/>
                            </a:schemeClr>
                          </a:solidFill>
                          <a:latin typeface="Gotham Rounded Medium" pitchFamily="50" charset="0"/>
                        </a:rPr>
                        <a:t>Embrace accountability</a:t>
                      </a:r>
                    </a:p>
                    <a:p>
                      <a:pPr marL="355600" indent="-177800">
                        <a:buClr>
                          <a:schemeClr val="bg1">
                            <a:lumMod val="75000"/>
                          </a:schemeClr>
                        </a:buClr>
                        <a:buFont typeface="Arial" pitchFamily="34" charset="0"/>
                        <a:buChar char="•"/>
                      </a:pPr>
                      <a:r>
                        <a:rPr lang="en-GB" sz="1100" baseline="0" dirty="0" smtClean="0">
                          <a:solidFill>
                            <a:schemeClr val="bg1">
                              <a:lumMod val="75000"/>
                            </a:schemeClr>
                          </a:solidFill>
                          <a:latin typeface="Gotham Rounded Medium" pitchFamily="50" charset="0"/>
                        </a:rPr>
                        <a:t>Fight to win</a:t>
                      </a:r>
                      <a:endParaRPr lang="en-GB" sz="1100" dirty="0">
                        <a:solidFill>
                          <a:schemeClr val="bg1">
                            <a:lumMod val="75000"/>
                          </a:schemeClr>
                        </a:solidFill>
                        <a:latin typeface="Gotham Rounded Medium" pitchFamily="50" charset="0"/>
                      </a:endParaRPr>
                    </a:p>
                  </a:txBody>
                  <a:tcPr anchor="ctr"/>
                </a:tc>
                <a:tc>
                  <a:txBody>
                    <a:bodyPr/>
                    <a:lstStyle/>
                    <a:p>
                      <a:pPr marL="177800" indent="0">
                        <a:buClr>
                          <a:schemeClr val="bg1">
                            <a:lumMod val="75000"/>
                          </a:schemeClr>
                        </a:buClr>
                      </a:pPr>
                      <a:r>
                        <a:rPr lang="en-GB" sz="1100" dirty="0" smtClean="0">
                          <a:solidFill>
                            <a:schemeClr val="bg1">
                              <a:lumMod val="75000"/>
                            </a:schemeClr>
                          </a:solidFill>
                          <a:latin typeface="Gotham Rounded Bold" pitchFamily="50" charset="0"/>
                        </a:rPr>
                        <a:t>Inspire confidence &amp; belief</a:t>
                      </a:r>
                    </a:p>
                    <a:p>
                      <a:pPr marL="450850" indent="-180975">
                        <a:buClr>
                          <a:schemeClr val="bg1">
                            <a:lumMod val="75000"/>
                          </a:schemeClr>
                        </a:buClr>
                        <a:buFont typeface="Arial" pitchFamily="34" charset="0"/>
                        <a:buChar char="•"/>
                      </a:pPr>
                      <a:r>
                        <a:rPr lang="en-GB" sz="1100" dirty="0" smtClean="0">
                          <a:solidFill>
                            <a:schemeClr val="bg1">
                              <a:lumMod val="75000"/>
                            </a:schemeClr>
                          </a:solidFill>
                          <a:latin typeface="Gotham Rounded Medium" pitchFamily="50" charset="0"/>
                        </a:rPr>
                        <a:t>Paint</a:t>
                      </a:r>
                      <a:r>
                        <a:rPr lang="en-GB" sz="1100" baseline="0" dirty="0" smtClean="0">
                          <a:solidFill>
                            <a:schemeClr val="bg1">
                              <a:lumMod val="75000"/>
                            </a:schemeClr>
                          </a:solidFill>
                          <a:latin typeface="Gotham Rounded Medium" pitchFamily="50" charset="0"/>
                        </a:rPr>
                        <a:t> a compelling picture of the future</a:t>
                      </a:r>
                    </a:p>
                    <a:p>
                      <a:pPr marL="450850" indent="-180975">
                        <a:buClr>
                          <a:schemeClr val="bg1">
                            <a:lumMod val="75000"/>
                          </a:schemeClr>
                        </a:buClr>
                        <a:buFont typeface="Arial" pitchFamily="34" charset="0"/>
                        <a:buChar char="•"/>
                      </a:pPr>
                      <a:r>
                        <a:rPr lang="en-GB" sz="1100" baseline="0" dirty="0" smtClean="0">
                          <a:solidFill>
                            <a:schemeClr val="bg1">
                              <a:lumMod val="75000"/>
                            </a:schemeClr>
                          </a:solidFill>
                          <a:latin typeface="Gotham Rounded Medium" pitchFamily="50" charset="0"/>
                        </a:rPr>
                        <a:t>Recognise &amp; celebrate success</a:t>
                      </a:r>
                    </a:p>
                    <a:p>
                      <a:pPr marL="450850" indent="-180975">
                        <a:buClr>
                          <a:schemeClr val="bg1">
                            <a:lumMod val="75000"/>
                          </a:schemeClr>
                        </a:buClr>
                        <a:buFont typeface="Arial" pitchFamily="34" charset="0"/>
                        <a:buChar char="•"/>
                      </a:pPr>
                      <a:r>
                        <a:rPr lang="en-GB" sz="1100" baseline="0" dirty="0" smtClean="0">
                          <a:solidFill>
                            <a:schemeClr val="bg1">
                              <a:lumMod val="75000"/>
                            </a:schemeClr>
                          </a:solidFill>
                          <a:latin typeface="Gotham Rounded Medium" pitchFamily="50" charset="0"/>
                        </a:rPr>
                        <a:t>Connect with people</a:t>
                      </a:r>
                      <a:endParaRPr lang="en-GB" sz="1100" dirty="0">
                        <a:solidFill>
                          <a:schemeClr val="bg1">
                            <a:lumMod val="75000"/>
                          </a:schemeClr>
                        </a:solidFill>
                        <a:latin typeface="Gotham Rounded Medium" pitchFamily="50" charset="0"/>
                      </a:endParaRPr>
                    </a:p>
                  </a:txBody>
                  <a:tcPr anchor="ctr"/>
                </a:tc>
              </a:tr>
              <a:tr h="1002018">
                <a:tc>
                  <a:txBody>
                    <a:bodyPr/>
                    <a:lstStyle/>
                    <a:p>
                      <a:pPr marL="92075" indent="0">
                        <a:buClr>
                          <a:schemeClr val="bg1">
                            <a:lumMod val="75000"/>
                          </a:schemeClr>
                        </a:buClr>
                        <a:buFont typeface="Arial" pitchFamily="34" charset="0"/>
                        <a:buNone/>
                      </a:pPr>
                      <a:r>
                        <a:rPr lang="en-GB" sz="1100" dirty="0" smtClean="0">
                          <a:solidFill>
                            <a:schemeClr val="bg1">
                              <a:lumMod val="75000"/>
                            </a:schemeClr>
                          </a:solidFill>
                          <a:latin typeface="Gotham Rounded Bold" pitchFamily="50" charset="0"/>
                        </a:rPr>
                        <a:t>Act with Authenticity</a:t>
                      </a:r>
                      <a:endParaRPr lang="en-GB" sz="1100" baseline="0" dirty="0" smtClean="0">
                        <a:solidFill>
                          <a:schemeClr val="bg1">
                            <a:lumMod val="75000"/>
                          </a:schemeClr>
                        </a:solidFill>
                        <a:latin typeface="Gotham Rounded Bold" pitchFamily="50" charset="0"/>
                      </a:endParaRPr>
                    </a:p>
                    <a:p>
                      <a:pPr marL="355600" indent="-177800">
                        <a:buClr>
                          <a:schemeClr val="bg1">
                            <a:lumMod val="75000"/>
                          </a:schemeClr>
                        </a:buClr>
                        <a:buFont typeface="Arial" pitchFamily="34" charset="0"/>
                        <a:buChar char="•"/>
                      </a:pPr>
                      <a:r>
                        <a:rPr lang="en-GB" sz="1100" baseline="0" dirty="0" smtClean="0">
                          <a:solidFill>
                            <a:schemeClr val="bg1">
                              <a:lumMod val="75000"/>
                            </a:schemeClr>
                          </a:solidFill>
                          <a:latin typeface="Gotham Rounded Medium" pitchFamily="50" charset="0"/>
                        </a:rPr>
                        <a:t>Be yourself with more skill</a:t>
                      </a:r>
                    </a:p>
                    <a:p>
                      <a:pPr marL="355600" indent="-177800">
                        <a:buClr>
                          <a:schemeClr val="bg1">
                            <a:lumMod val="75000"/>
                          </a:schemeClr>
                        </a:buClr>
                        <a:buFont typeface="Arial" pitchFamily="34" charset="0"/>
                        <a:buChar char="•"/>
                      </a:pPr>
                      <a:r>
                        <a:rPr lang="en-GB" sz="1100" baseline="0" dirty="0" smtClean="0">
                          <a:solidFill>
                            <a:schemeClr val="bg1">
                              <a:lumMod val="75000"/>
                            </a:schemeClr>
                          </a:solidFill>
                          <a:latin typeface="Gotham Rounded Medium" pitchFamily="50" charset="0"/>
                        </a:rPr>
                        <a:t>Believe in your value</a:t>
                      </a:r>
                    </a:p>
                    <a:p>
                      <a:pPr marL="355600" indent="-177800">
                        <a:buClr>
                          <a:schemeClr val="bg1">
                            <a:lumMod val="75000"/>
                          </a:schemeClr>
                        </a:buClr>
                        <a:buFont typeface="Arial" pitchFamily="34" charset="0"/>
                        <a:buChar char="•"/>
                      </a:pPr>
                      <a:r>
                        <a:rPr lang="en-GB" sz="1100" baseline="0" dirty="0" smtClean="0">
                          <a:solidFill>
                            <a:schemeClr val="bg1">
                              <a:lumMod val="75000"/>
                            </a:schemeClr>
                          </a:solidFill>
                          <a:latin typeface="Gotham Rounded Medium" pitchFamily="50" charset="0"/>
                        </a:rPr>
                        <a:t>Consistent in words and deeds</a:t>
                      </a:r>
                      <a:endParaRPr lang="en-GB" sz="1100" dirty="0">
                        <a:solidFill>
                          <a:schemeClr val="bg1">
                            <a:lumMod val="75000"/>
                          </a:schemeClr>
                        </a:solidFill>
                        <a:latin typeface="Gotham Rounded Medium" pitchFamily="50" charset="0"/>
                      </a:endParaRPr>
                    </a:p>
                  </a:txBody>
                  <a:tcPr anchor="ctr"/>
                </a:tc>
                <a:tc>
                  <a:txBody>
                    <a:bodyPr/>
                    <a:lstStyle/>
                    <a:p>
                      <a:pPr marL="177800" indent="0"/>
                      <a:r>
                        <a:rPr lang="en-GB" sz="1100" dirty="0" smtClean="0">
                          <a:latin typeface="Gotham Rounded Bold" pitchFamily="50" charset="0"/>
                        </a:rPr>
                        <a:t>Build exceptional</a:t>
                      </a:r>
                      <a:r>
                        <a:rPr lang="en-GB" sz="1100" baseline="0" dirty="0" smtClean="0">
                          <a:latin typeface="Gotham Rounded Bold" pitchFamily="50" charset="0"/>
                        </a:rPr>
                        <a:t> teams</a:t>
                      </a:r>
                    </a:p>
                    <a:p>
                      <a:pPr marL="450850" indent="-180975">
                        <a:buClr>
                          <a:srgbClr val="FA002D"/>
                        </a:buClr>
                        <a:buFont typeface="Arial" pitchFamily="34" charset="0"/>
                        <a:buChar char="•"/>
                      </a:pPr>
                      <a:r>
                        <a:rPr lang="en-GB" sz="1100" baseline="0" dirty="0" smtClean="0">
                          <a:latin typeface="Gotham Rounded Medium" pitchFamily="50" charset="0"/>
                        </a:rPr>
                        <a:t>Select, support &amp; stretch great people</a:t>
                      </a:r>
                    </a:p>
                    <a:p>
                      <a:pPr marL="450850" indent="-180975">
                        <a:buClr>
                          <a:srgbClr val="FA002D"/>
                        </a:buClr>
                        <a:buFont typeface="Arial" pitchFamily="34" charset="0"/>
                        <a:buChar char="•"/>
                      </a:pPr>
                      <a:r>
                        <a:rPr lang="en-GB" sz="1100" baseline="0" dirty="0" smtClean="0">
                          <a:latin typeface="Gotham Rounded Medium" pitchFamily="50" charset="0"/>
                        </a:rPr>
                        <a:t>Create conditions for all to flourish</a:t>
                      </a:r>
                    </a:p>
                    <a:p>
                      <a:pPr marL="450850" indent="-180975">
                        <a:buClr>
                          <a:srgbClr val="FA002D"/>
                        </a:buClr>
                        <a:buFont typeface="Arial" pitchFamily="34" charset="0"/>
                        <a:buChar char="•"/>
                      </a:pPr>
                      <a:r>
                        <a:rPr lang="en-GB" sz="1100" baseline="0" dirty="0" smtClean="0">
                          <a:latin typeface="Gotham Rounded Medium" pitchFamily="50" charset="0"/>
                        </a:rPr>
                        <a:t>Raise the bar with ‘tough love’</a:t>
                      </a:r>
                      <a:endParaRPr lang="en-GB" sz="1100" dirty="0">
                        <a:latin typeface="Gotham Rounded Medium" pitchFamily="50" charset="0"/>
                      </a:endParaRPr>
                    </a:p>
                  </a:txBody>
                  <a:tcPr anchor="ctr"/>
                </a:tc>
              </a:tr>
            </a:tbl>
          </a:graphicData>
        </a:graphic>
      </p:graphicFrame>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rrowheads="1"/>
          </p:cNvPicPr>
          <p:nvPr/>
        </p:nvPicPr>
        <p:blipFill rotWithShape="1">
          <a:blip r:embed="rId2" cstate="print"/>
          <a:srcRect l="3149" r="768"/>
          <a:stretch/>
        </p:blipFill>
        <p:spPr bwMode="auto">
          <a:xfrm>
            <a:off x="5148264" y="0"/>
            <a:ext cx="3995736" cy="5160504"/>
          </a:xfrm>
          <a:prstGeom prst="rect">
            <a:avLst/>
          </a:prstGeom>
          <a:noFill/>
          <a:ln w="9525">
            <a:noFill/>
            <a:miter lim="800000"/>
            <a:headEnd/>
            <a:tailEnd/>
          </a:ln>
        </p:spPr>
      </p:pic>
      <p:sp>
        <p:nvSpPr>
          <p:cNvPr id="5" name="Subtitle 2"/>
          <p:cNvSpPr txBox="1">
            <a:spLocks/>
          </p:cNvSpPr>
          <p:nvPr/>
        </p:nvSpPr>
        <p:spPr>
          <a:xfrm>
            <a:off x="469569" y="763588"/>
            <a:ext cx="4320795" cy="1295400"/>
          </a:xfrm>
          <a:prstGeom prst="rect">
            <a:avLst/>
          </a:prstGeom>
        </p:spPr>
        <p:txBody>
          <a:bodyPr lIns="68580" tIns="34290" rIns="68580" bIns="34290"/>
          <a:lstStyle>
            <a:lvl1pPr marL="0" indent="0" algn="l" defTabSz="914400" rtl="0" eaLnBrk="1" latinLnBrk="0" hangingPunct="1">
              <a:spcBef>
                <a:spcPct val="20000"/>
              </a:spcBef>
              <a:buClr>
                <a:srgbClr val="FA002D"/>
              </a:buClr>
              <a:buFont typeface="Arial" pitchFamily="34" charset="0"/>
              <a:buNone/>
              <a:defRPr sz="2800" kern="1200">
                <a:solidFill>
                  <a:schemeClr val="bg1"/>
                </a:solidFill>
                <a:effectLst>
                  <a:outerShdw blurRad="38100" dist="38100" dir="2700000" algn="tl">
                    <a:srgbClr val="000000">
                      <a:alpha val="43137"/>
                    </a:srgbClr>
                  </a:outerShdw>
                </a:effectLst>
                <a:latin typeface="Gotham Rounded" pitchFamily="50" charset="0"/>
                <a:ea typeface="+mn-ea"/>
                <a:cs typeface="+mn-cs"/>
              </a:defRPr>
            </a:lvl1pPr>
            <a:lvl2pPr marL="457200" indent="0" algn="ctr" defTabSz="914400" rtl="0" eaLnBrk="1" latinLnBrk="0" hangingPunct="1">
              <a:spcBef>
                <a:spcPct val="20000"/>
              </a:spcBef>
              <a:buClr>
                <a:srgbClr val="FA002D"/>
              </a:buClr>
              <a:buFont typeface="Arial" pitchFamily="34" charset="0"/>
              <a:buNone/>
              <a:defRPr sz="2000" kern="1200">
                <a:solidFill>
                  <a:schemeClr val="tx1">
                    <a:tint val="75000"/>
                  </a:schemeClr>
                </a:solidFill>
                <a:effectLst>
                  <a:outerShdw blurRad="38100" dist="38100" dir="2700000" algn="tl">
                    <a:srgbClr val="000000">
                      <a:alpha val="43137"/>
                    </a:srgbClr>
                  </a:outerShdw>
                </a:effectLst>
                <a:latin typeface="Gotham Rounded" pitchFamily="50" charset="0"/>
                <a:ea typeface="+mn-ea"/>
                <a:cs typeface="+mn-cs"/>
              </a:defRPr>
            </a:lvl2pPr>
            <a:lvl3pPr marL="914400" indent="0" algn="ctr" defTabSz="914400" rtl="0" eaLnBrk="1" latinLnBrk="0" hangingPunct="1">
              <a:spcBef>
                <a:spcPct val="20000"/>
              </a:spcBef>
              <a:buClr>
                <a:srgbClr val="FA002D"/>
              </a:buClr>
              <a:buFont typeface="Arial" pitchFamily="34" charset="0"/>
              <a:buNone/>
              <a:defRPr sz="1800" kern="1200">
                <a:solidFill>
                  <a:schemeClr val="tx1">
                    <a:tint val="75000"/>
                  </a:schemeClr>
                </a:solidFill>
                <a:effectLst>
                  <a:outerShdw blurRad="38100" dist="38100" dir="2700000" algn="tl">
                    <a:srgbClr val="000000">
                      <a:alpha val="43137"/>
                    </a:srgbClr>
                  </a:outerShdw>
                </a:effectLst>
                <a:latin typeface="Gotham Rounded" pitchFamily="50" charset="0"/>
                <a:ea typeface="+mn-ea"/>
                <a:cs typeface="+mn-cs"/>
              </a:defRPr>
            </a:lvl3pPr>
            <a:lvl4pPr marL="1371600" indent="0" algn="ctr" defTabSz="914400" rtl="0" eaLnBrk="1" latinLnBrk="0" hangingPunct="1">
              <a:spcBef>
                <a:spcPct val="20000"/>
              </a:spcBef>
              <a:buClr>
                <a:srgbClr val="FA002D"/>
              </a:buClr>
              <a:buFont typeface="Arial" pitchFamily="34" charset="0"/>
              <a:buNone/>
              <a:defRPr sz="1600" kern="1200">
                <a:solidFill>
                  <a:schemeClr val="tx1">
                    <a:tint val="75000"/>
                  </a:schemeClr>
                </a:solidFill>
                <a:effectLst>
                  <a:outerShdw blurRad="38100" dist="38100" dir="2700000" algn="tl">
                    <a:srgbClr val="000000">
                      <a:alpha val="43137"/>
                    </a:srgbClr>
                  </a:outerShdw>
                </a:effectLst>
                <a:latin typeface="Gotham Rounded" pitchFamily="50" charset="0"/>
                <a:ea typeface="+mn-ea"/>
                <a:cs typeface="+mn-cs"/>
              </a:defRPr>
            </a:lvl4pPr>
            <a:lvl5pPr marL="1828800" indent="0" algn="ctr" defTabSz="914400" rtl="0" eaLnBrk="1" latinLnBrk="0" hangingPunct="1">
              <a:spcBef>
                <a:spcPct val="20000"/>
              </a:spcBef>
              <a:buClr>
                <a:srgbClr val="FA002D"/>
              </a:buClr>
              <a:buFont typeface="Arial" pitchFamily="34" charset="0"/>
              <a:buNone/>
              <a:defRPr sz="1600" kern="1200">
                <a:solidFill>
                  <a:schemeClr val="tx1">
                    <a:tint val="75000"/>
                  </a:schemeClr>
                </a:solidFill>
                <a:effectLst>
                  <a:outerShdw blurRad="38100" dist="38100" dir="2700000" algn="tl">
                    <a:srgbClr val="000000">
                      <a:alpha val="43137"/>
                    </a:srgbClr>
                  </a:outerShdw>
                </a:effectLst>
                <a:latin typeface="Gotham Rounded" pitchFamily="50"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defRPr/>
            </a:pPr>
            <a:r>
              <a:rPr lang="en-GB" sz="2600" dirty="0">
                <a:latin typeface="Gotham Rounded Medium" pitchFamily="50" charset="0"/>
              </a:rPr>
              <a:t>Creating a Learning Culture in Action</a:t>
            </a:r>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Whitbrea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Whitbread Gotham">
      <a:majorFont>
        <a:latin typeface="Gotham Rounded"/>
        <a:ea typeface=""/>
        <a:cs typeface=""/>
      </a:majorFont>
      <a:minorFont>
        <a:latin typeface="Gotham 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orldSkills Leaders Forum_06092011">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fontScheme name="WorldSkills_slideshows_template_v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orldSkills_slideshows_template_v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orldSkills_slideshows_template_v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orldSkills_slideshows_template_v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orldSkills_slideshows_template_v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orldSkills_slideshows_template_v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orldSkills_slideshows_template_v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orldSkills_slideshows_template_v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2423</TotalTime>
  <Words>2605</Words>
  <Application>Microsoft Office PowerPoint</Application>
  <PresentationFormat>On-screen Show (16:9)</PresentationFormat>
  <Paragraphs>326</Paragraphs>
  <Slides>29</Slides>
  <Notes>19</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29</vt:i4>
      </vt:variant>
    </vt:vector>
  </HeadingPairs>
  <TitlesOfParts>
    <vt:vector size="41" baseType="lpstr">
      <vt:lpstr>Arial</vt:lpstr>
      <vt:lpstr>Gotham Rounded Bold</vt:lpstr>
      <vt:lpstr>Calibri</vt:lpstr>
      <vt:lpstr>Gotham Rounded Medium</vt:lpstr>
      <vt:lpstr>ＭＳ Ｐゴシック</vt:lpstr>
      <vt:lpstr>Symbol</vt:lpstr>
      <vt:lpstr>Trebuchet MS</vt:lpstr>
      <vt:lpstr>C4 FS Headline</vt:lpstr>
      <vt:lpstr>Gotham Rounded</vt:lpstr>
      <vt:lpstr>Whitbread</vt:lpstr>
      <vt:lpstr>WorldSkills Leaders Forum_06092011</vt:lpstr>
      <vt:lpstr>Office Theme</vt:lpstr>
      <vt:lpstr>PowerPoint Presentation</vt:lpstr>
      <vt:lpstr>PowerPoint Presentation</vt:lpstr>
      <vt:lpstr> Amanda Brady</vt:lpstr>
      <vt:lpstr>Our Business   </vt:lpstr>
      <vt:lpstr>Creating a legendary place to work for our employees</vt:lpstr>
      <vt:lpstr>The Leadership Framework</vt:lpstr>
      <vt:lpstr>The Leadership Framework</vt:lpstr>
      <vt:lpstr>The Leadership Framework</vt:lpstr>
      <vt:lpstr>PowerPoint Presentation</vt:lpstr>
      <vt:lpstr>PowerPoint Presentation</vt:lpstr>
      <vt:lpstr>The Leadership Framework</vt:lpstr>
      <vt:lpstr>PowerPoint Presentation</vt:lpstr>
      <vt:lpstr>Key Strategic Levers 2011  </vt:lpstr>
      <vt:lpstr>What have been our Challenges? </vt:lpstr>
      <vt:lpstr>PowerPoint Presentation</vt:lpstr>
      <vt:lpstr>Success </vt:lpstr>
      <vt:lpstr>Leading and supporting our customer facing teams</vt:lpstr>
      <vt:lpstr>In Summary  </vt:lpstr>
      <vt:lpstr>PowerPoint Presentation</vt:lpstr>
      <vt:lpstr>PowerPoint Presentation</vt:lpstr>
      <vt:lpstr>Inspiring Home-grown Talent</vt:lpstr>
      <vt:lpstr>PowerPoint Presentation</vt:lpstr>
      <vt:lpstr>Why?</vt:lpstr>
      <vt:lpstr>PowerPoint Presentation</vt:lpstr>
      <vt:lpstr>PowerPoint Presentation</vt:lpstr>
      <vt:lpstr>Real Life experiences</vt:lpstr>
      <vt:lpstr>PowerPoint Presentation</vt:lpstr>
      <vt:lpstr>PowerPoint Presentation</vt:lpstr>
      <vt:lpstr>PowerPoint Presentation</vt:lpstr>
    </vt:vector>
  </TitlesOfParts>
  <Company>Brightfive Ltd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Si Evans</dc:creator>
  <cp:lastModifiedBy>Blitz</cp:lastModifiedBy>
  <cp:revision>247</cp:revision>
  <dcterms:created xsi:type="dcterms:W3CDTF">2010-09-17T15:36:22Z</dcterms:created>
  <dcterms:modified xsi:type="dcterms:W3CDTF">2011-10-04T13:27:47Z</dcterms:modified>
</cp:coreProperties>
</file>