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ctiveX/activeX1.xml" ContentType="application/vnd.ms-office.activeX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861" r:id="rId3"/>
    <p:sldMasterId id="2147483898" r:id="rId4"/>
    <p:sldMasterId id="2147483995" r:id="rId5"/>
    <p:sldMasterId id="2147484000" r:id="rId6"/>
  </p:sldMasterIdLst>
  <p:notesMasterIdLst>
    <p:notesMasterId r:id="rId61"/>
  </p:notesMasterIdLst>
  <p:handoutMasterIdLst>
    <p:handoutMasterId r:id="rId62"/>
  </p:handoutMasterIdLst>
  <p:sldIdLst>
    <p:sldId id="314" r:id="rId7"/>
    <p:sldId id="297" r:id="rId8"/>
    <p:sldId id="303" r:id="rId9"/>
    <p:sldId id="302" r:id="rId10"/>
    <p:sldId id="291" r:id="rId11"/>
    <p:sldId id="289" r:id="rId12"/>
    <p:sldId id="268" r:id="rId13"/>
    <p:sldId id="294" r:id="rId14"/>
    <p:sldId id="270" r:id="rId15"/>
    <p:sldId id="271" r:id="rId16"/>
    <p:sldId id="272" r:id="rId17"/>
    <p:sldId id="273" r:id="rId18"/>
    <p:sldId id="304" r:id="rId19"/>
    <p:sldId id="298" r:id="rId20"/>
    <p:sldId id="306" r:id="rId21"/>
    <p:sldId id="305" r:id="rId22"/>
    <p:sldId id="308" r:id="rId23"/>
    <p:sldId id="309" r:id="rId24"/>
    <p:sldId id="311" r:id="rId25"/>
    <p:sldId id="299" r:id="rId26"/>
    <p:sldId id="301" r:id="rId27"/>
    <p:sldId id="307" r:id="rId28"/>
    <p:sldId id="283" r:id="rId29"/>
    <p:sldId id="313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</p:sldIdLst>
  <p:sldSz cx="9144000" cy="5143500" type="screen16x9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1pPr>
    <a:lvl2pPr marL="3429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2pPr>
    <a:lvl3pPr marL="6858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3pPr>
    <a:lvl4pPr marL="10287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4pPr>
    <a:lvl5pPr marL="1371600" algn="l" rtl="0" fontAlgn="base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5pPr>
    <a:lvl6pPr marL="1714500" algn="l" defTabSz="685800" rtl="0" eaLnBrk="1" latinLnBrk="0" hangingPunct="1"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6pPr>
    <a:lvl7pPr marL="2057400" algn="l" defTabSz="685800" rtl="0" eaLnBrk="1" latinLnBrk="0" hangingPunct="1"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7pPr>
    <a:lvl8pPr marL="2400300" algn="l" defTabSz="685800" rtl="0" eaLnBrk="1" latinLnBrk="0" hangingPunct="1"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8pPr>
    <a:lvl9pPr marL="2743200" algn="l" defTabSz="685800" rtl="0" eaLnBrk="1" latinLnBrk="0" hangingPunct="1">
      <a:defRPr sz="2400" b="1" kern="1200">
        <a:solidFill>
          <a:schemeClr val="tx2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808080"/>
    <a:srgbClr val="343434"/>
    <a:srgbClr val="B2B2B2"/>
    <a:srgbClr val="9DCCFE"/>
    <a:srgbClr val="FF0000"/>
    <a:srgbClr val="FFFF00"/>
    <a:srgbClr val="0079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950" y="-600"/>
      </p:cViewPr>
      <p:guideLst>
        <p:guide orient="horz" pos="1620"/>
        <p:guide orient="horz" pos="60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women in science bfbs.mpg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0"/>
  <ax:ocxPr ax:name="baseURL" ax:value=""/>
  <ax:ocxPr ax:name="volume" ax:value="50"/>
  <ax:ocxPr ax:name="mute" ax:value="0"/>
  <ax:ocxPr ax:name="uiMode" ax:value="none"/>
  <ax:ocxPr ax:name="stretchToFit" ax:value="0"/>
  <ax:ocxPr ax:name="windowlessVideo" ax:value="0"/>
  <ax:ocxPr ax:name="enabled" ax:value="-1"/>
  <ax:ocxPr ax:name="enableContextMenu" ax:value="-1"/>
  <ax:ocxPr ax:name="fullScreen" ax:value="-1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1167"/>
  <ax:ocxPr ax:name="_cy" ax:value="15875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t" anchorCtr="0" compatLnSpc="1">
            <a:prstTxWarp prst="textNoShape">
              <a:avLst/>
            </a:prstTxWarp>
          </a:bodyPr>
          <a:lstStyle>
            <a:lvl1pPr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b" anchorCtr="0" compatLnSpc="1">
            <a:prstTxWarp prst="textNoShape">
              <a:avLst/>
            </a:prstTxWarp>
          </a:bodyPr>
          <a:lstStyle>
            <a:lvl1pPr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47" tIns="46124" rIns="92247" bIns="4612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100" b="0">
                <a:solidFill>
                  <a:schemeClr val="tx1"/>
                </a:solidFill>
              </a:defRPr>
            </a:lvl1pPr>
          </a:lstStyle>
          <a:p>
            <a:fld id="{69E7BF5D-584D-49E6-B639-62CD19EC1E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25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t" anchorCtr="0" compatLnSpc="1">
            <a:prstTxWarp prst="textNoShape">
              <a:avLst/>
            </a:prstTxWarp>
          </a:bodyPr>
          <a:lstStyle>
            <a:lvl1pPr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" y="746125"/>
            <a:ext cx="6615113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b" anchorCtr="0" compatLnSpc="1">
            <a:prstTxWarp prst="textNoShape">
              <a:avLst/>
            </a:prstTxWarp>
          </a:bodyPr>
          <a:lstStyle>
            <a:lvl1pPr defTabSz="922338">
              <a:defRPr sz="1100" b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247" tIns="46124" rIns="92247" bIns="4612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100" b="0">
                <a:solidFill>
                  <a:schemeClr val="tx1"/>
                </a:solidFill>
              </a:defRPr>
            </a:lvl1pPr>
          </a:lstStyle>
          <a:p>
            <a:fld id="{BE111F45-24B8-4C01-A2F6-674F21F884F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837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40" tIns="45370" rIns="90740" bIns="45370" anchor="b"/>
          <a:lstStyle/>
          <a:p>
            <a:pPr algn="r" defTabSz="908050"/>
            <a:fld id="{4E9DD54A-3F26-44A2-81D6-AD055C37ED3E}" type="slidenum">
              <a:rPr lang="en-GB" sz="1100" b="0">
                <a:solidFill>
                  <a:schemeClr val="tx1"/>
                </a:solidFill>
              </a:rPr>
              <a:pPr algn="r" defTabSz="908050"/>
              <a:t>5</a:t>
            </a:fld>
            <a:endParaRPr lang="en-GB" sz="1100" b="0">
              <a:solidFill>
                <a:schemeClr val="tx1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6125"/>
            <a:ext cx="6615112" cy="37211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740" tIns="45370" rIns="90740" bIns="45370"/>
          <a:lstStyle/>
          <a:p>
            <a:pPr eaLnBrk="1" hangingPunct="1"/>
            <a:endParaRPr lang="en-US" sz="100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896CB5-D117-489B-8AD3-F2530F1E5D71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89A147-163E-4075-8EC4-77B84A68CC43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DF7D4-4486-4F8E-8D60-F736118AFB15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7F4CF-E0FB-4E77-BF2D-2304EFCAEF58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7FED0-D475-44D7-8B75-43CF91154C5F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09E53-CC9F-48BF-82AF-2AF408E5C2A3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9FD53-F436-455F-B10C-32437C8276B9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C4805-F9D6-46AE-AF95-9AD0D38842FA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9345CE-7F64-4018-B357-76EF5588CBC4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61A79A-EA45-4909-916F-7CD931B791D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762000"/>
            <a:ext cx="3114675" cy="17526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44788"/>
            <a:ext cx="4876800" cy="6477000"/>
          </a:xfrm>
          <a:noFill/>
        </p:spPr>
        <p:txBody>
          <a:bodyPr lIns="90740" tIns="45370" rIns="90740" bIns="45370"/>
          <a:lstStyle/>
          <a:p>
            <a:pPr eaLnBrk="1" hangingPunct="1"/>
            <a:endParaRPr lang="en-GB" sz="140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GB" sz="140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GB" sz="140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AAE8C-B812-422A-A595-FFD044190FCE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988" y="746125"/>
            <a:ext cx="6615112" cy="3721100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F5747-9E72-4971-9A85-E4879FCFACB5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74B77-3129-4520-B596-E12D59E35E99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AE2-1C74-45A9-85C9-91069770F5F1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17A8A-EE27-4B3F-AE29-3056A583D846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CB976-C4E0-45BE-8417-14098E79D40D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0A0F0-1C9E-4359-83E2-1B0559AE2EF3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D651E-50A0-479F-8E81-AF60048DA36E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C1D31-4727-41F3-A44C-6F4DEBC3CB78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7F099-C04D-4CD9-9F4B-A5FD0D468DFA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6125"/>
            <a:ext cx="6615112" cy="3722688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716463"/>
            <a:ext cx="5335588" cy="4465637"/>
          </a:xfrm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74D541-5954-47DC-9768-A6AD4D42722F}" type="slidenum">
              <a:rPr lang="en-GB" smtClean="0">
                <a:solidFill>
                  <a:prstClr val="black"/>
                </a:solidFill>
              </a:rPr>
              <a:pPr/>
              <a:t>48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E0C9D2-0DF7-46E4-8788-86EF9CB03DD2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Target Practice: An organisational impression management approach to attracting minority and female job applicants.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34391D-CDFB-4D81-A8AD-BCD4BE96DA86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14% RAF – female. Recognise that TCOS fit one model and are not flexible, so not bend with different stages of an individual’s life. Need to adapt and make changes where possible.</a:t>
            </a:r>
          </a:p>
          <a:p>
            <a:pPr eaLnBrk="1" hangingPunct="1"/>
            <a:r>
              <a:rPr lang="en-GB" smtClean="0"/>
              <a:t>Stability an issue, especially where both parents serving in RAF. Parenthood an issue:</a:t>
            </a:r>
          </a:p>
          <a:p>
            <a:pPr eaLnBrk="1" hangingPunct="1"/>
            <a:r>
              <a:rPr lang="en-GB" i="1" smtClean="0"/>
              <a:t>RAF</a:t>
            </a:r>
          </a:p>
          <a:p>
            <a:pPr eaLnBrk="1" hangingPunct="1"/>
            <a:r>
              <a:rPr lang="en-GB" smtClean="0"/>
              <a:t>The proportion of RAF female officers not returning to work after their maternity</a:t>
            </a:r>
          </a:p>
          <a:p>
            <a:pPr eaLnBrk="1" hangingPunct="1"/>
            <a:r>
              <a:rPr lang="en-GB" smtClean="0"/>
              <a:t>leave has increased from 0% in 2000 to 2.5% in 2009. The proportion decreased in</a:t>
            </a:r>
          </a:p>
          <a:p>
            <a:pPr eaLnBrk="1" hangingPunct="1"/>
            <a:r>
              <a:rPr lang="en-GB" smtClean="0"/>
              <a:t>2009 from 5.1% in 2008</a:t>
            </a:r>
          </a:p>
          <a:p>
            <a:pPr eaLnBrk="1" hangingPunct="1"/>
            <a:r>
              <a:rPr lang="en-GB" smtClean="0"/>
              <a:t>The proportion of RAF female other ranks not returning to work after their maternity</a:t>
            </a:r>
          </a:p>
          <a:p>
            <a:pPr eaLnBrk="1" hangingPunct="1"/>
            <a:r>
              <a:rPr lang="en-GB" smtClean="0"/>
              <a:t>leave has decreased from 23.1% in 2000 to 6.8% in 2009. The proportion decreased in</a:t>
            </a:r>
          </a:p>
          <a:p>
            <a:pPr eaLnBrk="1" hangingPunct="1"/>
            <a:r>
              <a:rPr lang="en-GB" smtClean="0"/>
              <a:t>2009 from 8.0% in 2008</a:t>
            </a:r>
          </a:p>
          <a:p>
            <a:pPr eaLnBrk="1" hangingPunct="1"/>
            <a:r>
              <a:rPr lang="en-GB" smtClean="0"/>
              <a:t>High numbers leave within 2 years of returning from maternity leave – why?  Exit Leavers survey site family reasons.</a:t>
            </a:r>
          </a:p>
          <a:p>
            <a:pPr eaLnBrk="1" hangingPunct="1"/>
            <a:r>
              <a:rPr lang="en-GB" smtClean="0"/>
              <a:t>The future – NEM?  Greater geographical stability.  part-time?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44559-F217-456E-B570-680FE2692DEE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61B97-35B9-4614-AEA9-85A2ED1B961D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55FF4-3DE5-41FB-A5D5-1958A1F02310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5113" cy="37211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5113" cy="37211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5113" cy="3721100"/>
          </a:xfrm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746125"/>
            <a:ext cx="6615113" cy="3721100"/>
          </a:xfrm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  <a:p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C959A-F182-45DC-8B75-CECFE9F560C0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3325" y="745377"/>
            <a:ext cx="6502439" cy="3722085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A3C21-F7EB-44F0-B89E-6B313E5FC47C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ppt-slide-1NP4"/>
          <p:cNvPicPr>
            <a:picLocks noChangeAspect="1" noChangeArrowheads="1"/>
          </p:cNvPicPr>
          <p:nvPr/>
        </p:nvPicPr>
        <p:blipFill rotWithShape="1">
          <a:blip r:embed="rId2"/>
          <a:srcRect t="1" b="-2"/>
          <a:stretch/>
        </p:blipFill>
        <p:spPr bwMode="auto">
          <a:xfrm>
            <a:off x="0" y="822960"/>
            <a:ext cx="9144000" cy="348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4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319088" y="285750"/>
            <a:ext cx="8547100" cy="523875"/>
          </a:xfrm>
        </p:spPr>
        <p:txBody>
          <a:bodyPr/>
          <a:lstStyle>
            <a:lvl1pPr>
              <a:defRPr sz="2400" smtClean="0">
                <a:ea typeface="ＭＳ Ｐゴシック" pitchFamily="1" charset="-128"/>
              </a:defRPr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39955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319088" y="838200"/>
            <a:ext cx="8547100" cy="371475"/>
          </a:xfrm>
        </p:spPr>
        <p:txBody>
          <a:bodyPr/>
          <a:lstStyle>
            <a:lvl1pPr marL="0" indent="0">
              <a:spcAft>
                <a:spcPct val="0"/>
              </a:spcAft>
              <a:buFont typeface="Wingdings 2" pitchFamily="18" charset="2"/>
              <a:buNone/>
              <a:defRPr smtClean="0">
                <a:ea typeface="ＭＳ Ｐゴシック" pitchFamily="1" charset="-128"/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  <p:pic>
        <p:nvPicPr>
          <p:cNvPr id="6" name="Picture 17" descr="NGrid logo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99874" y="4457700"/>
            <a:ext cx="187789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5E040-4D42-4601-A00F-F8E41C0425D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1707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170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A2587-D735-4D39-A318-D021B6C61B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98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890588"/>
            <a:ext cx="4038600" cy="348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890588"/>
            <a:ext cx="4038600" cy="3486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77967-15E8-4AD5-9FA0-35C0761070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98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890588"/>
            <a:ext cx="8229600" cy="34861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E41DA-0D62-43F0-A3BC-BE6C2F03CB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t collage -asset slide2 100dpi"/>
          <p:cNvPicPr>
            <a:picLocks noChangeArrowheads="1"/>
          </p:cNvPicPr>
          <p:nvPr/>
        </p:nvPicPr>
        <p:blipFill rotWithShape="1">
          <a:blip r:embed="rId2"/>
          <a:srcRect t="2700" b="2700"/>
          <a:stretch/>
        </p:blipFill>
        <p:spPr bwMode="auto">
          <a:xfrm>
            <a:off x="0" y="800100"/>
            <a:ext cx="9144000" cy="36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NGrid logo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874" y="4457700"/>
            <a:ext cx="187789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3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319088" y="285750"/>
            <a:ext cx="8547100" cy="523875"/>
          </a:xfrm>
        </p:spPr>
        <p:txBody>
          <a:bodyPr/>
          <a:lstStyle>
            <a:lvl1pPr>
              <a:defRPr sz="2400" smtClean="0">
                <a:ea typeface="ＭＳ Ｐゴシック" pitchFamily="1" charset="-128"/>
              </a:defRPr>
            </a:lvl1pPr>
          </a:lstStyle>
          <a:p>
            <a:r>
              <a:rPr lang="en-GB" smtClean="0"/>
              <a:t>Click to edit Master title style</a:t>
            </a: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319088" y="838200"/>
            <a:ext cx="8547100" cy="371475"/>
          </a:xfrm>
        </p:spPr>
        <p:txBody>
          <a:bodyPr/>
          <a:lstStyle>
            <a:lvl1pPr marL="0" indent="0">
              <a:buFont typeface="Wingdings 2" pitchFamily="18" charset="2"/>
              <a:buNone/>
              <a:defRPr smtClean="0">
                <a:ea typeface="ＭＳ Ｐゴシック" pitchFamily="1" charset="-128"/>
              </a:defRPr>
            </a:lvl1pPr>
          </a:lstStyle>
          <a:p>
            <a:r>
              <a:rPr lang="en-GB" smtClean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9DA6C-B9CD-4B60-891B-CDE47A6262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9003-BB4E-4E29-B28E-BDE15533D7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890588"/>
            <a:ext cx="40386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0588"/>
            <a:ext cx="40386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FFCA8-B680-4E05-A346-56EB33AD27A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9E463-386B-4279-8C72-055E923248E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42CF9-0216-4749-8202-FC09CA1C07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B9B72-DC2D-4F54-BDBD-5DB05F7EBEE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6CCAA-11A2-49AE-977D-86D185E609E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9C37C-2086-4C0F-9935-BC2966022BB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590E4-5C21-471E-957C-443008AA86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64BAE-A73C-4E92-BDC3-B4EEBEE07C1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1707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170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E6E1B-AA52-4672-8BB5-75E565F985D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NGrid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8413" y="4457700"/>
            <a:ext cx="25146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19088" y="1966913"/>
            <a:ext cx="8547100" cy="523875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19088" y="2519363"/>
            <a:ext cx="8547100" cy="371475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 2" pitchFamily="18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74CD4-8B5B-49FE-8AB4-A24719191CB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A058A-6B3B-4EA2-B8A5-F5CAEDDDC9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088" y="890588"/>
            <a:ext cx="419735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838" y="890588"/>
            <a:ext cx="419735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4E26B-9A52-49FF-A5E1-609F7FAE3ED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21B2E-D75F-44AD-92BB-C549CF97AB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EBE1C-961F-4A52-8BEA-ACA2C42C20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668BA-0ABC-4765-956B-3B4E48AD5DF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489E05-9CD3-4CF9-AFE4-C0FB73C9A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62E20-3B2B-4A50-AEA9-4A2670D310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DBD0C-E05A-43D2-84D6-A6F31C5D2F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91B90-9E70-469A-AE33-99DDA8F3BD2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9414" y="205979"/>
            <a:ext cx="2136775" cy="41707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89" y="205979"/>
            <a:ext cx="6257925" cy="4170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81087-781E-45BA-B92B-8B14FCD08D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1" y="0"/>
            <a:ext cx="9159875" cy="1800225"/>
          </a:xfrm>
          <a:custGeom>
            <a:avLst/>
            <a:gdLst>
              <a:gd name="T0" fmla="*/ 0 w 5760"/>
              <a:gd name="T1" fmla="*/ 0 h 1512"/>
              <a:gd name="T2" fmla="*/ 0 w 5760"/>
              <a:gd name="T3" fmla="*/ 2171700 h 1512"/>
              <a:gd name="T4" fmla="*/ 1602978 w 5760"/>
              <a:gd name="T5" fmla="*/ 2171700 h 1512"/>
              <a:gd name="T6" fmla="*/ 1831975 w 5760"/>
              <a:gd name="T7" fmla="*/ 2400300 h 1512"/>
              <a:gd name="T8" fmla="*/ 2060972 w 5760"/>
              <a:gd name="T9" fmla="*/ 2171700 h 1512"/>
              <a:gd name="T10" fmla="*/ 9159875 w 5760"/>
              <a:gd name="T11" fmla="*/ 2171700 h 1512"/>
              <a:gd name="T12" fmla="*/ 9159875 w 5760"/>
              <a:gd name="T13" fmla="*/ 0 h 1512"/>
              <a:gd name="T14" fmla="*/ 0 w 5760"/>
              <a:gd name="T15" fmla="*/ 0 h 15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60" h="1512">
                <a:moveTo>
                  <a:pt x="0" y="0"/>
                </a:moveTo>
                <a:lnTo>
                  <a:pt x="0" y="1368"/>
                </a:lnTo>
                <a:lnTo>
                  <a:pt x="1008" y="1368"/>
                </a:lnTo>
                <a:lnTo>
                  <a:pt x="1152" y="1512"/>
                </a:lnTo>
                <a:lnTo>
                  <a:pt x="1296" y="1368"/>
                </a:lnTo>
                <a:lnTo>
                  <a:pt x="5760" y="1368"/>
                </a:lnTo>
                <a:lnTo>
                  <a:pt x="576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endParaRPr lang="en-GB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685801" y="2228850"/>
            <a:ext cx="457200" cy="2571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400300" y="3257550"/>
            <a:ext cx="457200" cy="2571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685801" y="3257550"/>
            <a:ext cx="457200" cy="2571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400300" y="2228850"/>
            <a:ext cx="457200" cy="2571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28701" y="2412207"/>
            <a:ext cx="1439863" cy="7550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3500" tIns="8100" rIns="13500" bIns="8100">
            <a:spAutoFit/>
          </a:bodyPr>
          <a:lstStyle/>
          <a:p>
            <a:r>
              <a:rPr lang="en-GB" sz="800"/>
              <a:t>Place your chosen image here. The four corners must just cover the arrow tips. For covers, the three pictures should be the same size and in a straight line.   </a:t>
            </a:r>
            <a:endParaRPr lang="en-GB" sz="2100">
              <a:solidFill>
                <a:srgbClr val="0079C1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593726" y="1003348"/>
            <a:ext cx="8043863" cy="39241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71501" y="3873105"/>
            <a:ext cx="8043863" cy="37742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spcBef>
                <a:spcPct val="20000"/>
              </a:spcBef>
              <a:spcAft>
                <a:spcPct val="0"/>
              </a:spcAft>
              <a:buFont typeface="Wingdings" charset="0"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11" name="Picture 4" descr="NG logo small.ai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049214" y="198835"/>
            <a:ext cx="1650286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59892-1326-4979-8208-18D3802D5AD6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26BC0-1FB9-4FA0-84DB-A28A823DA1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53091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046AB-64DD-4367-9BE7-BCD5F8BD8AA6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04484-1A38-4785-80DB-DDA3ECE927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114425"/>
            <a:ext cx="396875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875" y="1114425"/>
            <a:ext cx="396875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DE633-A0AC-4427-B584-5024AB0D8212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58FC0-137A-473E-820A-AFD4C70F5A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890588"/>
            <a:ext cx="40386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0588"/>
            <a:ext cx="4038600" cy="34861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608C1-2240-4B40-BC1B-381BD17A521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0814"/>
            <a:ext cx="8229600" cy="39241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23627-E5D4-4B58-84A9-E67E8EF22A18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9390C-929D-4E87-A770-6F35777A30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82A33-4D27-4B4E-98C9-1DDE0F04CCE2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48B80-62DF-4F30-BB19-F7CF89522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55620-6363-450E-AC45-48E07DCF3792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CE67D-6F26-4FBE-AA44-A6B7333A8C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6242"/>
            <a:ext cx="3008313" cy="300083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DC735-C82A-4364-9BFC-885954FE90C9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43C1B-E3DC-4FB7-AA3B-438D9A070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25421"/>
            <a:ext cx="5486400" cy="300083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17D0A-5CEE-499B-B14F-19E7F5173C98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950B2-A408-482E-AB72-B8327670C3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53051-427D-48F7-B086-CC0974316A41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C1DBF-C3A2-4E2D-BDB2-7144AA9D0B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1" y="571500"/>
            <a:ext cx="461665" cy="402907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6" y="571500"/>
            <a:ext cx="5915025" cy="40290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D3138-9B7A-4329-9EB3-319DA5F67130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E3B49-984D-4EF0-96F2-A2501F808B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ndon_illustration_ppt_header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4850" y="1"/>
            <a:ext cx="2089150" cy="937439"/>
          </a:xfrm>
          <a:prstGeom prst="rect">
            <a:avLst/>
          </a:prstGeom>
        </p:spPr>
      </p:pic>
      <p:pic>
        <p:nvPicPr>
          <p:cNvPr id="11" name="Picture 10" descr="hand-with-blue-ting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" y="2609057"/>
            <a:ext cx="2603500" cy="2533650"/>
          </a:xfrm>
          <a:prstGeom prst="rect">
            <a:avLst/>
          </a:prstGeom>
        </p:spPr>
      </p:pic>
      <p:sp>
        <p:nvSpPr>
          <p:cNvPr id="4" name="Rectangle 15"/>
          <p:cNvSpPr>
            <a:spLocks noChangeAspect="1" noChangeArrowheads="1"/>
          </p:cNvSpPr>
          <p:nvPr userDrawn="1"/>
        </p:nvSpPr>
        <p:spPr bwMode="auto">
          <a:xfrm>
            <a:off x="101590" y="4885135"/>
            <a:ext cx="2028825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800" b="0" dirty="0" smtClean="0">
                <a:solidFill>
                  <a:srgbClr val="A6A6A6"/>
                </a:solidFill>
                <a:latin typeface="Arial" charset="0"/>
                <a:ea typeface="+mn-ea"/>
              </a:rPr>
              <a:t>WorldSkills Premiere Experience 2011</a:t>
            </a:r>
          </a:p>
          <a:p>
            <a:pPr eaLnBrk="0" hangingPunct="0"/>
            <a:r>
              <a:rPr kumimoji="1" lang="en-US" sz="800" b="0" dirty="0" err="1" smtClean="0">
                <a:solidFill>
                  <a:srgbClr val="A6A6A6"/>
                </a:solidFill>
                <a:latin typeface="Arial" charset="0"/>
                <a:ea typeface="+mn-ea"/>
              </a:rPr>
              <a:t>www.worldskillspremiere.com</a:t>
            </a:r>
            <a:endParaRPr lang="de-DE" sz="800" b="0" dirty="0">
              <a:solidFill>
                <a:srgbClr val="A6A6A6"/>
              </a:solidFill>
              <a:latin typeface="Arial" charset="0"/>
              <a:ea typeface="+mn-ea"/>
            </a:endParaRPr>
          </a:p>
        </p:txBody>
      </p:sp>
      <p:pic>
        <p:nvPicPr>
          <p:cNvPr id="8" name="Picture 40" descr="WSI_logo_docsmal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630367" y="50799"/>
            <a:ext cx="633412" cy="406004"/>
          </a:xfrm>
          <a:prstGeom prst="rect">
            <a:avLst/>
          </a:prstGeom>
          <a:noFill/>
        </p:spPr>
      </p:pic>
      <p:pic>
        <p:nvPicPr>
          <p:cNvPr id="9" name="Picture 8" descr="Logo_WSC2011_r200_50h_RGB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1600" y="50799"/>
            <a:ext cx="630677" cy="405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10800000">
            <a:off x="-9525" y="504826"/>
            <a:ext cx="8299450" cy="238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55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ndon_illustration_ppt_header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0301" y="0"/>
            <a:ext cx="4783699" cy="4814168"/>
          </a:xfrm>
          <a:prstGeom prst="rect">
            <a:avLst/>
          </a:prstGeom>
        </p:spPr>
      </p:pic>
      <p:pic>
        <p:nvPicPr>
          <p:cNvPr id="6" name="Picture 5" descr="hand-with-blue-tinge.jp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" y="1927860"/>
            <a:ext cx="3130762" cy="3215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246" y="3267075"/>
            <a:ext cx="6233054" cy="1370762"/>
          </a:xfrm>
        </p:spPr>
        <p:txBody>
          <a:bodyPr anchor="t" anchorCtr="0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0" y="1564026"/>
            <a:ext cx="6180667" cy="112514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rot="10800000" flipV="1">
            <a:off x="16936" y="3478530"/>
            <a:ext cx="6688664" cy="3176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_WSI_r200_50h_RGB.jpg"/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614" y="241306"/>
            <a:ext cx="1050761" cy="900684"/>
          </a:xfrm>
          <a:prstGeom prst="rect">
            <a:avLst/>
          </a:prstGeom>
        </p:spPr>
      </p:pic>
      <p:pic>
        <p:nvPicPr>
          <p:cNvPr id="10" name="Picture 9" descr="Logo_WSC2011_r200_50h_RGB.jpg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31938" y="243014"/>
            <a:ext cx="1051128" cy="893872"/>
          </a:xfrm>
          <a:prstGeom prst="rect">
            <a:avLst/>
          </a:prstGeom>
        </p:spPr>
      </p:pic>
      <p:pic>
        <p:nvPicPr>
          <p:cNvPr id="15" name="Picture 14" descr="WSPE-Hand.png"/>
          <p:cNvPicPr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3660" y="-1"/>
            <a:ext cx="2720340" cy="29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10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ndon_illustration_ppt_header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4850" y="1"/>
            <a:ext cx="2089150" cy="937439"/>
          </a:xfrm>
          <a:prstGeom prst="rect">
            <a:avLst/>
          </a:prstGeom>
        </p:spPr>
      </p:pic>
      <p:pic>
        <p:nvPicPr>
          <p:cNvPr id="9" name="Picture 8" descr="hand-with-blue-tinge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" y="2609057"/>
            <a:ext cx="2603500" cy="2533650"/>
          </a:xfrm>
          <a:prstGeom prst="rect">
            <a:avLst/>
          </a:prstGeom>
        </p:spPr>
      </p:pic>
      <p:sp>
        <p:nvSpPr>
          <p:cNvPr id="2" name="Rectangle 15"/>
          <p:cNvSpPr>
            <a:spLocks noChangeAspect="1" noChangeArrowheads="1"/>
          </p:cNvSpPr>
          <p:nvPr userDrawn="1"/>
        </p:nvSpPr>
        <p:spPr bwMode="auto">
          <a:xfrm>
            <a:off x="101590" y="4885135"/>
            <a:ext cx="2028825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800" b="0" dirty="0" smtClean="0">
                <a:solidFill>
                  <a:srgbClr val="A6A6A6"/>
                </a:solidFill>
                <a:latin typeface="Arial" charset="0"/>
                <a:ea typeface="+mn-ea"/>
              </a:rPr>
              <a:t>WorldSkills Premiere Experience 2011</a:t>
            </a:r>
          </a:p>
          <a:p>
            <a:pPr eaLnBrk="0" hangingPunct="0"/>
            <a:r>
              <a:rPr kumimoji="1" lang="en-US" sz="800" b="0" dirty="0" err="1" smtClean="0">
                <a:solidFill>
                  <a:srgbClr val="A6A6A6"/>
                </a:solidFill>
                <a:latin typeface="Arial" charset="0"/>
                <a:ea typeface="+mn-ea"/>
              </a:rPr>
              <a:t>www.worldskillspremiere.com</a:t>
            </a:r>
            <a:endParaRPr lang="de-DE" sz="800" b="0" dirty="0">
              <a:solidFill>
                <a:srgbClr val="A6A6A6"/>
              </a:solidFill>
              <a:latin typeface="Arial" charset="0"/>
              <a:ea typeface="+mn-ea"/>
            </a:endParaRPr>
          </a:p>
        </p:txBody>
      </p:sp>
      <p:pic>
        <p:nvPicPr>
          <p:cNvPr id="6" name="Picture 40" descr="WSI_logo_docsmall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630367" y="50799"/>
            <a:ext cx="633412" cy="406004"/>
          </a:xfrm>
          <a:prstGeom prst="rect">
            <a:avLst/>
          </a:prstGeom>
          <a:noFill/>
        </p:spPr>
      </p:pic>
      <p:pic>
        <p:nvPicPr>
          <p:cNvPr id="7" name="Picture 6" descr="Logo_WSC2011_r200_50h_RGB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1600" y="50799"/>
            <a:ext cx="630677" cy="405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rot="10800000">
            <a:off x="0" y="504826"/>
            <a:ext cx="8299450" cy="238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08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CF628-126A-475B-B1C5-E48C1892E29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af_graphic_powerpoint_right_vertical_sup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8414" y="0"/>
            <a:ext cx="27955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Royal Air Force</a:t>
            </a:r>
            <a:br>
              <a:rPr lang="en-GB"/>
            </a:br>
            <a:r>
              <a:rPr lang="en-GB"/>
              <a:t>presentation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254919"/>
            <a:ext cx="4718050" cy="3429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Presentation subtitle</a:t>
            </a:r>
          </a:p>
        </p:txBody>
      </p:sp>
      <p:pic>
        <p:nvPicPr>
          <p:cNvPr id="6" name="Picture 15" descr="raf_logo_large.gif"/>
          <p:cNvPicPr>
            <a:picLocks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9164" y="269083"/>
            <a:ext cx="1493837" cy="6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503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85743"/>
            <a:ext cx="597500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35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184632" cy="48474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005092"/>
            <a:ext cx="7772400" cy="300083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102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85743"/>
            <a:ext cx="597500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54919"/>
            <a:ext cx="2282825" cy="238065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94000" y="1254919"/>
            <a:ext cx="2282825" cy="238065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83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455"/>
            <a:ext cx="5975009" cy="52629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908"/>
            <a:ext cx="4040188" cy="3462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131574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84908"/>
            <a:ext cx="4041775" cy="3462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131574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407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85743"/>
            <a:ext cx="597500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635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306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326"/>
            <a:ext cx="2782615" cy="27699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171277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23852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223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48505"/>
            <a:ext cx="2782615" cy="27699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43858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23852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1676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385743"/>
            <a:ext cx="5975009" cy="5262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377250" y="1254919"/>
            <a:ext cx="6454075" cy="16758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61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2E774-150C-489E-AE82-5579B3CF487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9295" y="161926"/>
            <a:ext cx="595548" cy="58993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2821" y="161926"/>
            <a:ext cx="2022092" cy="275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5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8D44D-3374-4355-97BF-BB5FC250F73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74F7C-91B7-4305-9A52-A80F7FD9EEF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04146-181D-4CE9-B22E-949A9858FC3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9088" y="205978"/>
            <a:ext cx="8547100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People title slide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890588"/>
            <a:ext cx="85471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/>
        </p:nvSpPr>
        <p:spPr bwMode="auto">
          <a:xfrm flipV="1">
            <a:off x="0" y="756047"/>
            <a:ext cx="9144000" cy="0"/>
          </a:xfrm>
          <a:prstGeom prst="line">
            <a:avLst/>
          </a:prstGeom>
          <a:noFill/>
          <a:ln w="12700">
            <a:solidFill>
              <a:srgbClr val="0066C4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6388" y="463034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fld id="{9E32075A-5207-4A85-9FA2-56A301E3C2A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7" name="Picture 4" descr="NGrid logo"/>
          <p:cNvPicPr>
            <a:picLocks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22149" y="4668442"/>
            <a:ext cx="1144039" cy="30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8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557213" indent="-214313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700">
          <a:solidFill>
            <a:schemeClr val="tx1"/>
          </a:solidFill>
          <a:latin typeface="+mn-lt"/>
          <a:ea typeface="ＭＳ Ｐゴシック" pitchFamily="-109" charset="-128"/>
        </a:defRPr>
      </a:lvl2pPr>
      <a:lvl3pPr marL="8572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500">
          <a:solidFill>
            <a:schemeClr val="tx1"/>
          </a:solidFill>
          <a:latin typeface="+mn-lt"/>
          <a:ea typeface="ＭＳ Ｐゴシック" pitchFamily="-109" charset="-128"/>
        </a:defRPr>
      </a:lvl3pPr>
      <a:lvl4pPr marL="12001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>
          <a:solidFill>
            <a:schemeClr val="tx1"/>
          </a:solidFill>
          <a:latin typeface="+mn-lt"/>
          <a:ea typeface="ＭＳ Ｐゴシック" pitchFamily="-109" charset="-128"/>
        </a:defRPr>
      </a:lvl4pPr>
      <a:lvl5pPr marL="15430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5pPr>
      <a:lvl6pPr marL="18859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6pPr>
      <a:lvl7pPr marL="22288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7pPr>
      <a:lvl8pPr marL="25717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8pPr>
      <a:lvl9pPr marL="29146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9088" y="205978"/>
            <a:ext cx="8547100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Assets title slide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890588"/>
            <a:ext cx="85471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0" y="756047"/>
            <a:ext cx="9144000" cy="0"/>
          </a:xfrm>
          <a:prstGeom prst="line">
            <a:avLst/>
          </a:prstGeom>
          <a:noFill/>
          <a:ln w="12700">
            <a:solidFill>
              <a:srgbClr val="0066C4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9088" y="463034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fld id="{A618569E-5F0A-48BA-9379-0365F649973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7" name="Picture 4" descr="NGrid logo"/>
          <p:cNvPicPr>
            <a:picLocks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22149" y="4668442"/>
            <a:ext cx="1144039" cy="30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-109" charset="0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8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557213" indent="-214313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700">
          <a:solidFill>
            <a:schemeClr val="tx1"/>
          </a:solidFill>
          <a:latin typeface="+mn-lt"/>
          <a:ea typeface="ＭＳ Ｐゴシック" pitchFamily="-109" charset="-128"/>
        </a:defRPr>
      </a:lvl2pPr>
      <a:lvl3pPr marL="8572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500">
          <a:solidFill>
            <a:schemeClr val="tx1"/>
          </a:solidFill>
          <a:latin typeface="+mn-lt"/>
          <a:ea typeface="ＭＳ Ｐゴシック" pitchFamily="-109" charset="-128"/>
        </a:defRPr>
      </a:lvl3pPr>
      <a:lvl4pPr marL="12001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>
          <a:solidFill>
            <a:schemeClr val="tx1"/>
          </a:solidFill>
          <a:latin typeface="+mn-lt"/>
          <a:ea typeface="ＭＳ Ｐゴシック" pitchFamily="-109" charset="-128"/>
        </a:defRPr>
      </a:lvl4pPr>
      <a:lvl5pPr marL="15430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5pPr>
      <a:lvl6pPr marL="18859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6pPr>
      <a:lvl7pPr marL="22288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7pPr>
      <a:lvl8pPr marL="25717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8pPr>
      <a:lvl9pPr marL="2914650" indent="-171450" algn="l" rtl="0" fontAlgn="base">
        <a:spcBef>
          <a:spcPct val="0"/>
        </a:spcBef>
        <a:spcAft>
          <a:spcPct val="50000"/>
        </a:spcAft>
        <a:buClr>
          <a:schemeClr val="tx2"/>
        </a:buClr>
        <a:buFont typeface="Wingdings 2" pitchFamily="-109" charset="2"/>
        <a:buChar char="®"/>
        <a:defRPr sz="12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9088" y="205978"/>
            <a:ext cx="8547100" cy="4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Blank title slide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890588"/>
            <a:ext cx="85471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 flipV="1">
            <a:off x="0" y="756047"/>
            <a:ext cx="9144000" cy="0"/>
          </a:xfrm>
          <a:prstGeom prst="line">
            <a:avLst/>
          </a:prstGeom>
          <a:noFill/>
          <a:ln w="12700">
            <a:solidFill>
              <a:srgbClr val="0066C4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9088" y="463034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chemeClr val="tx1"/>
                </a:solidFill>
              </a:defRPr>
            </a:lvl1pPr>
          </a:lstStyle>
          <a:p>
            <a:fld id="{5F2112B5-7029-4C38-8F68-E314FA734697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27654" name="Picture 4" descr="NGrid logo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22149" y="4668442"/>
            <a:ext cx="1144039" cy="30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57213" indent="-214313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7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0"/>
        </a:spcBef>
        <a:spcAft>
          <a:spcPct val="50000"/>
        </a:spcAft>
        <a:buClr>
          <a:schemeClr val="tx2"/>
        </a:buClr>
        <a:buFont typeface="Wingdings 2" pitchFamily="18" charset="2"/>
        <a:buChar char="®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0079C1"/>
                </a:solidFill>
              </a:defRPr>
            </a:lvl1pPr>
          </a:lstStyle>
          <a:p>
            <a:fld id="{096BDB2C-FF28-440D-8E34-4258388B768E}" type="datetimeFigureOut">
              <a:rPr lang="en-US"/>
              <a:pPr/>
              <a:t>10/4/2011</a:t>
            </a:fld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solidFill>
                  <a:srgbClr val="0079C1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4786312"/>
            <a:ext cx="21336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79C1"/>
                </a:solidFill>
              </a:defRPr>
            </a:lvl1pPr>
          </a:lstStyle>
          <a:p>
            <a:fld id="{5E05AE98-352E-485D-B8AE-E3488C2E70EB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700088" y="1037036"/>
            <a:ext cx="7999412" cy="1190"/>
          </a:xfrm>
          <a:prstGeom prst="line">
            <a:avLst/>
          </a:prstGeom>
          <a:ln w="19050" cap="flat" cmpd="sng" algn="ctr">
            <a:solidFill>
              <a:srgbClr val="2478C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2" name="Picture 4" descr="NG logo small.ai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49214" y="198835"/>
            <a:ext cx="1650286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93726" y="571500"/>
            <a:ext cx="6149975" cy="38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99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114425"/>
            <a:ext cx="80899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8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700">
          <a:solidFill>
            <a:schemeClr val="tx2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500">
          <a:solidFill>
            <a:schemeClr val="tx2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>
          <a:solidFill>
            <a:schemeClr val="tx2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pitchFamily="18" charset="2"/>
        <a:buChar char="¾"/>
        <a:defRPr sz="1200">
          <a:solidFill>
            <a:schemeClr val="tx2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charset="0"/>
        <a:buChar char="¾"/>
        <a:defRPr sz="1200">
          <a:solidFill>
            <a:schemeClr val="tx2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charset="0"/>
        <a:buChar char="¾"/>
        <a:defRPr sz="1200">
          <a:solidFill>
            <a:schemeClr val="tx2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charset="0"/>
        <a:buChar char="¾"/>
        <a:defRPr sz="1200">
          <a:solidFill>
            <a:schemeClr val="tx2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0"/>
        </a:spcBef>
        <a:spcAft>
          <a:spcPct val="50000"/>
        </a:spcAft>
        <a:buClr>
          <a:srgbClr val="0079C1"/>
        </a:buClr>
        <a:buFont typeface="Wingdings 2" charset="0"/>
        <a:buChar char="¾"/>
        <a:defRPr sz="12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ndon_illustration_bg_02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09952" cy="14283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068" y="457201"/>
            <a:ext cx="6747933" cy="38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897732"/>
            <a:ext cx="8928100" cy="405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3919538" y="216812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b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166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9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20000"/>
        </a:spcBef>
        <a:spcAft>
          <a:spcPct val="0"/>
        </a:spcAft>
        <a:buFont typeface="Symbol" charset="2"/>
        <a:buChar char="·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90550" indent="-228600" algn="l" rtl="0" eaLnBrk="1" fontAlgn="base" hangingPunct="1">
        <a:spcBef>
          <a:spcPct val="20000"/>
        </a:spcBef>
        <a:spcAft>
          <a:spcPct val="0"/>
        </a:spcAft>
        <a:buFont typeface="Symbol" charset="2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52500" indent="-171450" algn="l" rtl="0" eaLnBrk="1" fontAlgn="base" hangingPunct="1">
        <a:spcBef>
          <a:spcPct val="20000"/>
        </a:spcBef>
        <a:spcAft>
          <a:spcPct val="0"/>
        </a:spcAft>
        <a:buFont typeface="Symbol" charset="2"/>
        <a:buChar char="·"/>
        <a:defRPr>
          <a:solidFill>
            <a:schemeClr val="tx1"/>
          </a:solidFill>
          <a:latin typeface="+mn-lt"/>
          <a:ea typeface="ＭＳ Ｐゴシック" charset="-128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Font typeface="Symbol" charset="2"/>
        <a:buChar char="-"/>
        <a:defRPr>
          <a:solidFill>
            <a:schemeClr val="tx1"/>
          </a:solidFill>
          <a:latin typeface="+mn-lt"/>
          <a:ea typeface="ＭＳ Ｐゴシック" charset="-128"/>
        </a:defRPr>
      </a:lvl4pPr>
      <a:lvl5pPr marL="17145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717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6289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0861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5433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4" y="157219"/>
            <a:ext cx="3549752" cy="98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Royal Air Force</a:t>
            </a:r>
            <a:br>
              <a:rPr lang="en-GB" smtClean="0"/>
            </a:br>
            <a:r>
              <a:rPr lang="en-GB" smtClean="0"/>
              <a:t>presentation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254919"/>
            <a:ext cx="4718050" cy="167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Presentation body text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8" name="Picture 7" descr="raf_graphic_powerpoint_right_vertical_sup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48414" y="0"/>
            <a:ext cx="27955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5" descr="raf_logo_large.gif"/>
          <p:cNvPicPr>
            <a:picLocks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69164" y="269083"/>
            <a:ext cx="1493837" cy="6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2979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wmf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hyperlink" Target="http://www.imagineeringweb.co.uk/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magineeringweb.co.uk/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://www.ukrc4setwomen.org/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theiet.org/" TargetMode="External"/><Relationship Id="rId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84.jpe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file:///C:\Documents%20and%20Settings\Blitz\Desktop\WorldSkills\Show%20Files\01%20Wednesday%205%20October\Room%2015%20How%20To%20Seminar\Wise%201.wmv" TargetMode="External"/><Relationship Id="rId1" Type="http://schemas.microsoft.com/office/2007/relationships/media" Target="file:///C:\Documents%20and%20Settings\Blitz\Desktop\WorldSkills\Show%20Files\01%20Wednesday%205%20October\Room%2015%20How%20To%20Seminar\Wise%201.wmv" TargetMode="External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jpeg"/><Relationship Id="rId4" Type="http://schemas.openxmlformats.org/officeDocument/2006/relationships/hyperlink" Target="http://384mansfield.co.uk/newweb/imgs/aircadets0nextgen.pn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754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en-US" smtClean="0"/>
          </a:p>
        </p:txBody>
      </p:sp>
      <p:pic>
        <p:nvPicPr>
          <p:cNvPr id="54274" name="Picture 4" descr="tower bridge"/>
          <p:cNvPicPr>
            <a:picLocks noGrp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38989"/>
            <a:ext cx="9144000" cy="5421478"/>
          </a:xfrm>
          <a:noFill/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433615" y="2200275"/>
            <a:ext cx="8305800" cy="434579"/>
          </a:xfrm>
          <a:prstGeom prst="rect">
            <a:avLst/>
          </a:prstGeom>
          <a:solidFill>
            <a:srgbClr val="9DCCFE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000099"/>
                </a:solidFill>
              </a:rPr>
              <a:t>. . . and </a:t>
            </a:r>
            <a:r>
              <a:rPr lang="en-GB" dirty="0">
                <a:solidFill>
                  <a:srgbClr val="000099"/>
                </a:solidFill>
              </a:rPr>
              <a:t>it </a:t>
            </a:r>
            <a:r>
              <a:rPr lang="en-GB" dirty="0" smtClean="0">
                <a:solidFill>
                  <a:srgbClr val="000099"/>
                </a:solidFill>
              </a:rPr>
              <a:t>Matters</a:t>
            </a:r>
            <a:endParaRPr lang="en-GB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8"/>
          <p:cNvSpPr>
            <a:spLocks noChangeArrowheads="1"/>
          </p:cNvSpPr>
          <p:nvPr/>
        </p:nvSpPr>
        <p:spPr bwMode="auto">
          <a:xfrm>
            <a:off x="273050" y="384572"/>
            <a:ext cx="8307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r>
              <a:rPr lang="en-US" sz="2100">
                <a:solidFill>
                  <a:srgbClr val="0079C1"/>
                </a:solidFill>
              </a:rPr>
              <a:t>Engineering as a Profession</a:t>
            </a:r>
          </a:p>
        </p:txBody>
      </p:sp>
      <p:sp>
        <p:nvSpPr>
          <p:cNvPr id="17412" name="Rectangle 2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84625" y="2113360"/>
            <a:ext cx="3970338" cy="2433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500" dirty="0"/>
              <a:t>Young people cannot </a:t>
            </a:r>
            <a:r>
              <a:rPr lang="en-GB" sz="1500" b="1" dirty="0">
                <a:solidFill>
                  <a:srgbClr val="0079C1"/>
                </a:solidFill>
              </a:rPr>
              <a:t>visualise</a:t>
            </a:r>
            <a:r>
              <a:rPr lang="en-GB" sz="1500" dirty="0"/>
              <a:t> what an engineer does</a:t>
            </a:r>
          </a:p>
          <a:p>
            <a:pPr eaLnBrk="1" hangingPunct="1">
              <a:lnSpc>
                <a:spcPct val="90000"/>
              </a:lnSpc>
            </a:pPr>
            <a:r>
              <a:rPr lang="en-GB" sz="1500" b="1" dirty="0">
                <a:solidFill>
                  <a:srgbClr val="0079C1"/>
                </a:solidFill>
              </a:rPr>
              <a:t>Teachers</a:t>
            </a:r>
            <a:r>
              <a:rPr lang="en-GB" sz="1500" dirty="0"/>
              <a:t> too often don’</a:t>
            </a:r>
            <a:r>
              <a:rPr lang="en-GB" altLang="ja-JP" sz="1500" dirty="0"/>
              <a:t>t know enough to recommend engineering as a career</a:t>
            </a:r>
          </a:p>
          <a:p>
            <a:pPr eaLnBrk="1" hangingPunct="1">
              <a:lnSpc>
                <a:spcPct val="90000"/>
              </a:lnSpc>
            </a:pPr>
            <a:r>
              <a:rPr lang="en-GB" sz="1500" b="1" dirty="0">
                <a:solidFill>
                  <a:srgbClr val="0079C1"/>
                </a:solidFill>
              </a:rPr>
              <a:t>Work experience</a:t>
            </a:r>
            <a:r>
              <a:rPr lang="en-GB" sz="1500" dirty="0"/>
              <a:t> is the intervention most likely to change perceptions &amp; choices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en-GB" sz="1500" dirty="0"/>
          </a:p>
        </p:txBody>
      </p:sp>
      <p:sp>
        <p:nvSpPr>
          <p:cNvPr id="17413" name="Text Box 30"/>
          <p:cNvSpPr txBox="1">
            <a:spLocks noChangeArrowheads="1"/>
          </p:cNvSpPr>
          <p:nvPr/>
        </p:nvSpPr>
        <p:spPr bwMode="auto">
          <a:xfrm>
            <a:off x="3902075" y="1379935"/>
            <a:ext cx="3886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>
                <a:solidFill>
                  <a:srgbClr val="0079C1"/>
                </a:solidFill>
              </a:rPr>
              <a:t>This research told us …</a:t>
            </a:r>
          </a:p>
        </p:txBody>
      </p:sp>
      <p:pic>
        <p:nvPicPr>
          <p:cNvPr id="55301" name="Picture 7" descr="engineeringthefuture_l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10854"/>
            <a:ext cx="2594247" cy="371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  <p:bldP spid="174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42914" y="191691"/>
            <a:ext cx="6149975" cy="389334"/>
          </a:xfrm>
        </p:spPr>
        <p:txBody>
          <a:bodyPr anchor="ctr"/>
          <a:lstStyle/>
          <a:p>
            <a:pPr eaLnBrk="1" hangingPunct="1"/>
            <a:r>
              <a:rPr lang="en-GB" smtClean="0"/>
              <a:t>Some Quotes …</a:t>
            </a:r>
          </a:p>
        </p:txBody>
      </p:sp>
      <p:sp>
        <p:nvSpPr>
          <p:cNvPr id="56322" name="AutoShape 5"/>
          <p:cNvSpPr>
            <a:spLocks noChangeArrowheads="1"/>
          </p:cNvSpPr>
          <p:nvPr/>
        </p:nvSpPr>
        <p:spPr bwMode="auto">
          <a:xfrm>
            <a:off x="5103814" y="792957"/>
            <a:ext cx="3602037" cy="1891336"/>
          </a:xfrm>
          <a:prstGeom prst="wedgeEllipseCallout">
            <a:avLst>
              <a:gd name="adj1" fmla="val -56787"/>
              <a:gd name="adj2" fmla="val 75315"/>
            </a:avLst>
          </a:prstGeom>
          <a:solidFill>
            <a:srgbClr val="0079C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81000" tIns="108000" rIns="81000" bIns="8100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  <a:cs typeface="Arial" pitchFamily="34" charset="0"/>
              </a:rPr>
              <a:t>Isn’</a:t>
            </a:r>
            <a:r>
              <a:rPr lang="en-GB" altLang="ja-JP" sz="1500" dirty="0">
                <a:solidFill>
                  <a:schemeClr val="bg1"/>
                </a:solidFill>
                <a:cs typeface="Arial" pitchFamily="34" charset="0"/>
              </a:rPr>
              <a:t>t it like a higher end of builder?</a:t>
            </a:r>
          </a:p>
          <a:p>
            <a:pPr algn="ctr"/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(Young People,</a:t>
            </a:r>
          </a:p>
          <a:p>
            <a:pPr algn="ctr"/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STEM academic,</a:t>
            </a:r>
          </a:p>
          <a:p>
            <a:pPr algn="ctr"/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London)</a:t>
            </a:r>
            <a:endParaRPr lang="en-US" sz="1500" b="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323" name="AutoShape 6"/>
          <p:cNvSpPr>
            <a:spLocks noChangeArrowheads="1"/>
          </p:cNvSpPr>
          <p:nvPr/>
        </p:nvSpPr>
        <p:spPr bwMode="auto">
          <a:xfrm>
            <a:off x="244475" y="2719388"/>
            <a:ext cx="3962400" cy="1566742"/>
          </a:xfrm>
          <a:prstGeom prst="wedgeEllipseCallout">
            <a:avLst>
              <a:gd name="adj1" fmla="val 56731"/>
              <a:gd name="adj2" fmla="val -18176"/>
            </a:avLst>
          </a:prstGeom>
          <a:solidFill>
            <a:srgbClr val="0079C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81000" tIns="108000" rIns="81000" bIns="81000">
            <a:spAutoFit/>
          </a:bodyPr>
          <a:lstStyle/>
          <a:p>
            <a:pPr algn="ctr"/>
            <a:r>
              <a:rPr lang="ja-JP" altLang="en-GB" sz="150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n-GB" altLang="ja-JP" sz="1500" dirty="0">
                <a:solidFill>
                  <a:schemeClr val="bg1"/>
                </a:solidFill>
                <a:cs typeface="Arial" pitchFamily="34" charset="0"/>
              </a:rPr>
              <a:t>A Silent Industry.  You don’t know about it &amp; it’s very hard to find out about it?</a:t>
            </a:r>
          </a:p>
          <a:p>
            <a:pPr algn="ctr"/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(Parent, London)</a:t>
            </a:r>
            <a:endParaRPr lang="en-US" sz="1500" b="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324" name="AutoShape 7"/>
          <p:cNvSpPr>
            <a:spLocks noChangeArrowheads="1"/>
          </p:cNvSpPr>
          <p:nvPr/>
        </p:nvSpPr>
        <p:spPr bwMode="auto">
          <a:xfrm>
            <a:off x="5145088" y="2696766"/>
            <a:ext cx="3421062" cy="2086092"/>
          </a:xfrm>
          <a:prstGeom prst="wedgeEllipseCallout">
            <a:avLst>
              <a:gd name="adj1" fmla="val -60162"/>
              <a:gd name="adj2" fmla="val -18287"/>
            </a:avLst>
          </a:prstGeom>
          <a:solidFill>
            <a:srgbClr val="0079C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81000" tIns="108000" rIns="81000" bIns="81000">
            <a:spAutoFit/>
          </a:bodyPr>
          <a:lstStyle/>
          <a:p>
            <a:pPr algn="ctr"/>
            <a:r>
              <a:rPr lang="en-GB" sz="1400" b="0" dirty="0">
                <a:solidFill>
                  <a:schemeClr val="bg1"/>
                </a:solidFill>
                <a:cs typeface="Arial" pitchFamily="34" charset="0"/>
              </a:rPr>
              <a:t>When you say</a:t>
            </a:r>
            <a:br>
              <a:rPr lang="en-GB" sz="1400" b="0" dirty="0">
                <a:solidFill>
                  <a:schemeClr val="bg1"/>
                </a:solidFill>
                <a:cs typeface="Arial" pitchFamily="34" charset="0"/>
              </a:rPr>
            </a:br>
            <a:r>
              <a:rPr lang="ja-JP" altLang="en-GB" sz="1400">
                <a:solidFill>
                  <a:schemeClr val="bg1"/>
                </a:solidFill>
                <a:cs typeface="Arial" pitchFamily="34" charset="0"/>
              </a:rPr>
              <a:t>‘</a:t>
            </a:r>
            <a:r>
              <a:rPr lang="en-GB" altLang="ja-JP" sz="1400" dirty="0">
                <a:solidFill>
                  <a:schemeClr val="bg1"/>
                </a:solidFill>
                <a:cs typeface="Arial" pitchFamily="34" charset="0"/>
              </a:rPr>
              <a:t>I’m an engineer’,</a:t>
            </a:r>
            <a:r>
              <a:rPr lang="en-GB" altLang="ja-JP" sz="1400" b="0" dirty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en-GB" altLang="ja-JP" sz="1400" b="0" dirty="0">
                <a:solidFill>
                  <a:schemeClr val="bg1"/>
                </a:solidFill>
                <a:cs typeface="Arial" pitchFamily="34" charset="0"/>
              </a:rPr>
            </a:br>
            <a:r>
              <a:rPr lang="en-GB" altLang="ja-JP" sz="1400" b="0" dirty="0">
                <a:solidFill>
                  <a:schemeClr val="bg1"/>
                </a:solidFill>
                <a:cs typeface="Arial" pitchFamily="34" charset="0"/>
              </a:rPr>
              <a:t>people think you fix photocopiers or lifts or something</a:t>
            </a:r>
          </a:p>
          <a:p>
            <a:pPr algn="ctr"/>
            <a:r>
              <a:rPr lang="en-GB" sz="1400" b="0" i="1" dirty="0">
                <a:solidFill>
                  <a:schemeClr val="bg1"/>
                </a:solidFill>
                <a:cs typeface="Arial" pitchFamily="34" charset="0"/>
              </a:rPr>
              <a:t>(Engineers, Warwick)</a:t>
            </a:r>
            <a:endParaRPr lang="en-US" sz="1400" b="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6325" name="AutoShape 8"/>
          <p:cNvSpPr>
            <a:spLocks noChangeArrowheads="1"/>
          </p:cNvSpPr>
          <p:nvPr/>
        </p:nvSpPr>
        <p:spPr bwMode="auto">
          <a:xfrm>
            <a:off x="1073150" y="1043349"/>
            <a:ext cx="3987800" cy="1566742"/>
          </a:xfrm>
          <a:prstGeom prst="wedgeEllipseCallout">
            <a:avLst>
              <a:gd name="adj1" fmla="val 39333"/>
              <a:gd name="adj2" fmla="val 62523"/>
            </a:avLst>
          </a:prstGeom>
          <a:solidFill>
            <a:srgbClr val="0079C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81000" tIns="108000" rIns="81000" bIns="81000" anchor="ctr" anchorCtr="1">
            <a:spAutoFit/>
          </a:bodyPr>
          <a:lstStyle/>
          <a:p>
            <a:pPr algn="ctr"/>
            <a:r>
              <a:rPr lang="ja-JP" altLang="en-GB" sz="150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n-GB" altLang="ja-JP" sz="1500" dirty="0">
                <a:solidFill>
                  <a:schemeClr val="bg1"/>
                </a:solidFill>
                <a:cs typeface="Arial" pitchFamily="34" charset="0"/>
              </a:rPr>
              <a:t>Why would I recommend engineering? All the factories are closing.</a:t>
            </a:r>
            <a:r>
              <a:rPr lang="ja-JP" altLang="en-GB" sz="1500">
                <a:solidFill>
                  <a:schemeClr val="bg1"/>
                </a:solidFill>
                <a:cs typeface="Arial" pitchFamily="34" charset="0"/>
              </a:rPr>
              <a:t>”</a:t>
            </a:r>
            <a:endParaRPr lang="en-GB" altLang="ja-JP" sz="15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(Teacher, </a:t>
            </a:r>
            <a:r>
              <a:rPr lang="en-GB" sz="1500" b="0" i="1" dirty="0" err="1">
                <a:solidFill>
                  <a:schemeClr val="bg1"/>
                </a:solidFill>
                <a:cs typeface="Arial" pitchFamily="34" charset="0"/>
              </a:rPr>
              <a:t>W.Mids</a:t>
            </a:r>
            <a:r>
              <a:rPr lang="en-GB" sz="1500" b="0" i="1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sz="1500" b="0" i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So, What did we do?</a:t>
            </a:r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1501" y="4464320"/>
            <a:ext cx="8043863" cy="377429"/>
          </a:xfrm>
        </p:spPr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57347" name="Picture 6" descr="Work Exp Week, 04_07_2011, 120"/>
          <p:cNvPicPr preferRelativeResize="0">
            <a:picLocks noChangeArrowheads="1"/>
          </p:cNvPicPr>
          <p:nvPr/>
        </p:nvPicPr>
        <p:blipFill>
          <a:blip r:embed="rId2">
            <a:lum bright="6000" contrast="20000"/>
          </a:blip>
          <a:srcRect/>
          <a:stretch>
            <a:fillRect/>
          </a:stretch>
        </p:blipFill>
        <p:spPr bwMode="auto">
          <a:xfrm>
            <a:off x="4683125" y="1866900"/>
            <a:ext cx="3917950" cy="260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8" descr="KE VI Girls STEM Day_24Jan2011_0050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4" y="1879997"/>
            <a:ext cx="3895725" cy="258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1" descr="1smallpeicelogo2925rgb72dpi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39" y="3801667"/>
            <a:ext cx="1166813" cy="5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857250" y="2549129"/>
            <a:ext cx="7862888" cy="97155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5222876" y="2696767"/>
            <a:ext cx="1462088" cy="648890"/>
          </a:xfrm>
          <a:prstGeom prst="chevron">
            <a:avLst>
              <a:gd name="adj" fmla="val 4224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en-US" sz="1400" b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6573839" y="2696767"/>
            <a:ext cx="1462087" cy="648890"/>
          </a:xfrm>
          <a:prstGeom prst="chevron">
            <a:avLst>
              <a:gd name="adj" fmla="val 4224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>
            <a:off x="3871913" y="2696767"/>
            <a:ext cx="1462087" cy="648890"/>
          </a:xfrm>
          <a:prstGeom prst="chevron">
            <a:avLst>
              <a:gd name="adj" fmla="val 4224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en-US" sz="1400" b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2520950" y="2696767"/>
            <a:ext cx="1462088" cy="648890"/>
          </a:xfrm>
          <a:prstGeom prst="chevron">
            <a:avLst>
              <a:gd name="adj" fmla="val 4224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1169988" y="2696767"/>
            <a:ext cx="1462087" cy="648890"/>
          </a:xfrm>
          <a:prstGeom prst="chevron">
            <a:avLst>
              <a:gd name="adj" fmla="val 42248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1489076" y="2703911"/>
            <a:ext cx="696435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GB" sz="900">
                <a:solidFill>
                  <a:srgbClr val="008000"/>
                </a:solidFill>
              </a:rPr>
              <a:t>Interest &amp;</a:t>
            </a:r>
          </a:p>
          <a:p>
            <a:r>
              <a:rPr lang="ja-JP" altLang="en-GB" sz="900">
                <a:solidFill>
                  <a:srgbClr val="008000"/>
                </a:solidFill>
              </a:rPr>
              <a:t>‘</a:t>
            </a:r>
            <a:r>
              <a:rPr lang="en-GB" altLang="ja-JP" sz="900">
                <a:solidFill>
                  <a:srgbClr val="008000"/>
                </a:solidFill>
              </a:rPr>
              <a:t>enthuse</a:t>
            </a:r>
            <a:r>
              <a:rPr lang="ja-JP" altLang="en-GB" sz="900">
                <a:solidFill>
                  <a:srgbClr val="008000"/>
                </a:solidFill>
              </a:rPr>
              <a:t>’</a:t>
            </a:r>
            <a:endParaRPr lang="en-GB" altLang="ja-JP" sz="900">
              <a:solidFill>
                <a:srgbClr val="008000"/>
              </a:solidFill>
            </a:endParaRPr>
          </a:p>
          <a:p>
            <a:endParaRPr lang="en-GB" sz="900">
              <a:solidFill>
                <a:srgbClr val="008000"/>
              </a:solidFill>
            </a:endParaRPr>
          </a:p>
          <a:p>
            <a:r>
              <a:rPr lang="en-GB" sz="900">
                <a:solidFill>
                  <a:srgbClr val="008000"/>
                </a:solidFill>
              </a:rPr>
              <a:t>4 - 11</a:t>
            </a:r>
          </a:p>
          <a:p>
            <a:endParaRPr lang="en-GB" sz="900">
              <a:solidFill>
                <a:srgbClr val="008000"/>
              </a:solidFill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949576" y="2703911"/>
            <a:ext cx="561765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Choose</a:t>
            </a:r>
            <a:b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</a:b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STEM!</a:t>
            </a:r>
          </a:p>
          <a:p>
            <a:pPr>
              <a:defRPr/>
            </a:pPr>
            <a:endParaRPr lang="en-GB" sz="900">
              <a:solidFill>
                <a:srgbClr val="008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11 -13</a:t>
            </a:r>
          </a:p>
          <a:p>
            <a:pPr>
              <a:defRPr/>
            </a:pPr>
            <a:endParaRPr lang="en-GB" sz="900">
              <a:solidFill>
                <a:srgbClr val="008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4313239" y="2703911"/>
            <a:ext cx="554551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Nurture</a:t>
            </a:r>
            <a:b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</a:b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talent</a:t>
            </a:r>
          </a:p>
          <a:p>
            <a:pPr>
              <a:defRPr/>
            </a:pPr>
            <a:endParaRPr lang="en-GB" sz="900">
              <a:solidFill>
                <a:srgbClr val="008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14  - 19</a:t>
            </a:r>
          </a:p>
          <a:p>
            <a:pPr>
              <a:defRPr/>
            </a:pPr>
            <a:endParaRPr lang="en-GB" sz="900">
              <a:solidFill>
                <a:srgbClr val="008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0907" name="AutoShape 11"/>
          <p:cNvSpPr>
            <a:spLocks noChangeArrowheads="1"/>
          </p:cNvSpPr>
          <p:nvPr/>
        </p:nvSpPr>
        <p:spPr bwMode="auto">
          <a:xfrm>
            <a:off x="5905501" y="1893125"/>
            <a:ext cx="1476375" cy="280928"/>
          </a:xfrm>
          <a:prstGeom prst="wedgeRoundRectCallout">
            <a:avLst>
              <a:gd name="adj1" fmla="val -106880"/>
              <a:gd name="adj2" fmla="val 159977"/>
              <a:gd name="adj3" fmla="val 16667"/>
            </a:avLst>
          </a:prstGeom>
          <a:gradFill rotWithShape="1">
            <a:gsLst>
              <a:gs pos="0">
                <a:srgbClr val="0079C1">
                  <a:gamma/>
                  <a:tint val="19216"/>
                  <a:invGamma/>
                </a:srgbClr>
              </a:gs>
              <a:gs pos="100000">
                <a:srgbClr val="0079C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Project Ladder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title"/>
          </p:nvPr>
        </p:nvSpPr>
        <p:spPr>
          <a:xfrm>
            <a:off x="593726" y="609601"/>
            <a:ext cx="6149975" cy="389335"/>
          </a:xfrm>
        </p:spPr>
        <p:txBody>
          <a:bodyPr/>
          <a:lstStyle/>
          <a:p>
            <a:pPr eaLnBrk="1" hangingPunct="1"/>
            <a:r>
              <a:rPr lang="ja-JP" altLang="en-GB" smtClean="0"/>
              <a:t>‘</a:t>
            </a:r>
            <a:r>
              <a:rPr lang="en-GB" altLang="ja-JP" smtClean="0"/>
              <a:t>Just do it</a:t>
            </a:r>
            <a:r>
              <a:rPr lang="ja-JP" altLang="en-GB" smtClean="0"/>
              <a:t>’</a:t>
            </a:r>
            <a:r>
              <a:rPr lang="en-GB" altLang="ja-JP" smtClean="0"/>
              <a:t> </a:t>
            </a:r>
            <a:r>
              <a:rPr lang="en-GB" altLang="ja-JP" sz="1100"/>
              <a:t>(Our portfolio of engagements, UK, 2010/11)</a:t>
            </a:r>
            <a:endParaRPr lang="en-GB" sz="1100"/>
          </a:p>
        </p:txBody>
      </p:sp>
      <p:pic>
        <p:nvPicPr>
          <p:cNvPr id="58381" name="imagineeringlogo" descr="Imagineering Foundation">
            <a:hlinkClick r:id="rId4"/>
          </p:cNvPr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7413" y="1096566"/>
            <a:ext cx="975122" cy="5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14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1" y="1695450"/>
            <a:ext cx="1016794" cy="82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15" descr="EngineeringEducationScheme-badg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5338" y="4188620"/>
            <a:ext cx="1219200" cy="81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13" descr="untitled2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2038" y="3506391"/>
            <a:ext cx="1238250" cy="4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17" descr="YINI-badg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05501" y="4186239"/>
            <a:ext cx="1065213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6" name="Picture 18" descr="Headstart-bad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05501" y="4672014"/>
            <a:ext cx="1090613" cy="34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387" name="Group 19"/>
          <p:cNvGrpSpPr>
            <a:grpSpLocks/>
          </p:cNvGrpSpPr>
          <p:nvPr/>
        </p:nvGrpSpPr>
        <p:grpSpPr bwMode="auto">
          <a:xfrm>
            <a:off x="2492375" y="1147762"/>
            <a:ext cx="2801938" cy="307182"/>
            <a:chOff x="3233" y="446"/>
            <a:chExt cx="1765" cy="258"/>
          </a:xfrm>
        </p:grpSpPr>
        <p:sp>
          <p:nvSpPr>
            <p:cNvPr id="80916" name="Rectangle 20"/>
            <p:cNvSpPr>
              <a:spLocks noChangeArrowheads="1"/>
            </p:cNvSpPr>
            <p:nvPr/>
          </p:nvSpPr>
          <p:spPr bwMode="auto">
            <a:xfrm>
              <a:off x="3233" y="446"/>
              <a:ext cx="1765" cy="258"/>
            </a:xfrm>
            <a:prstGeom prst="rect">
              <a:avLst/>
            </a:prstGeom>
            <a:gradFill rotWithShape="1">
              <a:gsLst>
                <a:gs pos="0">
                  <a:srgbClr val="0079C1">
                    <a:gamma/>
                    <a:tint val="19216"/>
                    <a:invGamma/>
                  </a:srgbClr>
                </a:gs>
                <a:gs pos="100000">
                  <a:srgbClr val="0079C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sz="1400" b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3711" y="454"/>
              <a:ext cx="81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1200">
                  <a:solidFill>
                    <a:srgbClr val="FF0000"/>
                  </a:solidFill>
                  <a:cs typeface="Arial" pitchFamily="34" charset="0"/>
                </a:rPr>
                <a:t>Teachers</a:t>
              </a:r>
              <a:r>
                <a:rPr lang="ja-JP" altLang="en-GB" sz="1200">
                  <a:solidFill>
                    <a:srgbClr val="FF0000"/>
                  </a:solidFill>
                  <a:cs typeface="Arial" pitchFamily="34" charset="0"/>
                </a:rPr>
                <a:t>’</a:t>
              </a:r>
              <a:r>
                <a:rPr lang="en-GB" altLang="ja-JP" sz="1200">
                  <a:solidFill>
                    <a:srgbClr val="FF0000"/>
                  </a:solidFill>
                  <a:cs typeface="Arial" pitchFamily="34" charset="0"/>
                </a:rPr>
                <a:t> CPD</a:t>
              </a:r>
              <a:endParaRPr lang="en-GB" sz="120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5737326" y="2815829"/>
            <a:ext cx="52208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Secure</a:t>
            </a:r>
          </a:p>
          <a:p>
            <a:pPr algn="ctr"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talent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7079636" y="2887267"/>
            <a:ext cx="587016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GB" sz="900">
                <a:solidFill>
                  <a:srgbClr val="008000"/>
                </a:solidFill>
                <a:latin typeface="Arial" charset="0"/>
                <a:ea typeface="ＭＳ Ｐゴシック" charset="0"/>
                <a:cs typeface="Times New Roman" charset="0"/>
              </a:rPr>
              <a:t>Develop</a:t>
            </a:r>
          </a:p>
        </p:txBody>
      </p:sp>
      <p:pic>
        <p:nvPicPr>
          <p:cNvPr id="58390" name="Picture 24" descr="poweracademy2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14037" y="3601642"/>
            <a:ext cx="1787129" cy="50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1" name="Picture 25" descr="EEC Logo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5026" y="3855244"/>
            <a:ext cx="1154906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2" name="Picture 27" descr="scout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87563" y="4216005"/>
            <a:ext cx="540544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2376488" y="4107657"/>
            <a:ext cx="519112" cy="2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0">
                <a:solidFill>
                  <a:srgbClr val="FF0000"/>
                </a:solidFill>
                <a:latin typeface="Arial" charset="0"/>
                <a:ea typeface="ＭＳ Ｐゴシック" charset="0"/>
              </a:rPr>
              <a:t>*</a:t>
            </a:r>
          </a:p>
        </p:txBody>
      </p:sp>
      <p:sp>
        <p:nvSpPr>
          <p:cNvPr id="80926" name="Text Box 30"/>
          <p:cNvSpPr txBox="1">
            <a:spLocks noChangeArrowheads="1"/>
          </p:cNvSpPr>
          <p:nvPr/>
        </p:nvSpPr>
        <p:spPr bwMode="auto">
          <a:xfrm>
            <a:off x="25400" y="4814888"/>
            <a:ext cx="43370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100" b="0">
                <a:solidFill>
                  <a:srgbClr val="FF0000"/>
                </a:solidFill>
                <a:latin typeface="Arial" charset="0"/>
                <a:ea typeface="ＭＳ Ｐゴシック" charset="0"/>
              </a:rPr>
              <a:t>* </a:t>
            </a:r>
            <a:r>
              <a:rPr lang="en-GB" sz="600" b="0">
                <a:solidFill>
                  <a:schemeClr val="tx1"/>
                </a:solidFill>
                <a:latin typeface="Arial" charset="0"/>
                <a:ea typeface="ＭＳ Ｐゴシック" charset="0"/>
              </a:rPr>
              <a:t>Programmes actively being developed</a:t>
            </a:r>
          </a:p>
        </p:txBody>
      </p:sp>
      <p:grpSp>
        <p:nvGrpSpPr>
          <p:cNvPr id="58395" name="Group 31"/>
          <p:cNvGrpSpPr>
            <a:grpSpLocks/>
          </p:cNvGrpSpPr>
          <p:nvPr/>
        </p:nvGrpSpPr>
        <p:grpSpPr bwMode="auto">
          <a:xfrm>
            <a:off x="2492375" y="1506141"/>
            <a:ext cx="2801938" cy="295276"/>
            <a:chOff x="3233" y="454"/>
            <a:chExt cx="1765" cy="248"/>
          </a:xfrm>
        </p:grpSpPr>
        <p:sp>
          <p:nvSpPr>
            <p:cNvPr id="80928" name="Rectangle 32"/>
            <p:cNvSpPr>
              <a:spLocks noChangeArrowheads="1"/>
            </p:cNvSpPr>
            <p:nvPr/>
          </p:nvSpPr>
          <p:spPr bwMode="auto">
            <a:xfrm>
              <a:off x="3233" y="460"/>
              <a:ext cx="1765" cy="233"/>
            </a:xfrm>
            <a:prstGeom prst="rect">
              <a:avLst/>
            </a:prstGeom>
            <a:gradFill rotWithShape="1">
              <a:gsLst>
                <a:gs pos="0">
                  <a:srgbClr val="0079C1">
                    <a:gamma/>
                    <a:tint val="19216"/>
                    <a:invGamma/>
                  </a:srgbClr>
                </a:gs>
                <a:gs pos="100000">
                  <a:srgbClr val="0079C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sz="1200" b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929" name="Text Box 33"/>
            <p:cNvSpPr txBox="1">
              <a:spLocks noChangeArrowheads="1"/>
            </p:cNvSpPr>
            <p:nvPr/>
          </p:nvSpPr>
          <p:spPr bwMode="auto">
            <a:xfrm>
              <a:off x="3775" y="454"/>
              <a:ext cx="68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GB" sz="12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</a:rPr>
                <a:t>Open House</a:t>
              </a:r>
            </a:p>
          </p:txBody>
        </p:sp>
      </p:grpSp>
      <p:grpSp>
        <p:nvGrpSpPr>
          <p:cNvPr id="58396" name="Group 34"/>
          <p:cNvGrpSpPr>
            <a:grpSpLocks/>
          </p:cNvGrpSpPr>
          <p:nvPr/>
        </p:nvGrpSpPr>
        <p:grpSpPr bwMode="auto">
          <a:xfrm>
            <a:off x="2492375" y="1831183"/>
            <a:ext cx="2801938" cy="322659"/>
            <a:chOff x="3233" y="440"/>
            <a:chExt cx="1765" cy="271"/>
          </a:xfrm>
        </p:grpSpPr>
        <p:sp>
          <p:nvSpPr>
            <p:cNvPr id="80931" name="Rectangle 35"/>
            <p:cNvSpPr>
              <a:spLocks noChangeArrowheads="1"/>
            </p:cNvSpPr>
            <p:nvPr/>
          </p:nvSpPr>
          <p:spPr bwMode="auto">
            <a:xfrm>
              <a:off x="3233" y="440"/>
              <a:ext cx="1765" cy="271"/>
            </a:xfrm>
            <a:prstGeom prst="rect">
              <a:avLst/>
            </a:prstGeom>
            <a:gradFill rotWithShape="1">
              <a:gsLst>
                <a:gs pos="0">
                  <a:srgbClr val="0079C1">
                    <a:gamma/>
                    <a:tint val="19216"/>
                    <a:invGamma/>
                  </a:srgbClr>
                </a:gs>
                <a:gs pos="100000">
                  <a:srgbClr val="0079C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sz="1500" b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932" name="Text Box 36"/>
            <p:cNvSpPr txBox="1">
              <a:spLocks noChangeArrowheads="1"/>
            </p:cNvSpPr>
            <p:nvPr/>
          </p:nvSpPr>
          <p:spPr bwMode="auto">
            <a:xfrm>
              <a:off x="3740" y="454"/>
              <a:ext cx="75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GB" sz="12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</a:rPr>
                <a:t>Ambassadors</a:t>
              </a:r>
            </a:p>
          </p:txBody>
        </p:sp>
      </p:grpSp>
      <p:grpSp>
        <p:nvGrpSpPr>
          <p:cNvPr id="58397" name="Group 37"/>
          <p:cNvGrpSpPr>
            <a:grpSpLocks/>
          </p:cNvGrpSpPr>
          <p:nvPr/>
        </p:nvGrpSpPr>
        <p:grpSpPr bwMode="auto">
          <a:xfrm>
            <a:off x="2809875" y="2196704"/>
            <a:ext cx="2801938" cy="322659"/>
            <a:chOff x="3233" y="440"/>
            <a:chExt cx="1765" cy="271"/>
          </a:xfrm>
        </p:grpSpPr>
        <p:sp>
          <p:nvSpPr>
            <p:cNvPr id="80934" name="Rectangle 38"/>
            <p:cNvSpPr>
              <a:spLocks noChangeArrowheads="1"/>
            </p:cNvSpPr>
            <p:nvPr/>
          </p:nvSpPr>
          <p:spPr bwMode="auto">
            <a:xfrm>
              <a:off x="3233" y="440"/>
              <a:ext cx="1765" cy="271"/>
            </a:xfrm>
            <a:prstGeom prst="rect">
              <a:avLst/>
            </a:prstGeom>
            <a:gradFill rotWithShape="1">
              <a:gsLst>
                <a:gs pos="0">
                  <a:srgbClr val="0079C1">
                    <a:gamma/>
                    <a:tint val="19216"/>
                    <a:invGamma/>
                  </a:srgbClr>
                </a:gs>
                <a:gs pos="100000">
                  <a:srgbClr val="0079C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n-US" sz="1500" b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0935" name="Text Box 39"/>
            <p:cNvSpPr txBox="1">
              <a:spLocks noChangeArrowheads="1"/>
            </p:cNvSpPr>
            <p:nvPr/>
          </p:nvSpPr>
          <p:spPr bwMode="auto">
            <a:xfrm>
              <a:off x="3572" y="473"/>
              <a:ext cx="1094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GB" sz="11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</a:rPr>
                <a:t>Work Experience Week</a:t>
              </a:r>
            </a:p>
          </p:txBody>
        </p:sp>
      </p:grpSp>
      <p:pic>
        <p:nvPicPr>
          <p:cNvPr id="58398" name="Picture 40" descr="GP_LogoWorkUp_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0425" y="3588544"/>
            <a:ext cx="13525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Grp="1" noChangeArrowheads="1"/>
          </p:cNvSpPr>
          <p:nvPr>
            <p:ph type="title"/>
          </p:nvPr>
        </p:nvSpPr>
        <p:spPr>
          <a:xfrm>
            <a:off x="580343" y="571500"/>
            <a:ext cx="7123112" cy="389335"/>
          </a:xfrm>
        </p:spPr>
        <p:txBody>
          <a:bodyPr/>
          <a:lstStyle/>
          <a:p>
            <a:pPr eaLnBrk="1" hangingPunct="1"/>
            <a:r>
              <a:rPr lang="en-GB" dirty="0" smtClean="0"/>
              <a:t>Open House - </a:t>
            </a:r>
            <a:r>
              <a:rPr lang="en-GB" sz="1800" dirty="0"/>
              <a:t>Visits to National Grid Sites.</a:t>
            </a:r>
          </a:p>
        </p:txBody>
      </p:sp>
      <p:sp>
        <p:nvSpPr>
          <p:cNvPr id="6041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04826" y="1114425"/>
            <a:ext cx="3933825" cy="2300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500"/>
              <a:t>22 Events last year, 400 students.</a:t>
            </a:r>
          </a:p>
          <a:p>
            <a:pPr>
              <a:lnSpc>
                <a:spcPct val="90000"/>
              </a:lnSpc>
            </a:pPr>
            <a:r>
              <a:rPr lang="en-GB" sz="1500"/>
              <a:t>Content around four themes:</a:t>
            </a:r>
          </a:p>
          <a:p>
            <a:pPr lvl="1">
              <a:lnSpc>
                <a:spcPct val="90000"/>
              </a:lnSpc>
            </a:pPr>
            <a:r>
              <a:rPr lang="en-GB" sz="1500"/>
              <a:t>Engineers &amp; their jobs</a:t>
            </a:r>
          </a:p>
          <a:p>
            <a:pPr lvl="1">
              <a:lnSpc>
                <a:spcPct val="90000"/>
              </a:lnSpc>
            </a:pPr>
            <a:r>
              <a:rPr lang="en-GB" sz="1500"/>
              <a:t>National Grid </a:t>
            </a:r>
            <a:r>
              <a:rPr lang="ja-JP" altLang="en-GB" sz="1500"/>
              <a:t>‘</a:t>
            </a:r>
            <a:r>
              <a:rPr lang="en-GB" altLang="ja-JP" sz="1500"/>
              <a:t>kit</a:t>
            </a:r>
            <a:r>
              <a:rPr lang="ja-JP" altLang="en-GB" sz="1500"/>
              <a:t>’</a:t>
            </a:r>
            <a:endParaRPr lang="en-GB" altLang="ja-JP" sz="1500"/>
          </a:p>
          <a:p>
            <a:pPr lvl="1">
              <a:lnSpc>
                <a:spcPct val="90000"/>
              </a:lnSpc>
            </a:pPr>
            <a:r>
              <a:rPr lang="en-GB" sz="1500"/>
              <a:t>The future of energy</a:t>
            </a:r>
          </a:p>
          <a:p>
            <a:pPr lvl="1">
              <a:lnSpc>
                <a:spcPct val="90000"/>
              </a:lnSpc>
            </a:pPr>
            <a:r>
              <a:rPr lang="en-GB" sz="1500"/>
              <a:t>Career pathways.</a:t>
            </a:r>
          </a:p>
          <a:p>
            <a:pPr>
              <a:lnSpc>
                <a:spcPct val="90000"/>
              </a:lnSpc>
            </a:pPr>
            <a:endParaRPr lang="en-GB" sz="1500"/>
          </a:p>
        </p:txBody>
      </p:sp>
      <p:pic>
        <p:nvPicPr>
          <p:cNvPr id="60419" name="Picture 7" descr="Hams H Open House, 05_10_2010, 1 (low res)"/>
          <p:cNvPicPr preferRelativeResize="0">
            <a:picLocks noChangeArrowheads="1"/>
          </p:cNvPicPr>
          <p:nvPr/>
        </p:nvPicPr>
        <p:blipFill>
          <a:blip r:embed="rId2"/>
          <a:srcRect t="5666"/>
          <a:stretch>
            <a:fillRect/>
          </a:stretch>
        </p:blipFill>
        <p:spPr bwMode="auto">
          <a:xfrm>
            <a:off x="5122467" y="1115786"/>
            <a:ext cx="3318272" cy="21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8" descr="WHAM Open House 23_11_2010, 06"/>
          <p:cNvPicPr preferRelativeResize="0">
            <a:picLocks noChangeArrowheads="1"/>
          </p:cNvPicPr>
          <p:nvPr/>
        </p:nvPicPr>
        <p:blipFill>
          <a:blip r:embed="rId3">
            <a:lum bright="12000" contrast="16000"/>
          </a:blip>
          <a:srcRect/>
          <a:stretch>
            <a:fillRect/>
          </a:stretch>
        </p:blipFill>
        <p:spPr bwMode="auto">
          <a:xfrm>
            <a:off x="539552" y="3246595"/>
            <a:ext cx="2232248" cy="16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0" descr="Hollinwood Open Hse, 11_11_2010, 091"/>
          <p:cNvPicPr preferRelativeResize="0">
            <a:picLocks noChangeArrowheads="1"/>
          </p:cNvPicPr>
          <p:nvPr/>
        </p:nvPicPr>
        <p:blipFill>
          <a:blip r:embed="rId4">
            <a:lum bright="12000" contrast="10000"/>
          </a:blip>
          <a:srcRect/>
          <a:stretch>
            <a:fillRect/>
          </a:stretch>
        </p:blipFill>
        <p:spPr bwMode="auto">
          <a:xfrm>
            <a:off x="6222604" y="3075806"/>
            <a:ext cx="2700338" cy="185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1" descr="Eakring Open House_10Feb2011_0223.jpg"/>
          <p:cNvPicPr preferRelativeResize="0">
            <a:picLocks/>
          </p:cNvPicPr>
          <p:nvPr/>
        </p:nvPicPr>
        <p:blipFill>
          <a:blip r:embed="rId5">
            <a:lum bright="12000" contrast="8000"/>
          </a:blip>
          <a:srcRect/>
          <a:stretch>
            <a:fillRect/>
          </a:stretch>
        </p:blipFill>
        <p:spPr bwMode="auto">
          <a:xfrm>
            <a:off x="3368329" y="3147814"/>
            <a:ext cx="2499816" cy="180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4" descr="1smallpeicelogo2925rgb72dpi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1724025"/>
            <a:ext cx="1315489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9"/>
          <p:cNvSpPr>
            <a:spLocks noGrp="1" noChangeArrowheads="1"/>
          </p:cNvSpPr>
          <p:nvPr>
            <p:ph type="title"/>
          </p:nvPr>
        </p:nvSpPr>
        <p:spPr>
          <a:xfrm>
            <a:off x="575579" y="569609"/>
            <a:ext cx="6877504" cy="392415"/>
          </a:xfrm>
        </p:spPr>
        <p:txBody>
          <a:bodyPr/>
          <a:lstStyle/>
          <a:p>
            <a:pPr eaLnBrk="1" hangingPunct="1"/>
            <a:r>
              <a:rPr lang="en-GB" dirty="0" smtClean="0"/>
              <a:t>National Grid Work Experience Week</a:t>
            </a:r>
          </a:p>
        </p:txBody>
      </p:sp>
      <p:sp>
        <p:nvSpPr>
          <p:cNvPr id="6144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60351" y="1114426"/>
            <a:ext cx="2779713" cy="1165622"/>
          </a:xfrm>
        </p:spPr>
        <p:txBody>
          <a:bodyPr/>
          <a:lstStyle/>
          <a:p>
            <a:pPr marL="0" indent="0">
              <a:buNone/>
            </a:pPr>
            <a:r>
              <a:rPr lang="en-GB" sz="1700"/>
              <a:t>Residential courses designed to give a taster.  100 Students.</a:t>
            </a:r>
          </a:p>
        </p:txBody>
      </p:sp>
      <p:pic>
        <p:nvPicPr>
          <p:cNvPr id="61444" name="Picture 11" descr="Work Exp Week, 30_03_2011, 169"/>
          <p:cNvPicPr>
            <a:picLocks noChangeArrowheads="1"/>
          </p:cNvPicPr>
          <p:nvPr/>
        </p:nvPicPr>
        <p:blipFill>
          <a:blip r:embed="rId3">
            <a:lum bright="8000" contrast="4000"/>
          </a:blip>
          <a:srcRect/>
          <a:stretch>
            <a:fillRect/>
          </a:stretch>
        </p:blipFill>
        <p:spPr bwMode="auto">
          <a:xfrm>
            <a:off x="611560" y="2382441"/>
            <a:ext cx="3338599" cy="254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12" descr="Work Exp Week, 30_03_2011, 18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0334" y="2892028"/>
            <a:ext cx="325131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13" descr="Work Exp Week, 07_07_2011, 297"/>
          <p:cNvPicPr>
            <a:picLocks noChangeArrowheads="1"/>
          </p:cNvPicPr>
          <p:nvPr/>
        </p:nvPicPr>
        <p:blipFill>
          <a:blip r:embed="rId5">
            <a:lum bright="14000" contrast="6000"/>
          </a:blip>
          <a:srcRect b="6423"/>
          <a:stretch>
            <a:fillRect/>
          </a:stretch>
        </p:blipFill>
        <p:spPr bwMode="auto">
          <a:xfrm>
            <a:off x="4283968" y="1133982"/>
            <a:ext cx="2705793" cy="209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0" descr="1smallpeicelogo2925rgb72dpi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1856" y="2427734"/>
            <a:ext cx="1315641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7" descr="St Nicholas Imagineering, 18 Nov 10 006"/>
          <p:cNvPicPr preferRelativeResize="0">
            <a:picLocks noChangeArrowheads="1"/>
          </p:cNvPicPr>
          <p:nvPr/>
        </p:nvPicPr>
        <p:blipFill>
          <a:blip r:embed="rId3">
            <a:lum bright="8000" contrast="4000"/>
          </a:blip>
          <a:srcRect/>
          <a:stretch>
            <a:fillRect/>
          </a:stretch>
        </p:blipFill>
        <p:spPr bwMode="auto">
          <a:xfrm>
            <a:off x="423864" y="1147764"/>
            <a:ext cx="2815828" cy="195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608240" y="571500"/>
            <a:ext cx="6149975" cy="389335"/>
          </a:xfrm>
        </p:spPr>
        <p:txBody>
          <a:bodyPr/>
          <a:lstStyle/>
          <a:p>
            <a:pPr eaLnBrk="1" hangingPunct="1"/>
            <a:r>
              <a:rPr lang="en-GB" dirty="0" smtClean="0"/>
              <a:t>Ambassadors</a:t>
            </a:r>
          </a:p>
        </p:txBody>
      </p:sp>
      <p:pic>
        <p:nvPicPr>
          <p:cNvPr id="62468" name="Picture 4" descr="North Leam STEM day_09Feb2011_0171"/>
          <p:cNvPicPr preferRelativeResize="0">
            <a:picLocks noChangeArrowheads="1"/>
          </p:cNvPicPr>
          <p:nvPr/>
        </p:nvPicPr>
        <p:blipFill>
          <a:blip r:embed="rId4">
            <a:lum bright="16000" contrast="4000"/>
          </a:blip>
          <a:srcRect/>
          <a:stretch>
            <a:fillRect/>
          </a:stretch>
        </p:blipFill>
        <p:spPr bwMode="auto">
          <a:xfrm>
            <a:off x="3563888" y="1097682"/>
            <a:ext cx="2200275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Grid75 Imagineering, Curdworth Pri 26_11_2010, 01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016" y="3192305"/>
            <a:ext cx="2728913" cy="181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Park Hill Imagineering Club_20Jun2011_0047"/>
          <p:cNvPicPr preferRelativeResize="0">
            <a:picLocks noChangeArrowheads="1"/>
          </p:cNvPicPr>
          <p:nvPr/>
        </p:nvPicPr>
        <p:blipFill>
          <a:blip r:embed="rId6">
            <a:lum bright="8000" contrast="4000"/>
          </a:blip>
          <a:srcRect/>
          <a:stretch>
            <a:fillRect/>
          </a:stretch>
        </p:blipFill>
        <p:spPr bwMode="auto">
          <a:xfrm>
            <a:off x="7236296" y="1563638"/>
            <a:ext cx="148471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8" descr="KE VI Girls STEM Day_24Jan2011_0070"/>
          <p:cNvPicPr preferRelativeResize="0">
            <a:picLocks noChangeArrowheads="1"/>
          </p:cNvPicPr>
          <p:nvPr/>
        </p:nvPicPr>
        <p:blipFill>
          <a:blip r:embed="rId7">
            <a:lum bright="10000" contrast="6000"/>
          </a:blip>
          <a:srcRect/>
          <a:stretch>
            <a:fillRect/>
          </a:stretch>
        </p:blipFill>
        <p:spPr bwMode="auto">
          <a:xfrm>
            <a:off x="4932040" y="3248025"/>
            <a:ext cx="2199085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imagineeringlogo" descr="Imagineering Foundation">
            <a:hlinkClick r:id="rId8"/>
          </p:cNvPr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8236" y="3276590"/>
            <a:ext cx="1554956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6063" y="1003699"/>
            <a:ext cx="8043862" cy="391715"/>
          </a:xfrm>
        </p:spPr>
        <p:txBody>
          <a:bodyPr/>
          <a:lstStyle/>
          <a:p>
            <a:pPr eaLnBrk="1" hangingPunct="1"/>
            <a:r>
              <a:rPr lang="en-GB" dirty="0" smtClean="0"/>
              <a:t>What</a:t>
            </a:r>
            <a:r>
              <a:rPr lang="en-GB" altLang="en-US" dirty="0" smtClean="0"/>
              <a:t>’</a:t>
            </a:r>
            <a:r>
              <a:rPr lang="en-GB" dirty="0" smtClean="0"/>
              <a:t>s Been Our Experience?</a:t>
            </a:r>
          </a:p>
        </p:txBody>
      </p:sp>
      <p:pic>
        <p:nvPicPr>
          <p:cNvPr id="63490" name="Picture 2" descr="Eakring Open House_10Feb2011_021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988488"/>
            <a:ext cx="4246093" cy="283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New Cross Open Hse_11May2011_0002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1036363"/>
            <a:ext cx="2512027" cy="378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3"/>
          <p:cNvSpPr>
            <a:spLocks noGrp="1"/>
          </p:cNvSpPr>
          <p:nvPr>
            <p:ph type="title"/>
          </p:nvPr>
        </p:nvSpPr>
        <p:spPr>
          <a:xfrm>
            <a:off x="587826" y="566911"/>
            <a:ext cx="8229600" cy="392906"/>
          </a:xfrm>
        </p:spPr>
        <p:txBody>
          <a:bodyPr/>
          <a:lstStyle/>
          <a:p>
            <a:pPr eaLnBrk="1" hangingPunct="1"/>
            <a:r>
              <a:rPr lang="en-US" dirty="0" smtClean="0"/>
              <a:t>Lessons</a:t>
            </a:r>
          </a:p>
        </p:txBody>
      </p:sp>
      <p:sp>
        <p:nvSpPr>
          <p:cNvPr id="77826" name="Text Placeholder 4"/>
          <p:cNvSpPr>
            <a:spLocks noGrp="1"/>
          </p:cNvSpPr>
          <p:nvPr>
            <p:ph type="body" idx="1"/>
          </p:nvPr>
        </p:nvSpPr>
        <p:spPr>
          <a:xfrm>
            <a:off x="457200" y="1075135"/>
            <a:ext cx="4040188" cy="479822"/>
          </a:xfrm>
        </p:spPr>
        <p:txBody>
          <a:bodyPr/>
          <a:lstStyle/>
          <a:p>
            <a:r>
              <a:rPr lang="en-US" smtClean="0"/>
              <a:t>What has gone well?</a:t>
            </a:r>
          </a:p>
        </p:txBody>
      </p:sp>
      <p:sp>
        <p:nvSpPr>
          <p:cNvPr id="77827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Reached &gt;3000 students last year</a:t>
            </a:r>
          </a:p>
          <a:p>
            <a:r>
              <a:rPr lang="en-US" dirty="0" smtClean="0"/>
              <a:t>Feedback from students and teachers is good – we have opened eyes and minds</a:t>
            </a:r>
          </a:p>
          <a:p>
            <a:r>
              <a:rPr lang="en-US" dirty="0" smtClean="0"/>
              <a:t>Great working relations with delivery partners</a:t>
            </a:r>
          </a:p>
          <a:p>
            <a:r>
              <a:rPr lang="en-US" dirty="0" smtClean="0"/>
              <a:t>Internal staff engagement</a:t>
            </a:r>
          </a:p>
        </p:txBody>
      </p:sp>
      <p:sp>
        <p:nvSpPr>
          <p:cNvPr id="77828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075135"/>
            <a:ext cx="4041775" cy="479822"/>
          </a:xfrm>
        </p:spPr>
        <p:txBody>
          <a:bodyPr/>
          <a:lstStyle/>
          <a:p>
            <a:r>
              <a:rPr lang="en-US" smtClean="0"/>
              <a:t>Scope for improvement?</a:t>
            </a:r>
          </a:p>
        </p:txBody>
      </p:sp>
      <p:sp>
        <p:nvSpPr>
          <p:cNvPr id="77829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Targeting the right students</a:t>
            </a:r>
          </a:p>
          <a:p>
            <a:r>
              <a:rPr lang="en-US" dirty="0" smtClean="0"/>
              <a:t>Schools</a:t>
            </a:r>
            <a:r>
              <a:rPr lang="en-US" altLang="en-US" dirty="0" smtClean="0"/>
              <a:t>’</a:t>
            </a:r>
            <a:r>
              <a:rPr lang="en-US" dirty="0" smtClean="0"/>
              <a:t> priorities are not always the same as ours. We took time to really understand</a:t>
            </a:r>
          </a:p>
          <a:p>
            <a:r>
              <a:rPr lang="en-US" dirty="0" smtClean="0"/>
              <a:t>Engaging material &amp; delivery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17520" y="864395"/>
            <a:ext cx="8043863" cy="670322"/>
          </a:xfrm>
        </p:spPr>
        <p:txBody>
          <a:bodyPr/>
          <a:lstStyle/>
          <a:p>
            <a:pPr eaLnBrk="1" hangingPunct="1"/>
            <a:r>
              <a:rPr lang="en-GB" sz="2400" dirty="0"/>
              <a:t>Inspiring Tomorrow’</a:t>
            </a:r>
            <a:r>
              <a:rPr lang="en-GB" altLang="ja-JP" sz="2400" dirty="0"/>
              <a:t>s Workforce</a:t>
            </a:r>
            <a:br>
              <a:rPr lang="en-GB" altLang="ja-JP" sz="2400" dirty="0"/>
            </a:br>
            <a:r>
              <a:rPr lang="en-GB" altLang="ja-JP" sz="1500" dirty="0"/>
              <a:t>National Grid</a:t>
            </a:r>
            <a:r>
              <a:rPr lang="en-GB" altLang="en-US" sz="1500" dirty="0"/>
              <a:t>’</a:t>
            </a:r>
            <a:r>
              <a:rPr lang="en-GB" altLang="ja-JP" sz="1500" dirty="0"/>
              <a:t>s Experience in Schools</a:t>
            </a:r>
            <a:endParaRPr lang="en-GB" sz="1500" dirty="0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5295" y="3873105"/>
            <a:ext cx="8043863" cy="37742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sz="1100" b="1" dirty="0"/>
              <a:t>Richard Earp, Education &amp; Skills Manager, National Grid</a:t>
            </a:r>
          </a:p>
          <a:p>
            <a:pPr>
              <a:lnSpc>
                <a:spcPct val="80000"/>
              </a:lnSpc>
              <a:defRPr/>
            </a:pPr>
            <a:r>
              <a:rPr lang="en-GB" sz="1100" b="1" dirty="0" err="1"/>
              <a:t>WorldSkills</a:t>
            </a:r>
            <a:r>
              <a:rPr lang="en-GB" sz="1100" b="1" dirty="0"/>
              <a:t>, 05 October 2011</a:t>
            </a:r>
          </a:p>
        </p:txBody>
      </p:sp>
      <p:pic>
        <p:nvPicPr>
          <p:cNvPr id="44035" name="Picture 1" descr="Eakring Open House_10Feb2011_0223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8214" y="1989824"/>
            <a:ext cx="25304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Park Hill Imagineering Club_20Jun2011_0055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989824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Work Exp Week, 07_07_2011, 305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989824"/>
            <a:ext cx="2409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8" name="Group 14"/>
          <p:cNvGrpSpPr>
            <a:grpSpLocks/>
          </p:cNvGrpSpPr>
          <p:nvPr/>
        </p:nvGrpSpPr>
        <p:grpSpPr bwMode="auto">
          <a:xfrm>
            <a:off x="755651" y="1251349"/>
            <a:ext cx="7889875" cy="3755231"/>
            <a:chOff x="476" y="1051"/>
            <a:chExt cx="4970" cy="3154"/>
          </a:xfrm>
        </p:grpSpPr>
        <p:pic>
          <p:nvPicPr>
            <p:cNvPr id="64517" name="Picture 9" descr="image05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30" y="1051"/>
              <a:ext cx="2016" cy="1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10" descr="phasor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15" y="2513"/>
              <a:ext cx="2707" cy="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13"/>
            <p:cNvPicPr>
              <a:picLocks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6" y="3279"/>
              <a:ext cx="1325" cy="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25" y="567929"/>
            <a:ext cx="6396038" cy="392906"/>
          </a:xfrm>
        </p:spPr>
        <p:txBody>
          <a:bodyPr/>
          <a:lstStyle/>
          <a:p>
            <a:pPr eaLnBrk="1" hangingPunct="1"/>
            <a:r>
              <a:rPr lang="en-GB" dirty="0" smtClean="0"/>
              <a:t>Educational Issues for us.</a:t>
            </a:r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790575" y="1307308"/>
            <a:ext cx="3003550" cy="1612106"/>
          </a:xfrm>
          <a:prstGeom prst="cloudCallout">
            <a:avLst>
              <a:gd name="adj1" fmla="val 54546"/>
              <a:gd name="adj2" fmla="val 62481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GB" sz="1400" dirty="0">
                <a:solidFill>
                  <a:srgbClr val="0079C1"/>
                </a:solidFill>
              </a:rPr>
              <a:t>Students</a:t>
            </a:r>
            <a:r>
              <a:rPr lang="ja-JP" altLang="en-GB" sz="1400">
                <a:solidFill>
                  <a:srgbClr val="0079C1"/>
                </a:solidFill>
              </a:rPr>
              <a:t>’</a:t>
            </a:r>
            <a:r>
              <a:rPr lang="en-GB" altLang="ja-JP" sz="1400" dirty="0">
                <a:solidFill>
                  <a:srgbClr val="0079C1"/>
                </a:solidFill>
              </a:rPr>
              <a:t> appreciation</a:t>
            </a:r>
            <a:br>
              <a:rPr lang="en-GB" altLang="ja-JP" sz="1400" dirty="0">
                <a:solidFill>
                  <a:srgbClr val="0079C1"/>
                </a:solidFill>
              </a:rPr>
            </a:br>
            <a:r>
              <a:rPr lang="en-GB" altLang="ja-JP" sz="1400" dirty="0">
                <a:solidFill>
                  <a:srgbClr val="0079C1"/>
                </a:solidFill>
              </a:rPr>
              <a:t>of modern engineering</a:t>
            </a:r>
            <a:endParaRPr lang="en-GB" sz="1400" dirty="0">
              <a:solidFill>
                <a:srgbClr val="0079C1"/>
              </a:solidFill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1" y="2209585"/>
            <a:ext cx="13856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593725" y="571500"/>
            <a:ext cx="6396038" cy="389335"/>
          </a:xfrm>
        </p:spPr>
        <p:txBody>
          <a:bodyPr/>
          <a:lstStyle/>
          <a:p>
            <a:pPr eaLnBrk="1" hangingPunct="1"/>
            <a:r>
              <a:rPr lang="en-GB" smtClean="0"/>
              <a:t>Educational Issues for us.</a:t>
            </a:r>
          </a:p>
        </p:txBody>
      </p:sp>
      <p:sp>
        <p:nvSpPr>
          <p:cNvPr id="87043" name="AutoShape 3"/>
          <p:cNvSpPr>
            <a:spLocks noChangeArrowheads="1"/>
          </p:cNvSpPr>
          <p:nvPr/>
        </p:nvSpPr>
        <p:spPr bwMode="auto">
          <a:xfrm>
            <a:off x="790575" y="1307308"/>
            <a:ext cx="3003550" cy="1612106"/>
          </a:xfrm>
          <a:prstGeom prst="cloudCallout">
            <a:avLst>
              <a:gd name="adj1" fmla="val 54546"/>
              <a:gd name="adj2" fmla="val 62481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0079C1"/>
                </a:solidFill>
              </a:rPr>
              <a:t>Students</a:t>
            </a:r>
            <a:r>
              <a:rPr lang="ja-JP" altLang="en-GB" sz="1400">
                <a:solidFill>
                  <a:srgbClr val="0079C1"/>
                </a:solidFill>
              </a:rPr>
              <a:t>’</a:t>
            </a:r>
            <a:r>
              <a:rPr lang="en-GB" altLang="ja-JP" sz="1400">
                <a:solidFill>
                  <a:srgbClr val="0079C1"/>
                </a:solidFill>
              </a:rPr>
              <a:t> appreciation of modern engineering</a:t>
            </a:r>
            <a:endParaRPr lang="en-GB" sz="800">
              <a:solidFill>
                <a:srgbClr val="0079C1"/>
              </a:solidFill>
            </a:endParaRPr>
          </a:p>
        </p:txBody>
      </p:sp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3768725" y="1103370"/>
            <a:ext cx="3003550" cy="1612106"/>
          </a:xfrm>
          <a:prstGeom prst="cloudCallout">
            <a:avLst>
              <a:gd name="adj1" fmla="val -31394"/>
              <a:gd name="adj2" fmla="val 68759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ja-JP" altLang="en-GB" sz="1400">
                <a:solidFill>
                  <a:srgbClr val="0079C1"/>
                </a:solidFill>
              </a:rPr>
              <a:t>‘</a:t>
            </a:r>
            <a:r>
              <a:rPr lang="en-GB" altLang="ja-JP" sz="1400">
                <a:solidFill>
                  <a:srgbClr val="0079C1"/>
                </a:solidFill>
              </a:rPr>
              <a:t>Vocational</a:t>
            </a:r>
            <a:r>
              <a:rPr lang="ja-JP" altLang="en-GB" sz="1400">
                <a:solidFill>
                  <a:srgbClr val="0079C1"/>
                </a:solidFill>
              </a:rPr>
              <a:t>’</a:t>
            </a:r>
            <a:r>
              <a:rPr lang="en-GB" altLang="ja-JP" sz="1400">
                <a:solidFill>
                  <a:srgbClr val="0079C1"/>
                </a:solidFill>
              </a:rPr>
              <a:t> Qualifications</a:t>
            </a:r>
            <a:endParaRPr lang="en-GB" sz="1400">
              <a:solidFill>
                <a:srgbClr val="0079C1"/>
              </a:solidFill>
            </a:endParaRPr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703263" y="3068242"/>
            <a:ext cx="3003550" cy="1612106"/>
          </a:xfrm>
          <a:prstGeom prst="cloudCallout">
            <a:avLst>
              <a:gd name="adj1" fmla="val 64801"/>
              <a:gd name="adj2" fmla="val -34120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0079C1"/>
                </a:solidFill>
              </a:rPr>
              <a:t>Physics teaching – volume &amp; quality</a:t>
            </a: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3657600" y="3449071"/>
            <a:ext cx="3003550" cy="1612106"/>
          </a:xfrm>
          <a:prstGeom prst="cloudCallout">
            <a:avLst>
              <a:gd name="adj1" fmla="val -26954"/>
              <a:gd name="adj2" fmla="val -65806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1400" dirty="0">
                <a:solidFill>
                  <a:srgbClr val="0079C1"/>
                </a:solidFill>
                <a:latin typeface="Arial" charset="0"/>
                <a:ea typeface="ＭＳ Ｐゴシック" charset="0"/>
              </a:rPr>
              <a:t>Narrow curricula = barriers to engagement</a:t>
            </a: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auto">
          <a:xfrm>
            <a:off x="5943600" y="2132410"/>
            <a:ext cx="3003550" cy="1612106"/>
          </a:xfrm>
          <a:prstGeom prst="cloudCallout">
            <a:avLst>
              <a:gd name="adj1" fmla="val -81292"/>
              <a:gd name="adj2" fmla="val 8935"/>
            </a:avLst>
          </a:prstGeom>
          <a:noFill/>
          <a:ln w="19050">
            <a:solidFill>
              <a:srgbClr val="0079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1400" dirty="0">
                <a:solidFill>
                  <a:srgbClr val="0079C1"/>
                </a:solidFill>
                <a:latin typeface="Arial" charset="0"/>
                <a:ea typeface="ＭＳ Ｐゴシック" charset="0"/>
              </a:rPr>
              <a:t>D&amp;T not joined up with Science?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46" grpId="0" animBg="1"/>
      <p:bldP spid="870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Our main advice . . .</a:t>
            </a:r>
          </a:p>
        </p:txBody>
      </p:sp>
      <p:pic>
        <p:nvPicPr>
          <p:cNvPr id="68610" name="Picture 5" descr="Work Exp Week,_08Jul2011_0342a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686050"/>
            <a:ext cx="48720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 rot="20932089">
            <a:off x="726065" y="1542779"/>
            <a:ext cx="3463128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GB" sz="4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Get involved!</a:t>
            </a:r>
          </a:p>
        </p:txBody>
      </p:sp>
      <p:pic>
        <p:nvPicPr>
          <p:cNvPr id="68612" name="Picture 2" descr="NG Work Exp Week 24_06_2010, 048.jpg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133642"/>
            <a:ext cx="3012281" cy="201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14514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US"/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1388155" y="1955006"/>
            <a:ext cx="6350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en-US" sz="2700" dirty="0"/>
              <a:t>Questions and Comments?</a:t>
            </a:r>
          </a:p>
        </p:txBody>
      </p:sp>
      <p:pic>
        <p:nvPicPr>
          <p:cNvPr id="69635" name="Picture 5" descr="NG-Logo-CMYK-highres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6341" y="415528"/>
            <a:ext cx="3406775" cy="70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US"/>
          </a:p>
        </p:txBody>
      </p:sp>
      <p:pic>
        <p:nvPicPr>
          <p:cNvPr id="71682" name="Picture 5" descr="NG-Logo-CMYK-highres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005" y="1622824"/>
            <a:ext cx="5953991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818471" y="2977755"/>
            <a:ext cx="7508875" cy="4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EducationSkills@uk.ngrid.com</a:t>
            </a:r>
            <a:endParaRPr lang="en-GB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4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8881" y="419978"/>
            <a:ext cx="6781348" cy="830997"/>
          </a:xfrm>
        </p:spPr>
        <p:txBody>
          <a:bodyPr wrap="square"/>
          <a:lstStyle/>
          <a:p>
            <a:pPr eaLnBrk="1" hangingPunct="1">
              <a:lnSpc>
                <a:spcPct val="100000"/>
              </a:lnSpc>
            </a:pPr>
            <a:r>
              <a:rPr lang="en-GB" sz="2400" dirty="0">
                <a:solidFill>
                  <a:schemeClr val="hlink"/>
                </a:solidFill>
              </a:rPr>
              <a:t>Busting the Gender </a:t>
            </a:r>
            <a:r>
              <a:rPr lang="en-GB" sz="2400" dirty="0" smtClean="0">
                <a:solidFill>
                  <a:schemeClr val="hlink"/>
                </a:solidFill>
              </a:rPr>
              <a:t>Stereotype:</a:t>
            </a:r>
            <a:br>
              <a:rPr lang="en-GB" sz="2400" dirty="0" smtClean="0">
                <a:solidFill>
                  <a:schemeClr val="hlink"/>
                </a:solidFill>
              </a:rPr>
            </a:br>
            <a:r>
              <a:rPr lang="en-GB" sz="2400" dirty="0" smtClean="0">
                <a:solidFill>
                  <a:schemeClr val="hlink"/>
                </a:solidFill>
              </a:rPr>
              <a:t>The </a:t>
            </a:r>
            <a:r>
              <a:rPr lang="en-GB" sz="2400" dirty="0">
                <a:solidFill>
                  <a:schemeClr val="hlink"/>
                </a:solidFill>
              </a:rPr>
              <a:t>RAF Journey</a:t>
            </a:r>
            <a:r>
              <a:rPr lang="en-GB" sz="2400" dirty="0"/>
              <a:t> 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1331913" y="4245769"/>
            <a:ext cx="46799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lnSpc>
                <a:spcPct val="80000"/>
              </a:lnSpc>
              <a:spcAft>
                <a:spcPct val="25000"/>
              </a:spcAft>
              <a:buSzPct val="65000"/>
              <a:buFont typeface="Wingdings" pitchFamily="2" charset="2"/>
              <a:buNone/>
            </a:pPr>
            <a:r>
              <a:rPr lang="en-GB" sz="1800" b="0" dirty="0">
                <a:solidFill>
                  <a:srgbClr val="FECB00"/>
                </a:solidFill>
                <a:latin typeface="Arial" charset="0"/>
                <a:ea typeface="+mn-ea"/>
              </a:rPr>
              <a:t>Squadron Leader Glyn Dean </a:t>
            </a:r>
          </a:p>
          <a:p>
            <a:pPr algn="ctr">
              <a:lnSpc>
                <a:spcPct val="80000"/>
              </a:lnSpc>
              <a:spcAft>
                <a:spcPct val="25000"/>
              </a:spcAft>
              <a:buSzPct val="65000"/>
              <a:buFont typeface="Wingdings" pitchFamily="2" charset="2"/>
              <a:buNone/>
            </a:pPr>
            <a:r>
              <a:rPr lang="en-GB" sz="1800" b="0" dirty="0">
                <a:solidFill>
                  <a:srgbClr val="FECB00"/>
                </a:solidFill>
                <a:latin typeface="Arial" charset="0"/>
                <a:ea typeface="+mn-ea"/>
              </a:rPr>
              <a:t>Squadron Leader Janet Adams</a:t>
            </a:r>
          </a:p>
        </p:txBody>
      </p:sp>
      <p:pic>
        <p:nvPicPr>
          <p:cNvPr id="7172" name="Picture 9" descr="3501B933_1143_EC82_2E25E0438D35802F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545431"/>
            <a:ext cx="1728366" cy="230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 descr="20110905-jules flemming-u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747923"/>
            <a:ext cx="2369808" cy="189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60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47" y="448317"/>
            <a:ext cx="1090825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Scope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877" y="1257817"/>
            <a:ext cx="6536637" cy="2300630"/>
          </a:xfrm>
        </p:spPr>
        <p:txBody>
          <a:bodyPr/>
          <a:lstStyle/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Who are we?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The Journey?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The </a:t>
            </a:r>
            <a:r>
              <a:rPr lang="en-US" sz="2000" i="1" dirty="0" err="1"/>
              <a:t>Programme</a:t>
            </a:r>
            <a:endParaRPr lang="en-US" sz="2000" i="1" dirty="0"/>
          </a:p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Impact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Link between Recruitment and Retention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US" sz="2000" i="1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1344779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67"/>
          <p:cNvSpPr>
            <a:spLocks noGrp="1" noChangeArrowheads="1"/>
          </p:cNvSpPr>
          <p:nvPr>
            <p:ph type="ctrTitle"/>
          </p:nvPr>
        </p:nvSpPr>
        <p:spPr>
          <a:xfrm>
            <a:off x="344261" y="457471"/>
            <a:ext cx="2222403" cy="415498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Who Are We?</a:t>
            </a:r>
          </a:p>
        </p:txBody>
      </p:sp>
      <p:sp>
        <p:nvSpPr>
          <p:cNvPr id="9219" name="Rectangle 168"/>
          <p:cNvSpPr>
            <a:spLocks noGrp="1" noChangeArrowheads="1"/>
          </p:cNvSpPr>
          <p:nvPr>
            <p:ph type="subTitle" idx="1"/>
          </p:nvPr>
        </p:nvSpPr>
        <p:spPr>
          <a:xfrm>
            <a:off x="331785" y="932266"/>
            <a:ext cx="6950075" cy="2617640"/>
          </a:xfrm>
        </p:spPr>
        <p:txBody>
          <a:bodyPr/>
          <a:lstStyle/>
          <a:p>
            <a:pPr eaLnBrk="1" hangingPunct="1">
              <a:buFontTx/>
              <a:buChar char="•"/>
              <a:tabLst>
                <a:tab pos="201216" algn="l"/>
              </a:tabLst>
            </a:pPr>
            <a:r>
              <a:rPr lang="en-GB" dirty="0" smtClean="0"/>
              <a:t>  Public sector organisation of 38,000</a:t>
            </a:r>
            <a:br>
              <a:rPr lang="en-GB" dirty="0" smtClean="0"/>
            </a:br>
            <a:r>
              <a:rPr lang="en-GB" dirty="0" smtClean="0"/>
              <a:t>	personnel</a:t>
            </a:r>
          </a:p>
          <a:p>
            <a:pPr eaLnBrk="1" hangingPunct="1">
              <a:buFontTx/>
              <a:buChar char="•"/>
            </a:pPr>
            <a:r>
              <a:rPr lang="en-GB" dirty="0" smtClean="0"/>
              <a:t>  Brand Identity</a:t>
            </a:r>
          </a:p>
          <a:p>
            <a:pPr eaLnBrk="1" hangingPunct="1">
              <a:buFontTx/>
              <a:buChar char="•"/>
            </a:pPr>
            <a:r>
              <a:rPr lang="en-GB" dirty="0" smtClean="0"/>
              <a:t>  Diversity</a:t>
            </a:r>
          </a:p>
          <a:p>
            <a:pPr marL="342900" lvl="1" indent="0" eaLnBrk="1" hangingPunct="1"/>
            <a:r>
              <a:rPr lang="en-GB" dirty="0" smtClean="0"/>
              <a:t>  Times Top 50 Employee of Women 2011</a:t>
            </a:r>
          </a:p>
          <a:p>
            <a:pPr marL="342900" lvl="1" indent="0" eaLnBrk="1" hangingPunct="1"/>
            <a:r>
              <a:rPr lang="en-GB" dirty="0" smtClean="0"/>
              <a:t>  Opportunity Now Gold Standard 2011 </a:t>
            </a:r>
          </a:p>
          <a:p>
            <a:pPr marL="342900" lvl="1" indent="0" eaLnBrk="1" hangingPunct="1"/>
            <a:r>
              <a:rPr lang="en-GB" dirty="0" smtClean="0"/>
              <a:t>  Stonewall Top 100</a:t>
            </a:r>
          </a:p>
          <a:p>
            <a:pPr marL="342900" lvl="1" indent="0" eaLnBrk="1" hangingPunct="1">
              <a:buNone/>
            </a:pPr>
            <a:endParaRPr lang="en-GB" dirty="0" smtClean="0"/>
          </a:p>
        </p:txBody>
      </p:sp>
      <p:pic>
        <p:nvPicPr>
          <p:cNvPr id="9220" name="Picture 176" descr="2011-new-blu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489723"/>
            <a:ext cx="1616869" cy="134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77" descr="Top50Women2011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81376"/>
            <a:ext cx="1215628" cy="154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78" descr="ON 4col LOGO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0243" y="3891558"/>
            <a:ext cx="1890713" cy="52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9878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9976" y="448311"/>
            <a:ext cx="202509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The Journey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6" y="1233825"/>
            <a:ext cx="6734175" cy="1379224"/>
          </a:xfrm>
        </p:spPr>
        <p:txBody>
          <a:bodyPr/>
          <a:lstStyle/>
          <a:p>
            <a:pPr marL="201216" indent="-201216" eaLnBrk="1" hangingPunct="1">
              <a:spcBef>
                <a:spcPts val="525"/>
              </a:spcBef>
            </a:pPr>
            <a:r>
              <a:rPr lang="en-GB" dirty="0" smtClean="0"/>
              <a:t>Circa 50% employed in technical occupations</a:t>
            </a:r>
          </a:p>
          <a:p>
            <a:pPr marL="201216" indent="-201216" eaLnBrk="1" hangingPunct="1">
              <a:spcBef>
                <a:spcPts val="525"/>
              </a:spcBef>
            </a:pPr>
            <a:r>
              <a:rPr lang="en-GB" dirty="0" smtClean="0"/>
              <a:t>40% of annual vacancies require technical competence</a:t>
            </a:r>
          </a:p>
          <a:p>
            <a:pPr marL="201216" indent="-201216" eaLnBrk="1" hangingPunct="1">
              <a:spcBef>
                <a:spcPts val="525"/>
              </a:spcBef>
            </a:pPr>
            <a:r>
              <a:rPr lang="en-GB" dirty="0" smtClean="0"/>
              <a:t>Changing demography</a:t>
            </a:r>
          </a:p>
          <a:p>
            <a:pPr marL="201216" indent="-201216" eaLnBrk="1" hangingPunct="1">
              <a:spcBef>
                <a:spcPts val="525"/>
              </a:spcBef>
            </a:pPr>
            <a:r>
              <a:rPr lang="en-GB" dirty="0" smtClean="0"/>
              <a:t>More women in workplace</a:t>
            </a:r>
          </a:p>
        </p:txBody>
      </p:sp>
      <p:pic>
        <p:nvPicPr>
          <p:cNvPr id="10244" name="Picture 9" descr="working_on_an_aircraft_engine_194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1" y="2946248"/>
            <a:ext cx="1522413" cy="19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13" descr="a-was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2946248"/>
            <a:ext cx="1492250" cy="188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0777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3726" y="617935"/>
            <a:ext cx="6149975" cy="342900"/>
          </a:xfrm>
        </p:spPr>
        <p:txBody>
          <a:bodyPr/>
          <a:lstStyle/>
          <a:p>
            <a:pPr eaLnBrk="1" hangingPunct="1"/>
            <a:r>
              <a:rPr lang="en-GB" sz="1800"/>
              <a:t>Agenda</a:t>
            </a:r>
          </a:p>
        </p:txBody>
      </p:sp>
      <p:graphicFrame>
        <p:nvGraphicFramePr>
          <p:cNvPr id="90146" name="Group 34"/>
          <p:cNvGraphicFramePr>
            <a:graphicFrameLocks noGrp="1"/>
          </p:cNvGraphicFramePr>
          <p:nvPr/>
        </p:nvGraphicFramePr>
        <p:xfrm>
          <a:off x="685801" y="1457324"/>
          <a:ext cx="7743825" cy="2118635"/>
        </p:xfrm>
        <a:graphic>
          <a:graphicData uri="http://schemas.openxmlformats.org/drawingml/2006/table">
            <a:tbl>
              <a:tblPr/>
              <a:tblGrid>
                <a:gridCol w="593725"/>
                <a:gridCol w="7150100"/>
              </a:tblGrid>
              <a:tr h="4237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Background – National Grid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7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D3E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Why are we interested?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D3E9">
                        <a:alpha val="20000"/>
                      </a:srgbClr>
                    </a:solidFill>
                  </a:tcPr>
                </a:tc>
              </a:tr>
              <a:tr h="4237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What have we been doing?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7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D3E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Lessons learned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AD3E9">
                        <a:alpha val="20000"/>
                      </a:srgbClr>
                    </a:solidFill>
                  </a:tcPr>
                </a:tc>
              </a:tr>
              <a:tr h="4237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Comments and Questions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AD3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395" y="1106777"/>
            <a:ext cx="6589713" cy="1454244"/>
          </a:xfrm>
        </p:spPr>
        <p:txBody>
          <a:bodyPr/>
          <a:lstStyle/>
          <a:p>
            <a:pPr marL="201216" indent="-201216" eaLnBrk="1" hangingPunct="1">
              <a:spcBef>
                <a:spcPts val="600"/>
              </a:spcBef>
            </a:pPr>
            <a:r>
              <a:rPr lang="en-GB" sz="2000" dirty="0"/>
              <a:t>Girls outperforming boys in school 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GB" sz="2000" dirty="0"/>
              <a:t>Forecast shortages of STEM skills</a:t>
            </a:r>
          </a:p>
          <a:p>
            <a:pPr marL="201216" indent="-201216" eaLnBrk="1" hangingPunct="1">
              <a:spcBef>
                <a:spcPts val="600"/>
              </a:spcBef>
            </a:pPr>
            <a:r>
              <a:rPr lang="en-GB" sz="2000" dirty="0"/>
              <a:t>Increasing global competition for STEM trained personnel</a:t>
            </a:r>
          </a:p>
        </p:txBody>
      </p:sp>
      <p:pic>
        <p:nvPicPr>
          <p:cNvPr id="11268" name="Picture 11" descr="g88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585" y="2690032"/>
            <a:ext cx="2773096" cy="212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976" y="448311"/>
            <a:ext cx="202509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The Journey</a:t>
            </a:r>
          </a:p>
        </p:txBody>
      </p:sp>
    </p:spTree>
    <p:extLst>
      <p:ext uri="{BB962C8B-B14F-4D97-AF65-F5344CB8AC3E}">
        <p14:creationId xmlns:p14="http://schemas.microsoft.com/office/powerpoint/2010/main" val="3842631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466" y="1186545"/>
            <a:ext cx="6877050" cy="2839239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2007 Gender Diversity paper</a:t>
            </a:r>
            <a:br>
              <a:rPr lang="en-GB" dirty="0" smtClean="0"/>
            </a:br>
            <a:r>
              <a:rPr lang="en-GB" dirty="0" smtClean="0"/>
              <a:t>recommendation:</a:t>
            </a:r>
          </a:p>
          <a:p>
            <a:pPr lvl="1" eaLnBrk="1" hangingPunct="1"/>
            <a:r>
              <a:rPr lang="en-GB" dirty="0" smtClean="0"/>
              <a:t>To improve female representation in the branches and trades (mostly technical) in which they are currently under represented </a:t>
            </a:r>
          </a:p>
          <a:p>
            <a:pPr lvl="1" eaLnBrk="1" hangingPunct="1">
              <a:buFontTx/>
              <a:buNone/>
            </a:pPr>
            <a:endParaRPr lang="en-GB" dirty="0" smtClean="0"/>
          </a:p>
          <a:p>
            <a:pPr marL="201216" indent="-201216" eaLnBrk="1" hangingPunct="1"/>
            <a:r>
              <a:rPr lang="en-GB" dirty="0" smtClean="0"/>
              <a:t>Strategy development:</a:t>
            </a:r>
          </a:p>
          <a:p>
            <a:pPr lvl="1" eaLnBrk="1" hangingPunct="1"/>
            <a:r>
              <a:rPr lang="en-GB" dirty="0" smtClean="0"/>
              <a:t>Focus on early engagement </a:t>
            </a:r>
          </a:p>
          <a:p>
            <a:pPr lvl="1" eaLnBrk="1" hangingPunct="1"/>
            <a:r>
              <a:rPr lang="en-GB" dirty="0" smtClean="0"/>
              <a:t>Underpinned by Diversity Business Case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976" y="448311"/>
            <a:ext cx="202509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The Journey</a:t>
            </a:r>
          </a:p>
        </p:txBody>
      </p:sp>
    </p:spTree>
    <p:extLst>
      <p:ext uri="{BB962C8B-B14F-4D97-AF65-F5344CB8AC3E}">
        <p14:creationId xmlns:p14="http://schemas.microsoft.com/office/powerpoint/2010/main" val="2882154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271" y="451888"/>
            <a:ext cx="4265184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Developing the Programme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149" y="1020881"/>
            <a:ext cx="4718050" cy="2950038"/>
          </a:xfrm>
        </p:spPr>
        <p:txBody>
          <a:bodyPr/>
          <a:lstStyle/>
          <a:p>
            <a:pPr lvl="1" eaLnBrk="1" hangingPunct="1"/>
            <a:r>
              <a:rPr lang="en-GB" dirty="0" smtClean="0"/>
              <a:t>Needed help</a:t>
            </a:r>
          </a:p>
          <a:p>
            <a:pPr lvl="1" eaLnBrk="1" hangingPunct="1"/>
            <a:r>
              <a:rPr lang="en-GB" dirty="0" smtClean="0"/>
              <a:t>External contacts/partners</a:t>
            </a:r>
          </a:p>
          <a:p>
            <a:pPr lvl="2" eaLnBrk="1" hangingPunct="1"/>
            <a:r>
              <a:rPr lang="en-GB" dirty="0" smtClean="0"/>
              <a:t>BAE Systems</a:t>
            </a:r>
          </a:p>
          <a:p>
            <a:pPr lvl="2" eaLnBrk="1" hangingPunct="1"/>
            <a:r>
              <a:rPr lang="en-GB" dirty="0" smtClean="0"/>
              <a:t>UKRC/WISE</a:t>
            </a:r>
          </a:p>
          <a:p>
            <a:pPr lvl="2" eaLnBrk="1" hangingPunct="1"/>
            <a:r>
              <a:rPr lang="en-GB" dirty="0" smtClean="0"/>
              <a:t>Opportunity Now/</a:t>
            </a:r>
            <a:r>
              <a:rPr lang="en-GB" dirty="0" err="1" smtClean="0"/>
              <a:t>STEMNet</a:t>
            </a:r>
            <a:endParaRPr lang="en-GB" dirty="0" smtClean="0"/>
          </a:p>
          <a:p>
            <a:pPr lvl="2" eaLnBrk="1" hangingPunct="1"/>
            <a:r>
              <a:rPr lang="en-GB" dirty="0" smtClean="0"/>
              <a:t>Professional bodies</a:t>
            </a:r>
            <a:br>
              <a:rPr lang="en-GB" dirty="0" smtClean="0"/>
            </a:br>
            <a:r>
              <a:rPr lang="en-GB" dirty="0" smtClean="0"/>
              <a:t>e.g. IET</a:t>
            </a:r>
          </a:p>
          <a:p>
            <a:pPr lvl="1" eaLnBrk="1" hangingPunct="1"/>
            <a:r>
              <a:rPr lang="en-GB" dirty="0" smtClean="0"/>
              <a:t>Internal buy-in</a:t>
            </a:r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pic>
        <p:nvPicPr>
          <p:cNvPr id="13316" name="Picture 7" descr="UKRC Logo">
            <a:hlinkClick r:id="rId3" tooltip="UKRC Homepage Link"/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245175"/>
            <a:ext cx="4572000" cy="61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Wise logo_2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147814"/>
            <a:ext cx="819150" cy="98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 descr="IET home">
            <a:hlinkClick r:id="rId6"/>
          </p:cNvPr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644139"/>
            <a:ext cx="966788" cy="69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Stemnet logo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6" y="1601738"/>
            <a:ext cx="2854325" cy="96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 descr="bae_img_logo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4299942"/>
            <a:ext cx="2644775" cy="4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 descr="ON 4col LOGO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838" y="3400188"/>
            <a:ext cx="2520950" cy="69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989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5462" y="409156"/>
            <a:ext cx="3203441" cy="83869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2500" dirty="0">
                <a:solidFill>
                  <a:schemeClr val="hlink"/>
                </a:solidFill>
              </a:rPr>
              <a:t>Key Elements of the</a:t>
            </a:r>
            <a:br>
              <a:rPr lang="en-GB" sz="2500" dirty="0">
                <a:solidFill>
                  <a:schemeClr val="hlink"/>
                </a:solidFill>
              </a:rPr>
            </a:br>
            <a:r>
              <a:rPr lang="en-GB" sz="2500" dirty="0">
                <a:solidFill>
                  <a:schemeClr val="hlink"/>
                </a:solidFill>
              </a:rPr>
              <a:t>Programme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7" y="1396431"/>
            <a:ext cx="6445250" cy="3168175"/>
          </a:xfrm>
        </p:spPr>
        <p:txBody>
          <a:bodyPr/>
          <a:lstStyle/>
          <a:p>
            <a:pPr eaLnBrk="1" hangingPunct="1">
              <a:spcBef>
                <a:spcPts val="675"/>
              </a:spcBef>
            </a:pPr>
            <a:r>
              <a:rPr lang="en-GB" dirty="0" smtClean="0"/>
              <a:t>Work experience</a:t>
            </a:r>
          </a:p>
          <a:p>
            <a:pPr eaLnBrk="1" hangingPunct="1">
              <a:spcBef>
                <a:spcPts val="675"/>
              </a:spcBef>
            </a:pPr>
            <a:r>
              <a:rPr lang="en-GB" dirty="0" smtClean="0"/>
              <a:t>Schools road show</a:t>
            </a:r>
          </a:p>
          <a:p>
            <a:pPr eaLnBrk="1" hangingPunct="1">
              <a:spcBef>
                <a:spcPts val="675"/>
              </a:spcBef>
            </a:pPr>
            <a:r>
              <a:rPr lang="en-GB" dirty="0" smtClean="0"/>
              <a:t>Targeted Educational Sponsorship</a:t>
            </a:r>
          </a:p>
          <a:p>
            <a:pPr eaLnBrk="1" hangingPunct="1">
              <a:spcBef>
                <a:spcPts val="675"/>
              </a:spcBef>
            </a:pPr>
            <a:r>
              <a:rPr lang="en-GB" dirty="0" smtClean="0"/>
              <a:t>Mainstreaming </a:t>
            </a:r>
          </a:p>
          <a:p>
            <a:pPr eaLnBrk="1" hangingPunct="1">
              <a:spcBef>
                <a:spcPts val="675"/>
              </a:spcBef>
            </a:pPr>
            <a:r>
              <a:rPr lang="en-GB" dirty="0" smtClean="0"/>
              <a:t>All of above based on early engagement:</a:t>
            </a:r>
          </a:p>
          <a:p>
            <a:pPr lvl="1" eaLnBrk="1" hangingPunct="1">
              <a:spcBef>
                <a:spcPts val="675"/>
              </a:spcBef>
              <a:buFontTx/>
              <a:buChar char="•"/>
            </a:pPr>
            <a:r>
              <a:rPr lang="en-GB" dirty="0" smtClean="0"/>
              <a:t>Challenging gender &amp; other stereotyping</a:t>
            </a:r>
          </a:p>
          <a:p>
            <a:pPr lvl="1" eaLnBrk="1" hangingPunct="1">
              <a:spcBef>
                <a:spcPts val="675"/>
              </a:spcBef>
              <a:buFontTx/>
              <a:buChar char="•"/>
            </a:pPr>
            <a:r>
              <a:rPr lang="en-GB" dirty="0" smtClean="0"/>
              <a:t>Enthusing target audience about STEM subjects and possible future careers</a:t>
            </a:r>
          </a:p>
          <a:p>
            <a:pPr eaLnBrk="1" hangingPunct="1">
              <a:spcBef>
                <a:spcPts val="675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673660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18" y="453759"/>
            <a:ext cx="271407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Work Experience</a:t>
            </a:r>
          </a:p>
        </p:txBody>
      </p:sp>
      <p:pic>
        <p:nvPicPr>
          <p:cNvPr id="15363" name="Picture 4" descr="20110727CRN-0544-U-00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8133" y="2315432"/>
            <a:ext cx="3297237" cy="24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Cos-10-0591-out-Unc-03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95" y="1155114"/>
            <a:ext cx="3297238" cy="247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682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6564" y="759619"/>
            <a:ext cx="5919266" cy="145424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4500" b="0" dirty="0">
                <a:solidFill>
                  <a:srgbClr val="FFFFFF"/>
                </a:solidFill>
                <a:latin typeface="Arial" charset="0"/>
                <a:ea typeface="+mn-ea"/>
              </a:rPr>
              <a:t>INSERT WISE 1.WMV</a:t>
            </a:r>
          </a:p>
          <a:p>
            <a:r>
              <a:rPr lang="en-GB" sz="4500" b="0" dirty="0">
                <a:solidFill>
                  <a:srgbClr val="FFFFFF"/>
                </a:solidFill>
                <a:latin typeface="Arial" charset="0"/>
                <a:ea typeface="+mn-ea"/>
              </a:rPr>
              <a:t>VIDEO HERE</a:t>
            </a:r>
          </a:p>
        </p:txBody>
      </p:sp>
      <p:pic>
        <p:nvPicPr>
          <p:cNvPr id="2" name="Wise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64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7" y="1113408"/>
            <a:ext cx="6300788" cy="2673040"/>
          </a:xfrm>
        </p:spPr>
        <p:txBody>
          <a:bodyPr/>
          <a:lstStyle/>
          <a:p>
            <a:pPr eaLnBrk="1" hangingPunct="1"/>
            <a:r>
              <a:rPr lang="en-GB" dirty="0" smtClean="0"/>
              <a:t>First course in 2009 for 24 Year 10 girls</a:t>
            </a:r>
          </a:p>
          <a:p>
            <a:pPr lvl="1" eaLnBrk="1" hangingPunct="1"/>
            <a:r>
              <a:rPr lang="en-GB" dirty="0" smtClean="0"/>
              <a:t> Engineering hands-on programme</a:t>
            </a:r>
          </a:p>
          <a:p>
            <a:pPr lvl="1" eaLnBrk="1" hangingPunct="1"/>
            <a:r>
              <a:rPr lang="en-GB" dirty="0" smtClean="0"/>
              <a:t> Residential</a:t>
            </a:r>
          </a:p>
          <a:p>
            <a:pPr lvl="1" eaLnBrk="1" hangingPunct="1"/>
            <a:r>
              <a:rPr lang="en-GB" dirty="0" smtClean="0"/>
              <a:t> Team building</a:t>
            </a:r>
          </a:p>
          <a:p>
            <a:pPr lvl="1" eaLnBrk="1" hangingPunct="1"/>
            <a:r>
              <a:rPr lang="en-GB" dirty="0" smtClean="0"/>
              <a:t> Personal development training</a:t>
            </a:r>
          </a:p>
          <a:p>
            <a:pPr lvl="1" eaLnBrk="1" hangingPunct="1"/>
            <a:r>
              <a:rPr lang="en-GB" dirty="0" smtClean="0"/>
              <a:t> Team presentations on final day</a:t>
            </a:r>
          </a:p>
          <a:p>
            <a:pPr eaLnBrk="1" hangingPunct="1"/>
            <a:r>
              <a:rPr lang="en-GB" dirty="0" smtClean="0"/>
              <a:t>Involved parents, teachers and internal audience</a:t>
            </a:r>
          </a:p>
          <a:p>
            <a:pPr eaLnBrk="1" hangingPunct="1"/>
            <a:r>
              <a:rPr lang="en-GB" dirty="0" smtClean="0"/>
              <a:t>Workbook created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18" y="453759"/>
            <a:ext cx="271407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Work Experience</a:t>
            </a:r>
          </a:p>
        </p:txBody>
      </p:sp>
    </p:spTree>
    <p:extLst>
      <p:ext uri="{BB962C8B-B14F-4D97-AF65-F5344CB8AC3E}">
        <p14:creationId xmlns:p14="http://schemas.microsoft.com/office/powerpoint/2010/main" val="1806879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7438"/>
            <a:ext cx="6805613" cy="272843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 smtClean="0"/>
              <a:t>Independent evaluation:</a:t>
            </a:r>
          </a:p>
          <a:p>
            <a:pPr eaLnBrk="1" hangingPunct="1">
              <a:buFontTx/>
              <a:buNone/>
            </a:pPr>
            <a:endParaRPr lang="en-GB" dirty="0" smtClean="0"/>
          </a:p>
          <a:p>
            <a:pPr eaLnBrk="1" hangingPunct="1">
              <a:buFontTx/>
              <a:buNone/>
            </a:pPr>
            <a:r>
              <a:rPr lang="en-GB" dirty="0" smtClean="0"/>
              <a:t>	“The RAF engineering week was overwhelmingly successful in meeting its objectives, both strategic and operational, in employing successful approaches to engaging girls in exploring engineering as a potential career.”</a:t>
            </a:r>
          </a:p>
          <a:p>
            <a:pPr eaLnBrk="1" hangingPunct="1">
              <a:buFontTx/>
              <a:buNone/>
            </a:pPr>
            <a:r>
              <a:rPr lang="en-GB" dirty="0" smtClean="0"/>
              <a:t>						</a:t>
            </a:r>
            <a:r>
              <a:rPr lang="en-GB" sz="1200" dirty="0"/>
              <a:t>Liz Russo</a:t>
            </a:r>
          </a:p>
          <a:p>
            <a:pPr eaLnBrk="1" hangingPunct="1">
              <a:buFontTx/>
              <a:buNone/>
            </a:pPr>
            <a:r>
              <a:rPr lang="en-GB" sz="1200" dirty="0"/>
              <a:t>						</a:t>
            </a:r>
            <a:r>
              <a:rPr lang="en-GB" sz="1200" dirty="0" err="1"/>
              <a:t>Kiaros</a:t>
            </a:r>
            <a:r>
              <a:rPr lang="en-GB" sz="1200" dirty="0"/>
              <a:t> Solutions Ltd</a:t>
            </a:r>
            <a:endParaRPr lang="en-GB" dirty="0" smtClean="0"/>
          </a:p>
          <a:p>
            <a:pPr eaLnBrk="1" hangingPunct="1"/>
            <a:endParaRPr lang="en-GB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18" y="452028"/>
            <a:ext cx="4448975" cy="415498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Work Experience Evaluation</a:t>
            </a:r>
          </a:p>
        </p:txBody>
      </p:sp>
    </p:spTree>
    <p:extLst>
      <p:ext uri="{BB962C8B-B14F-4D97-AF65-F5344CB8AC3E}">
        <p14:creationId xmlns:p14="http://schemas.microsoft.com/office/powerpoint/2010/main" val="1354210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7" y="1254919"/>
            <a:ext cx="6593568" cy="2285241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2010 and 2011 courses improved to include CREST Awards</a:t>
            </a:r>
          </a:p>
          <a:p>
            <a:pPr marL="201216" indent="-201216" eaLnBrk="1" hangingPunct="1"/>
            <a:r>
              <a:rPr lang="en-GB" dirty="0" smtClean="0"/>
              <a:t>Model used successfully for:</a:t>
            </a:r>
          </a:p>
          <a:p>
            <a:pPr lvl="1" eaLnBrk="1" hangingPunct="1"/>
            <a:r>
              <a:rPr lang="en-GB" dirty="0" smtClean="0"/>
              <a:t> Logistics work experience (also for girls)</a:t>
            </a:r>
          </a:p>
          <a:p>
            <a:pPr lvl="1" eaLnBrk="1" hangingPunct="1"/>
            <a:r>
              <a:rPr lang="en-GB" dirty="0" smtClean="0"/>
              <a:t>High Achieving African-Caribbean Boys (Generating Genius)</a:t>
            </a:r>
          </a:p>
          <a:p>
            <a:pPr marL="201216" indent="-201216" eaLnBrk="1" hangingPunct="1"/>
            <a:r>
              <a:rPr lang="en-GB" dirty="0" smtClean="0"/>
              <a:t>Workbook developed to support each course</a:t>
            </a:r>
          </a:p>
          <a:p>
            <a:pPr eaLnBrk="1" hangingPunct="1">
              <a:buFontTx/>
              <a:buNone/>
            </a:pPr>
            <a:endParaRPr lang="en-GB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18" y="453759"/>
            <a:ext cx="271407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Work Experience</a:t>
            </a:r>
          </a:p>
        </p:txBody>
      </p:sp>
    </p:spTree>
    <p:extLst>
      <p:ext uri="{BB962C8B-B14F-4D97-AF65-F5344CB8AC3E}">
        <p14:creationId xmlns:p14="http://schemas.microsoft.com/office/powerpoint/2010/main" val="1814831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6563" y="759620"/>
            <a:ext cx="6395020" cy="182357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3800" b="0" dirty="0">
                <a:solidFill>
                  <a:srgbClr val="FFFFFF"/>
                </a:solidFill>
                <a:latin typeface="Arial" charset="0"/>
                <a:ea typeface="+mn-ea"/>
              </a:rPr>
              <a:t>INSERT</a:t>
            </a:r>
          </a:p>
          <a:p>
            <a:r>
              <a:rPr lang="en-GB" sz="3800" b="0" dirty="0">
                <a:solidFill>
                  <a:srgbClr val="FFFFFF"/>
                </a:solidFill>
                <a:latin typeface="Arial" charset="0"/>
                <a:ea typeface="+mn-ea"/>
              </a:rPr>
              <a:t>WOMEN IN SCIENCE BFBS</a:t>
            </a:r>
          </a:p>
          <a:p>
            <a:r>
              <a:rPr lang="en-GB" sz="3800" b="0" dirty="0">
                <a:solidFill>
                  <a:srgbClr val="FFFFFF"/>
                </a:solidFill>
                <a:latin typeface="Arial" charset="0"/>
                <a:ea typeface="+mn-ea"/>
              </a:rPr>
              <a:t>VIDEO HERE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WindowsMediaPlayer1" r:id="rId2" imgW="9144793" imgH="6858594"/>
        </mc:Choice>
        <mc:Fallback>
          <p:control name="WindowsMediaPlayer1" r:id="rId2" imgW="9144793" imgH="6858594">
            <p:pic>
              <p:nvPicPr>
                <p:cNvPr id="0" name="WindowsMediaPlayer1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855663"/>
                  <a:ext cx="9144000" cy="6856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0223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5"/>
          <p:cNvSpPr txBox="1">
            <a:spLocks noGrp="1"/>
          </p:cNvSpPr>
          <p:nvPr/>
        </p:nvSpPr>
        <p:spPr bwMode="auto">
          <a:xfrm>
            <a:off x="6781800" y="4786312"/>
            <a:ext cx="21336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algn="r"/>
            <a:fld id="{45DBD35A-7709-4843-BE7E-482BFFB5D6AE}" type="slidenum">
              <a:rPr lang="en-US" sz="900">
                <a:solidFill>
                  <a:srgbClr val="0079C1"/>
                </a:solidFill>
              </a:rPr>
              <a:pPr algn="r"/>
              <a:t>4</a:t>
            </a:fld>
            <a:endParaRPr lang="en-US" sz="900">
              <a:solidFill>
                <a:srgbClr val="0079C1"/>
              </a:solidFill>
            </a:endParaRPr>
          </a:p>
        </p:txBody>
      </p:sp>
      <p:pic>
        <p:nvPicPr>
          <p:cNvPr id="46082" name="Picture 8" descr="Energy Distribution white no heading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87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8594" y="525066"/>
            <a:ext cx="8786813" cy="438150"/>
          </a:xfrm>
        </p:spPr>
        <p:txBody>
          <a:bodyPr/>
          <a:lstStyle/>
          <a:p>
            <a:pPr algn="ctr" eaLnBrk="1" hangingPunct="1"/>
            <a:r>
              <a:rPr lang="en-US" sz="2400" dirty="0"/>
              <a:t>Who are we?</a:t>
            </a:r>
          </a:p>
        </p:txBody>
      </p:sp>
      <p:pic>
        <p:nvPicPr>
          <p:cNvPr id="46084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1888" y="1506954"/>
            <a:ext cx="1800225" cy="56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11"/>
          <p:cNvSpPr>
            <a:spLocks noChangeArrowheads="1"/>
          </p:cNvSpPr>
          <p:nvPr/>
        </p:nvSpPr>
        <p:spPr bwMode="auto">
          <a:xfrm>
            <a:off x="6588125" y="195263"/>
            <a:ext cx="2305050" cy="485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US" sz="2100">
              <a:solidFill>
                <a:srgbClr val="0079C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54920"/>
            <a:ext cx="6589713" cy="1962076"/>
          </a:xfrm>
        </p:spPr>
        <p:txBody>
          <a:bodyPr/>
          <a:lstStyle/>
          <a:p>
            <a:pPr marL="201216" indent="-201216" eaLnBrk="1" hangingPunct="1">
              <a:spcBef>
                <a:spcPts val="600"/>
              </a:spcBef>
            </a:pPr>
            <a:r>
              <a:rPr lang="en-GB" dirty="0" smtClean="0"/>
              <a:t>Next steps: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/>
              <a:t>Continue with Engineering/Logistics and Generating Genius Courses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/>
              <a:t>Introduce additional course for Generating Genius girls</a:t>
            </a:r>
          </a:p>
          <a:p>
            <a:pPr lvl="1" eaLnBrk="1" hangingPunct="1">
              <a:spcBef>
                <a:spcPts val="600"/>
              </a:spcBef>
            </a:pPr>
            <a:r>
              <a:rPr lang="en-GB" dirty="0" smtClean="0"/>
              <a:t>Pilot partnership work experience with BAE Systems and Education Business Partnerships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18" y="453759"/>
            <a:ext cx="271407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Work Experience</a:t>
            </a:r>
          </a:p>
        </p:txBody>
      </p:sp>
    </p:spTree>
    <p:extLst>
      <p:ext uri="{BB962C8B-B14F-4D97-AF65-F5344CB8AC3E}">
        <p14:creationId xmlns:p14="http://schemas.microsoft.com/office/powerpoint/2010/main" val="2832750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051" y="451974"/>
            <a:ext cx="4636729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BAE Systems/RAF </a:t>
            </a:r>
            <a:r>
              <a:rPr lang="en-GB" sz="2500" dirty="0" err="1">
                <a:solidFill>
                  <a:schemeClr val="hlink"/>
                </a:solidFill>
              </a:rPr>
              <a:t>Roadshow</a:t>
            </a:r>
            <a:endParaRPr lang="en-GB" sz="2500" dirty="0">
              <a:solidFill>
                <a:schemeClr val="hlink"/>
              </a:solidFill>
            </a:endParaRPr>
          </a:p>
        </p:txBody>
      </p:sp>
      <p:pic>
        <p:nvPicPr>
          <p:cNvPr id="22531" name="Picture 4" descr="ROADSHOW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94" y="1103200"/>
            <a:ext cx="3280618" cy="218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ROADSHOW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1712" y="2484699"/>
            <a:ext cx="3433988" cy="228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870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490" y="1227705"/>
            <a:ext cx="6445250" cy="1952843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Collaboration since 2009</a:t>
            </a:r>
          </a:p>
          <a:p>
            <a:pPr marL="201216" indent="-201216" eaLnBrk="1" hangingPunct="1"/>
            <a:r>
              <a:rPr lang="en-GB" dirty="0" smtClean="0"/>
              <a:t>Aim:</a:t>
            </a:r>
          </a:p>
          <a:p>
            <a:pPr lvl="1" eaLnBrk="1" hangingPunct="1"/>
            <a:r>
              <a:rPr lang="en-GB" dirty="0" smtClean="0"/>
              <a:t> To enthuse pupils for STEM subjects   and careers</a:t>
            </a:r>
          </a:p>
          <a:p>
            <a:pPr lvl="1" eaLnBrk="1" hangingPunct="1"/>
            <a:r>
              <a:rPr lang="en-GB" dirty="0" smtClean="0"/>
              <a:t> To challenge perceptions that Engineering is just for boys or is a dirty occupation</a:t>
            </a:r>
          </a:p>
          <a:p>
            <a:pPr lvl="1" eaLnBrk="1" hangingPunct="1"/>
            <a:r>
              <a:rPr lang="en-GB" dirty="0" smtClean="0"/>
              <a:t>To assist teachers in developing STEM skills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2051" y="451974"/>
            <a:ext cx="4636729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BAE Systems/RAF </a:t>
            </a:r>
            <a:r>
              <a:rPr lang="en-GB" sz="2500" dirty="0" err="1">
                <a:solidFill>
                  <a:schemeClr val="hlink"/>
                </a:solidFill>
              </a:rPr>
              <a:t>Roadshow</a:t>
            </a:r>
            <a:endParaRPr lang="en-GB" sz="25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2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8" y="1195050"/>
            <a:ext cx="6661150" cy="2174441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Innovative drama based engineering</a:t>
            </a:r>
            <a:br>
              <a:rPr lang="en-GB" dirty="0" smtClean="0"/>
            </a:br>
            <a:r>
              <a:rPr lang="en-GB" dirty="0" smtClean="0"/>
              <a:t>theatre show</a:t>
            </a:r>
          </a:p>
          <a:p>
            <a:pPr marL="201216" indent="-201216" eaLnBrk="1" hangingPunct="1"/>
            <a:r>
              <a:rPr lang="en-GB" dirty="0" smtClean="0"/>
              <a:t>Supplemented by 2 interactive workshops, teacher resource pack and on-line engineering competitions.</a:t>
            </a:r>
          </a:p>
          <a:p>
            <a:pPr marL="201216" indent="-201216" eaLnBrk="1" hangingPunct="1"/>
            <a:r>
              <a:rPr lang="en-GB" dirty="0" smtClean="0"/>
              <a:t>Delivered to late primary/early secondary audiences pan UK </a:t>
            </a:r>
          </a:p>
          <a:p>
            <a:pPr marL="201216" indent="-201216" eaLnBrk="1" hangingPunct="1"/>
            <a:r>
              <a:rPr lang="en-GB" dirty="0" smtClean="0"/>
              <a:t>To date collaboration has resulted in early engagement to over 53 000 young people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2051" y="451974"/>
            <a:ext cx="4636729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BAE Systems/RAF </a:t>
            </a:r>
            <a:r>
              <a:rPr lang="en-GB" sz="2500" dirty="0" err="1">
                <a:solidFill>
                  <a:schemeClr val="hlink"/>
                </a:solidFill>
              </a:rPr>
              <a:t>Roadshow</a:t>
            </a:r>
            <a:endParaRPr lang="en-GB" sz="25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05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8" y="1195049"/>
            <a:ext cx="5942013" cy="1675844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In 2010 Diversity Engineering Challenge introduced</a:t>
            </a:r>
          </a:p>
          <a:p>
            <a:pPr marL="201216" indent="-201216" eaLnBrk="1" hangingPunct="1"/>
            <a:r>
              <a:rPr lang="en-GB" dirty="0" smtClean="0"/>
              <a:t>Joint representation at:</a:t>
            </a:r>
          </a:p>
          <a:p>
            <a:pPr lvl="1" eaLnBrk="1" hangingPunct="1"/>
            <a:r>
              <a:rPr lang="en-GB" dirty="0" smtClean="0"/>
              <a:t> Big Bang Science and Engineering Fair</a:t>
            </a:r>
          </a:p>
          <a:p>
            <a:pPr lvl="1" eaLnBrk="1" hangingPunct="1"/>
            <a:r>
              <a:rPr lang="en-GB" dirty="0" smtClean="0"/>
              <a:t>Presentation of seminars</a:t>
            </a:r>
          </a:p>
          <a:p>
            <a:pPr marL="201216" indent="-201216" eaLnBrk="1" hangingPunct="1"/>
            <a:r>
              <a:rPr lang="en-GB" dirty="0" smtClean="0"/>
              <a:t>All promoting STEM and diversity key messaging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2051" y="451974"/>
            <a:ext cx="4636729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BAE Systems/RAF </a:t>
            </a:r>
            <a:r>
              <a:rPr lang="en-GB" sz="2500" dirty="0" err="1">
                <a:solidFill>
                  <a:schemeClr val="hlink"/>
                </a:solidFill>
              </a:rPr>
              <a:t>Roadshow</a:t>
            </a:r>
            <a:endParaRPr lang="en-GB" sz="25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1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975" y="418880"/>
            <a:ext cx="6339341" cy="830997"/>
          </a:xfrm>
        </p:spPr>
        <p:txBody>
          <a:bodyPr wrap="square"/>
          <a:lstStyle/>
          <a:p>
            <a:pPr eaLnBrk="1" hangingPunct="1">
              <a:lnSpc>
                <a:spcPct val="100000"/>
              </a:lnSpc>
            </a:pPr>
            <a:r>
              <a:rPr lang="en-GB" sz="2500" dirty="0">
                <a:solidFill>
                  <a:schemeClr val="hlink"/>
                </a:solidFill>
              </a:rPr>
              <a:t>Targeted Educational Sponsorship &amp; Mainstreaming</a:t>
            </a:r>
            <a:endParaRPr lang="en-GB" sz="25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107" y="1458347"/>
            <a:ext cx="6192838" cy="1675844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DTOEES</a:t>
            </a:r>
          </a:p>
          <a:p>
            <a:pPr marL="201216" indent="-201216" eaLnBrk="1" hangingPunct="1"/>
            <a:r>
              <a:rPr lang="en-GB" dirty="0" smtClean="0"/>
              <a:t>Bursaries</a:t>
            </a:r>
          </a:p>
          <a:p>
            <a:pPr marL="201216" indent="-201216" eaLnBrk="1" hangingPunct="1"/>
            <a:r>
              <a:rPr lang="en-GB" dirty="0" smtClean="0"/>
              <a:t>Arkwright Scholarships</a:t>
            </a:r>
          </a:p>
          <a:p>
            <a:pPr marL="201216" indent="-201216" eaLnBrk="1" hangingPunct="1"/>
            <a:r>
              <a:rPr lang="en-GB" dirty="0" smtClean="0"/>
              <a:t>IET Young Female Engineer of the Year</a:t>
            </a:r>
          </a:p>
          <a:p>
            <a:pPr marL="201216" indent="-201216" eaLnBrk="1" hangingPunct="1"/>
            <a:r>
              <a:rPr lang="en-GB" dirty="0" smtClean="0"/>
              <a:t>Mainstreaming</a:t>
            </a:r>
          </a:p>
        </p:txBody>
      </p:sp>
      <p:pic>
        <p:nvPicPr>
          <p:cNvPr id="26628" name="Picture 4" descr="ARKWRIGHT SCHOLARSHIP LOGO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3" y="3876914"/>
            <a:ext cx="2647950" cy="61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IET-Award logo-YWE-Sponsor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3813573"/>
            <a:ext cx="3733800" cy="74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12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2490" y="453759"/>
            <a:ext cx="1161768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Impact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709" y="1170726"/>
            <a:ext cx="5832475" cy="2008242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Work experience</a:t>
            </a:r>
          </a:p>
          <a:p>
            <a:pPr marL="201216" indent="-201216" eaLnBrk="1" hangingPunct="1"/>
            <a:r>
              <a:rPr lang="en-GB" dirty="0" smtClean="0"/>
              <a:t>RAF/BAE Systems schools road show  </a:t>
            </a:r>
          </a:p>
          <a:p>
            <a:pPr marL="201216" indent="-201216" eaLnBrk="1" hangingPunct="1"/>
            <a:r>
              <a:rPr lang="en-GB" dirty="0" smtClean="0"/>
              <a:t>Defence Sixth Form College</a:t>
            </a:r>
          </a:p>
          <a:p>
            <a:pPr marL="201216" indent="-201216" eaLnBrk="1" hangingPunct="1"/>
            <a:r>
              <a:rPr lang="en-GB" dirty="0" smtClean="0"/>
              <a:t>Outreach activity</a:t>
            </a:r>
          </a:p>
          <a:p>
            <a:pPr marL="201216" indent="-201216" eaLnBrk="1" hangingPunct="1"/>
            <a:r>
              <a:rPr lang="en-GB" dirty="0" smtClean="0"/>
              <a:t>Altitude</a:t>
            </a:r>
          </a:p>
          <a:p>
            <a:pPr marL="201216" indent="-201216" eaLnBrk="1" hangingPunct="1"/>
            <a:r>
              <a:rPr lang="en-GB" dirty="0" smtClean="0"/>
              <a:t>Air Cadet Organisation</a:t>
            </a:r>
          </a:p>
        </p:txBody>
      </p:sp>
      <p:pic>
        <p:nvPicPr>
          <p:cNvPr id="27652" name="Picture 5" descr="altitude_BLUE copy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45" y="3689071"/>
            <a:ext cx="3259137" cy="70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See full size image">
            <a:hlinkClick r:id="rId4"/>
          </p:cNvPr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833" y="3430163"/>
            <a:ext cx="2663825" cy="122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473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7" y="1140622"/>
            <a:ext cx="6445250" cy="3005438"/>
          </a:xfrm>
        </p:spPr>
        <p:txBody>
          <a:bodyPr/>
          <a:lstStyle/>
          <a:p>
            <a:pPr marL="201216" indent="-201216" eaLnBrk="1" hangingPunct="1"/>
            <a:r>
              <a:rPr lang="en-GB" dirty="0" smtClean="0"/>
              <a:t>Gender imperative in high level plans</a:t>
            </a:r>
          </a:p>
          <a:p>
            <a:pPr marL="201216" indent="-201216" eaLnBrk="1" hangingPunct="1"/>
            <a:r>
              <a:rPr lang="en-GB" dirty="0" smtClean="0"/>
              <a:t>Early engagement accepted as a principle</a:t>
            </a:r>
          </a:p>
          <a:p>
            <a:pPr marL="201216" indent="-201216" eaLnBrk="1" hangingPunct="1"/>
            <a:r>
              <a:rPr lang="en-GB" dirty="0" smtClean="0"/>
              <a:t>Events planning:</a:t>
            </a:r>
          </a:p>
          <a:p>
            <a:pPr lvl="1" eaLnBrk="1" hangingPunct="1">
              <a:buFontTx/>
              <a:buChar char="•"/>
            </a:pPr>
            <a:r>
              <a:rPr lang="en-GB" dirty="0" smtClean="0"/>
              <a:t>Big Bang</a:t>
            </a:r>
          </a:p>
          <a:p>
            <a:pPr lvl="1" eaLnBrk="1" hangingPunct="1">
              <a:buFontTx/>
              <a:buChar char="•"/>
            </a:pPr>
            <a:r>
              <a:rPr lang="en-GB" dirty="0" smtClean="0"/>
              <a:t>Clothes Show</a:t>
            </a:r>
          </a:p>
          <a:p>
            <a:pPr marL="201216" indent="-201216" eaLnBrk="1" hangingPunct="1"/>
            <a:r>
              <a:rPr lang="en-GB" dirty="0" smtClean="0"/>
              <a:t>Outreach Teams – STEM priority</a:t>
            </a:r>
          </a:p>
          <a:p>
            <a:pPr marL="201216" indent="-201216" eaLnBrk="1" hangingPunct="1"/>
            <a:r>
              <a:rPr lang="en-GB" dirty="0" smtClean="0"/>
              <a:t>Increased internal support – role models</a:t>
            </a:r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2490" y="453759"/>
            <a:ext cx="1161768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26692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966" y="1278734"/>
            <a:ext cx="6264275" cy="2164054"/>
          </a:xfrm>
        </p:spPr>
        <p:txBody>
          <a:bodyPr/>
          <a:lstStyle/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Shared learning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Best practice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Economies of scale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Force multipliers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Shared ideas – creative thinking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Could not have done this/or without them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22491" y="452028"/>
            <a:ext cx="3256341" cy="415498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Value of Partnership</a:t>
            </a:r>
          </a:p>
        </p:txBody>
      </p:sp>
    </p:spTree>
    <p:extLst>
      <p:ext uri="{BB962C8B-B14F-4D97-AF65-F5344CB8AC3E}">
        <p14:creationId xmlns:p14="http://schemas.microsoft.com/office/powerpoint/2010/main" val="38577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5233" y="409156"/>
            <a:ext cx="4255011" cy="83869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2500" dirty="0">
                <a:solidFill>
                  <a:schemeClr val="hlink"/>
                </a:solidFill>
              </a:rPr>
              <a:t>Link Between Recruitment </a:t>
            </a:r>
            <a:br>
              <a:rPr lang="en-GB" sz="2500" dirty="0">
                <a:solidFill>
                  <a:schemeClr val="hlink"/>
                </a:solidFill>
              </a:rPr>
            </a:br>
            <a:r>
              <a:rPr lang="en-GB" sz="2500" dirty="0">
                <a:solidFill>
                  <a:schemeClr val="hlink"/>
                </a:solidFill>
              </a:rPr>
              <a:t>and Retention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491" y="1488957"/>
            <a:ext cx="6300788" cy="1904368"/>
          </a:xfrm>
        </p:spPr>
        <p:txBody>
          <a:bodyPr/>
          <a:lstStyle/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Equality &amp; Diversity policy targeted to complement and follow-on from recruitment initiatives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Research indicates that women place more importance than men on diversity and job factors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Policies are inclusive and apply equally to all personnel irrespective of their Protected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164806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09600" y="833439"/>
            <a:ext cx="8305800" cy="270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1" y="240507"/>
            <a:ext cx="8169275" cy="389335"/>
          </a:xfrm>
        </p:spPr>
        <p:txBody>
          <a:bodyPr anchor="ctr"/>
          <a:lstStyle/>
          <a:p>
            <a:pPr eaLnBrk="1" hangingPunct="1"/>
            <a:r>
              <a:rPr lang="en-GB" smtClean="0"/>
              <a:t>National Grid.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178175" y="873919"/>
            <a:ext cx="2305050" cy="34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>
                <a:solidFill>
                  <a:srgbClr val="0066CC"/>
                </a:solidFill>
              </a:rPr>
              <a:t>50:50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28626" y="2771776"/>
            <a:ext cx="1292405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Transmission</a:t>
            </a:r>
          </a:p>
        </p:txBody>
      </p:sp>
      <p:pic>
        <p:nvPicPr>
          <p:cNvPr id="47109" name="Picture 5" descr="usa flag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/>
          <a:stretch>
            <a:fillRect/>
          </a:stretch>
        </p:blipFill>
        <p:spPr bwMode="auto">
          <a:xfrm>
            <a:off x="4316639" y="1195388"/>
            <a:ext cx="23955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uk fla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2013" y="1195388"/>
            <a:ext cx="2182812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546503" y="1618060"/>
            <a:ext cx="39818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en-GB" sz="1400">
                <a:solidFill>
                  <a:schemeClr val="tx1"/>
                </a:solidFill>
              </a:rPr>
              <a:t>UK</a:t>
            </a: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6963146" y="1618060"/>
            <a:ext cx="388568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en-GB" sz="1400">
                <a:solidFill>
                  <a:schemeClr val="tx1"/>
                </a:solidFill>
              </a:rPr>
              <a:t>US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6777039" y="2750345"/>
            <a:ext cx="1141979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Distribution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00088" y="4305301"/>
            <a:ext cx="994503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Electricity</a:t>
            </a: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791325" y="4294585"/>
            <a:ext cx="476734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Gas</a:t>
            </a:r>
          </a:p>
        </p:txBody>
      </p:sp>
      <p:pic>
        <p:nvPicPr>
          <p:cNvPr id="47116" name="Picture 12" descr="9058_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6701" y="2275286"/>
            <a:ext cx="2633663" cy="13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3" descr="US El d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7250" y="3659982"/>
            <a:ext cx="2332038" cy="128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4" descr="P13Warwick2213-5 lor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1" y="2275286"/>
            <a:ext cx="2182813" cy="13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15" descr="NG005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4988" y="3659982"/>
            <a:ext cx="2366962" cy="128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593" y="460732"/>
            <a:ext cx="7056438" cy="412036"/>
          </a:xfrm>
        </p:spPr>
        <p:txBody>
          <a:bodyPr wrap="square"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Diversity Initiatives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653" y="1031759"/>
            <a:ext cx="6621689" cy="3943388"/>
          </a:xfrm>
        </p:spPr>
        <p:txBody>
          <a:bodyPr/>
          <a:lstStyle/>
          <a:p>
            <a:pPr marL="135731" indent="-135731" eaLnBrk="1" hangingPunct="1">
              <a:spcBef>
                <a:spcPts val="300"/>
              </a:spcBef>
            </a:pPr>
            <a:r>
              <a:rPr lang="en-GB" sz="1700" dirty="0"/>
              <a:t>Committed to improving Lived Experience</a:t>
            </a:r>
            <a:br>
              <a:rPr lang="en-GB" sz="1700" dirty="0"/>
            </a:br>
            <a:r>
              <a:rPr lang="en-GB" sz="1700" dirty="0"/>
              <a:t>and work/life balance for all personnel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Member of ‘Working Families’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IVF Markers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Assisted Fertility Policy (Same sex couples)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Sexual Harassment Surveys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Female BAME Promotion Research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Maternity Booklets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RAF Mentors</a:t>
            </a:r>
          </a:p>
          <a:p>
            <a:pPr lvl="1" eaLnBrk="1" hangingPunct="1">
              <a:spcBef>
                <a:spcPts val="300"/>
              </a:spcBef>
            </a:pPr>
            <a:r>
              <a:rPr lang="en-GB" sz="1700" dirty="0"/>
              <a:t>Parenting Network Study</a:t>
            </a:r>
          </a:p>
          <a:p>
            <a:pPr lvl="2" eaLnBrk="1" hangingPunct="1">
              <a:spcBef>
                <a:spcPts val="300"/>
              </a:spcBef>
            </a:pPr>
            <a:r>
              <a:rPr lang="en-GB" sz="1700" dirty="0"/>
              <a:t>Carers’ Leave</a:t>
            </a:r>
          </a:p>
          <a:p>
            <a:pPr lvl="2" eaLnBrk="1" hangingPunct="1">
              <a:spcBef>
                <a:spcPts val="300"/>
              </a:spcBef>
            </a:pPr>
            <a:r>
              <a:rPr lang="en-GB" sz="1700" dirty="0"/>
              <a:t>Adoption Markers</a:t>
            </a:r>
          </a:p>
          <a:p>
            <a:pPr lvl="2" eaLnBrk="1" hangingPunct="1">
              <a:spcBef>
                <a:spcPts val="300"/>
              </a:spcBef>
            </a:pPr>
            <a:r>
              <a:rPr lang="en-GB" sz="1700" dirty="0"/>
              <a:t>Non-Standard Working Conditions</a:t>
            </a:r>
          </a:p>
        </p:txBody>
      </p:sp>
    </p:spTree>
    <p:extLst>
      <p:ext uri="{BB962C8B-B14F-4D97-AF65-F5344CB8AC3E}">
        <p14:creationId xmlns:p14="http://schemas.microsoft.com/office/powerpoint/2010/main" val="2194399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47" y="448317"/>
            <a:ext cx="1781008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Successes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747" y="1042653"/>
            <a:ext cx="5991224" cy="2631490"/>
          </a:xfrm>
        </p:spPr>
        <p:txBody>
          <a:bodyPr/>
          <a:lstStyle/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RAF Leader in field of Diversity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GOLD award ‘Opportunity Now’</a:t>
            </a:r>
            <a:br>
              <a:rPr lang="en-GB" dirty="0" smtClean="0"/>
            </a:br>
            <a:r>
              <a:rPr lang="en-GB" dirty="0" smtClean="0"/>
              <a:t>– 2009 &amp; 2011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The Times Top 50 Employers for</a:t>
            </a:r>
            <a:br>
              <a:rPr lang="en-GB" dirty="0" smtClean="0"/>
            </a:br>
            <a:r>
              <a:rPr lang="en-GB" dirty="0" smtClean="0"/>
              <a:t>Women Award – 2011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Only Organisation in UK to have achieved both awards</a:t>
            </a:r>
          </a:p>
          <a:p>
            <a:pPr marL="201216" indent="-201216" eaLnBrk="1" hangingPunct="1">
              <a:spcBef>
                <a:spcPts val="675"/>
              </a:spcBef>
            </a:pPr>
            <a:r>
              <a:rPr lang="en-GB" dirty="0" smtClean="0"/>
              <a:t>Other Benchmarking Successes with Stonewall (Top 100) and Race for Opportunity</a:t>
            </a:r>
          </a:p>
        </p:txBody>
      </p:sp>
    </p:spTree>
    <p:extLst>
      <p:ext uri="{BB962C8B-B14F-4D97-AF65-F5344CB8AC3E}">
        <p14:creationId xmlns:p14="http://schemas.microsoft.com/office/powerpoint/2010/main" val="116714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9748" y="453759"/>
            <a:ext cx="1777401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The Future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975" y="1180763"/>
            <a:ext cx="6084887" cy="2012090"/>
          </a:xfrm>
        </p:spPr>
        <p:txBody>
          <a:bodyPr/>
          <a:lstStyle/>
          <a:p>
            <a:pPr marL="201216" indent="-201216" eaLnBrk="1" hangingPunct="1">
              <a:spcBef>
                <a:spcPts val="750"/>
              </a:spcBef>
            </a:pPr>
            <a:r>
              <a:rPr lang="en-GB" sz="2000" dirty="0"/>
              <a:t>Continuing high level support</a:t>
            </a:r>
          </a:p>
          <a:p>
            <a:pPr marL="201216" indent="-201216" eaLnBrk="1" hangingPunct="1">
              <a:spcBef>
                <a:spcPts val="750"/>
              </a:spcBef>
            </a:pPr>
            <a:r>
              <a:rPr lang="en-GB" sz="2000" dirty="0"/>
              <a:t>Existing partnership work extended</a:t>
            </a:r>
          </a:p>
          <a:p>
            <a:pPr marL="201216" indent="-201216" eaLnBrk="1" hangingPunct="1">
              <a:spcBef>
                <a:spcPts val="750"/>
              </a:spcBef>
            </a:pPr>
            <a:r>
              <a:rPr lang="en-GB" sz="2000" dirty="0"/>
              <a:t>New external partnerships</a:t>
            </a:r>
          </a:p>
          <a:p>
            <a:pPr marL="201216" indent="-201216" eaLnBrk="1" hangingPunct="1">
              <a:spcBef>
                <a:spcPts val="750"/>
              </a:spcBef>
            </a:pPr>
            <a:r>
              <a:rPr lang="en-GB" sz="2000" dirty="0"/>
              <a:t>More work experience weeks</a:t>
            </a:r>
          </a:p>
          <a:p>
            <a:pPr marL="201216" indent="-201216" eaLnBrk="1" hangingPunct="1">
              <a:spcBef>
                <a:spcPts val="750"/>
              </a:spcBef>
            </a:pPr>
            <a:r>
              <a:rPr lang="en-GB" sz="2000" dirty="0"/>
              <a:t>Increased mainstreaming</a:t>
            </a:r>
          </a:p>
        </p:txBody>
      </p:sp>
    </p:spTree>
    <p:extLst>
      <p:ext uri="{BB962C8B-B14F-4D97-AF65-F5344CB8AC3E}">
        <p14:creationId xmlns:p14="http://schemas.microsoft.com/office/powerpoint/2010/main" val="1460391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4262" y="448317"/>
            <a:ext cx="1586217" cy="412036"/>
          </a:xfrm>
        </p:spPr>
        <p:txBody>
          <a:bodyPr/>
          <a:lstStyle/>
          <a:p>
            <a:pPr eaLnBrk="1" hangingPunct="1"/>
            <a:r>
              <a:rPr lang="en-GB" sz="2500" dirty="0">
                <a:solidFill>
                  <a:schemeClr val="hlink"/>
                </a:solidFill>
              </a:rPr>
              <a:t>Summary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297" y="1292338"/>
            <a:ext cx="4718050" cy="848950"/>
          </a:xfrm>
        </p:spPr>
        <p:txBody>
          <a:bodyPr/>
          <a:lstStyle/>
          <a:p>
            <a:pPr marL="201216" indent="-201216" eaLnBrk="1" hangingPunct="1">
              <a:spcBef>
                <a:spcPts val="750"/>
              </a:spcBef>
            </a:pPr>
            <a:r>
              <a:rPr lang="en-GB" sz="2200" dirty="0"/>
              <a:t>Early success</a:t>
            </a:r>
          </a:p>
          <a:p>
            <a:pPr marL="201216" indent="-201216" eaLnBrk="1" hangingPunct="1">
              <a:spcBef>
                <a:spcPts val="750"/>
              </a:spcBef>
            </a:pPr>
            <a:r>
              <a:rPr lang="en-GB" sz="2200" dirty="0"/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71345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98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/>
          <p:cNvPicPr preferRelativeResize="0">
            <a:picLocks noChangeArrowheads="1"/>
          </p:cNvPicPr>
          <p:nvPr/>
        </p:nvPicPr>
        <p:blipFill>
          <a:blip r:embed="rId2"/>
          <a:srcRect r="9513"/>
          <a:stretch>
            <a:fillRect/>
          </a:stretch>
        </p:blipFill>
        <p:spPr bwMode="auto">
          <a:xfrm>
            <a:off x="234042" y="3213499"/>
            <a:ext cx="1986644" cy="1346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GB" smtClean="0"/>
              <a:t>National Grid - UK</a:t>
            </a:r>
          </a:p>
        </p:txBody>
      </p:sp>
      <p:pic>
        <p:nvPicPr>
          <p:cNvPr id="49155" name="Picture 3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7346" y="1045370"/>
            <a:ext cx="5011612" cy="38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 preferRelativeResize="0">
            <a:picLocks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306612" y="1279066"/>
            <a:ext cx="1622425" cy="1830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57" name="Picture 6" descr="Gas flames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5425" y="1911800"/>
            <a:ext cx="1643062" cy="122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1" name="Rectangle 13"/>
          <p:cNvSpPr>
            <a:spLocks noChangeArrowheads="1"/>
          </p:cNvSpPr>
          <p:nvPr/>
        </p:nvSpPr>
        <p:spPr bwMode="auto">
          <a:xfrm>
            <a:off x="0" y="754857"/>
            <a:ext cx="9144000" cy="4388644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rgbClr val="343434"/>
              </a:gs>
              <a:gs pos="100000">
                <a:schemeClr val="bg2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GB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0178" name="Picture 9" descr="LNG Ta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0" y="1022313"/>
            <a:ext cx="5238750" cy="334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8" descr="Drax_power_st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2417938"/>
            <a:ext cx="4527550" cy="265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Wind far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" y="787004"/>
            <a:ext cx="6242050" cy="128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8301" y="246460"/>
            <a:ext cx="6149975" cy="389334"/>
          </a:xfrm>
        </p:spPr>
        <p:txBody>
          <a:bodyPr anchor="ctr"/>
          <a:lstStyle/>
          <a:p>
            <a:pPr eaLnBrk="1" hangingPunct="1"/>
            <a:r>
              <a:rPr lang="en-GB" smtClean="0"/>
              <a:t>What</a:t>
            </a:r>
            <a:r>
              <a:rPr lang="ja-JP" altLang="en-GB" smtClean="0"/>
              <a:t>’</a:t>
            </a:r>
            <a:r>
              <a:rPr lang="en-GB" altLang="ja-JP" smtClean="0"/>
              <a:t>s Happening in Energy?</a:t>
            </a:r>
            <a:endParaRPr lang="en-GB" smtClean="0"/>
          </a:p>
        </p:txBody>
      </p:sp>
      <p:pic>
        <p:nvPicPr>
          <p:cNvPr id="50182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305" y="1644805"/>
            <a:ext cx="1631950" cy="2099005"/>
          </a:xfrm>
          <a:prstGeom prst="rect">
            <a:avLst/>
          </a:prstGeom>
          <a:noFill/>
          <a:ln w="38100">
            <a:solidFill>
              <a:srgbClr val="649FFA"/>
            </a:solidFill>
            <a:miter lim="800000"/>
            <a:headEnd/>
            <a:tailEnd/>
          </a:ln>
        </p:spPr>
      </p:pic>
      <p:pic>
        <p:nvPicPr>
          <p:cNvPr id="50183" name="Picture 12" descr="Grain LNG Tank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1376" y="3048000"/>
            <a:ext cx="4454526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Box 15"/>
          <p:cNvSpPr txBox="1">
            <a:spLocks noChangeArrowheads="1"/>
          </p:cNvSpPr>
          <p:nvPr/>
        </p:nvSpPr>
        <p:spPr bwMode="auto">
          <a:xfrm>
            <a:off x="3302000" y="2878932"/>
            <a:ext cx="2527300" cy="715580"/>
          </a:xfrm>
          <a:prstGeom prst="rect">
            <a:avLst/>
          </a:prstGeom>
          <a:solidFill>
            <a:srgbClr val="80808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100" dirty="0">
                <a:solidFill>
                  <a:schemeClr val="bg1"/>
                </a:solidFill>
              </a:rPr>
              <a:t>Sustainability and Climate Change</a:t>
            </a:r>
          </a:p>
        </p:txBody>
      </p:sp>
      <p:sp>
        <p:nvSpPr>
          <p:cNvPr id="50185" name="Text Box 16"/>
          <p:cNvSpPr txBox="1">
            <a:spLocks noChangeArrowheads="1"/>
          </p:cNvSpPr>
          <p:nvPr/>
        </p:nvSpPr>
        <p:spPr bwMode="auto">
          <a:xfrm>
            <a:off x="6261101" y="1021557"/>
            <a:ext cx="2527300" cy="623248"/>
          </a:xfrm>
          <a:prstGeom prst="rect">
            <a:avLst/>
          </a:prstGeom>
          <a:solidFill>
            <a:srgbClr val="80808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>
                <a:solidFill>
                  <a:schemeClr val="bg1"/>
                </a:solidFill>
              </a:rPr>
              <a:t>Decline of North Sea Gas</a:t>
            </a:r>
          </a:p>
        </p:txBody>
      </p:sp>
      <p:sp>
        <p:nvSpPr>
          <p:cNvPr id="50186" name="Text Box 17"/>
          <p:cNvSpPr txBox="1">
            <a:spLocks noChangeArrowheads="1"/>
          </p:cNvSpPr>
          <p:nvPr/>
        </p:nvSpPr>
        <p:spPr bwMode="auto">
          <a:xfrm>
            <a:off x="1788795" y="2071689"/>
            <a:ext cx="2527300" cy="346249"/>
          </a:xfrm>
          <a:prstGeom prst="rect">
            <a:avLst/>
          </a:prstGeom>
          <a:solidFill>
            <a:srgbClr val="80808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>
                <a:solidFill>
                  <a:schemeClr val="bg1"/>
                </a:solidFill>
              </a:rPr>
              <a:t>Asset Replacement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GB" smtClean="0"/>
              <a:t>The future …</a:t>
            </a:r>
          </a:p>
        </p:txBody>
      </p:sp>
      <p:sp>
        <p:nvSpPr>
          <p:cNvPr id="51202" name="Oval 6"/>
          <p:cNvSpPr>
            <a:spLocks noChangeArrowheads="1"/>
          </p:cNvSpPr>
          <p:nvPr/>
        </p:nvSpPr>
        <p:spPr bwMode="auto">
          <a:xfrm>
            <a:off x="3189288" y="2437210"/>
            <a:ext cx="2616200" cy="1213247"/>
          </a:xfrm>
          <a:prstGeom prst="ellipse">
            <a:avLst/>
          </a:prstGeom>
          <a:gradFill rotWithShape="1">
            <a:gsLst>
              <a:gs pos="0">
                <a:srgbClr val="A50021"/>
              </a:gs>
              <a:gs pos="50000">
                <a:srgbClr val="2A0008"/>
              </a:gs>
              <a:gs pos="100000">
                <a:srgbClr val="A50021"/>
              </a:gs>
            </a:gsLst>
            <a:lin ang="5400000" scaled="1"/>
          </a:gradFill>
          <a:ln w="25400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Electric Vehicles?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06501" y="1475185"/>
            <a:ext cx="2614613" cy="121324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3176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 algn="ctr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1400" dirty="0">
                <a:solidFill>
                  <a:srgbClr val="FFFFFF"/>
                </a:solidFill>
                <a:latin typeface="Arial" charset="0"/>
                <a:ea typeface="ＭＳ Ｐゴシック" pitchFamily="1" charset="-128"/>
              </a:rPr>
              <a:t>Carbon Capture &amp; Storage?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91491" y="2437686"/>
            <a:ext cx="2616200" cy="1213247"/>
          </a:xfrm>
          <a:prstGeom prst="ellipse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 algn="ctr">
            <a:solidFill>
              <a:schemeClr val="bg2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GB" sz="1400" dirty="0">
                <a:solidFill>
                  <a:srgbClr val="404040"/>
                </a:solidFill>
                <a:latin typeface="Arial" charset="0"/>
                <a:ea typeface="ＭＳ Ｐゴシック" pitchFamily="1" charset="-128"/>
              </a:rPr>
              <a:t>Biomass?</a:t>
            </a:r>
          </a:p>
        </p:txBody>
      </p:sp>
      <p:sp>
        <p:nvSpPr>
          <p:cNvPr id="51207" name="Oval 10"/>
          <p:cNvSpPr>
            <a:spLocks noChangeArrowheads="1"/>
          </p:cNvSpPr>
          <p:nvPr/>
        </p:nvSpPr>
        <p:spPr bwMode="auto">
          <a:xfrm>
            <a:off x="1060451" y="3352801"/>
            <a:ext cx="2614613" cy="1213247"/>
          </a:xfrm>
          <a:prstGeom prst="ellipse">
            <a:avLst/>
          </a:prstGeom>
          <a:gradFill rotWithShape="1">
            <a:gsLst>
              <a:gs pos="0">
                <a:srgbClr val="7F800C"/>
              </a:gs>
              <a:gs pos="50000">
                <a:srgbClr val="3B3B06"/>
              </a:gs>
              <a:gs pos="100000">
                <a:srgbClr val="7F800C"/>
              </a:gs>
            </a:gsLst>
            <a:lin ang="5400000" scaled="1"/>
          </a:gradFill>
          <a:ln w="25400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Wind Farms?</a:t>
            </a:r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3205163" y="3759995"/>
            <a:ext cx="2616200" cy="1213247"/>
          </a:xfrm>
          <a:prstGeom prst="ellipse">
            <a:avLst/>
          </a:prstGeom>
          <a:gradFill rotWithShape="1">
            <a:gsLst>
              <a:gs pos="0">
                <a:srgbClr val="FDFF9B"/>
              </a:gs>
              <a:gs pos="50000">
                <a:srgbClr val="FFFFFF"/>
              </a:gs>
              <a:gs pos="100000">
                <a:srgbClr val="FDFF9B"/>
              </a:gs>
            </a:gsLst>
            <a:lin ang="5400000" scaled="1"/>
          </a:gradFill>
          <a:ln w="3175">
            <a:solidFill>
              <a:schemeClr val="bg2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404040"/>
                </a:solidFill>
              </a:rPr>
              <a:t>Solar energy from the Sahara?</a:t>
            </a:r>
          </a:p>
        </p:txBody>
      </p:sp>
      <p:sp>
        <p:nvSpPr>
          <p:cNvPr id="51209" name="Oval 4"/>
          <p:cNvSpPr>
            <a:spLocks noChangeArrowheads="1"/>
          </p:cNvSpPr>
          <p:nvPr/>
        </p:nvSpPr>
        <p:spPr bwMode="auto">
          <a:xfrm>
            <a:off x="5330826" y="3358753"/>
            <a:ext cx="2614613" cy="1213247"/>
          </a:xfrm>
          <a:prstGeom prst="ellipse">
            <a:avLst/>
          </a:prstGeom>
          <a:gradFill rotWithShape="1">
            <a:gsLst>
              <a:gs pos="0">
                <a:srgbClr val="32415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25400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Nuclear: fission or fusion?</a:t>
            </a:r>
          </a:p>
        </p:txBody>
      </p:sp>
      <p:sp>
        <p:nvSpPr>
          <p:cNvPr id="51210" name="Oval 9"/>
          <p:cNvSpPr>
            <a:spLocks noChangeArrowheads="1"/>
          </p:cNvSpPr>
          <p:nvPr/>
        </p:nvSpPr>
        <p:spPr bwMode="auto">
          <a:xfrm>
            <a:off x="5884863" y="2437210"/>
            <a:ext cx="2614612" cy="1214438"/>
          </a:xfrm>
          <a:prstGeom prst="ellipse">
            <a:avLst/>
          </a:prstGeom>
          <a:gradFill rotWithShape="1">
            <a:gsLst>
              <a:gs pos="0">
                <a:srgbClr val="5E2F76"/>
              </a:gs>
              <a:gs pos="100000">
                <a:srgbClr val="CC66FF"/>
              </a:gs>
            </a:gsLst>
            <a:path path="shape">
              <a:fillToRect l="50000" t="50000" r="50000" b="50000"/>
            </a:path>
          </a:gradFill>
          <a:ln w="25400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Hydrogen Networks?</a:t>
            </a:r>
          </a:p>
        </p:txBody>
      </p:sp>
      <p:sp>
        <p:nvSpPr>
          <p:cNvPr id="51211" name="Oval 5"/>
          <p:cNvSpPr>
            <a:spLocks noChangeArrowheads="1"/>
          </p:cNvSpPr>
          <p:nvPr/>
        </p:nvSpPr>
        <p:spPr bwMode="auto">
          <a:xfrm>
            <a:off x="3205163" y="1112045"/>
            <a:ext cx="2616200" cy="1213247"/>
          </a:xfrm>
          <a:prstGeom prst="ellipse">
            <a:avLst/>
          </a:prstGeom>
          <a:gradFill rotWithShape="1">
            <a:gsLst>
              <a:gs pos="0">
                <a:srgbClr val="92D050"/>
              </a:gs>
              <a:gs pos="50000">
                <a:srgbClr val="446025"/>
              </a:gs>
              <a:gs pos="100000">
                <a:srgbClr val="92D050"/>
              </a:gs>
            </a:gsLst>
            <a:lin ang="5400000" scaled="1"/>
          </a:gradFill>
          <a:ln w="25400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FFFFFF"/>
                </a:solidFill>
              </a:rPr>
              <a:t>Wave &amp; Tides?</a:t>
            </a:r>
          </a:p>
        </p:txBody>
      </p:sp>
      <p:sp>
        <p:nvSpPr>
          <p:cNvPr id="51212" name="Oval 7"/>
          <p:cNvSpPr>
            <a:spLocks noChangeArrowheads="1"/>
          </p:cNvSpPr>
          <p:nvPr/>
        </p:nvSpPr>
        <p:spPr bwMode="auto">
          <a:xfrm>
            <a:off x="5240338" y="1550194"/>
            <a:ext cx="2614612" cy="1214438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0" scaled="1"/>
          </a:gradFill>
          <a:ln w="3175">
            <a:solidFill>
              <a:schemeClr val="bg2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GB" sz="1400">
                <a:solidFill>
                  <a:srgbClr val="005B91"/>
                </a:solidFill>
              </a:rPr>
              <a:t>Smart Meters?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71838" cy="26289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</p:spPr>
      </p:pic>
      <p:pic>
        <p:nvPicPr>
          <p:cNvPr id="52226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0164" y="1"/>
            <a:ext cx="2763837" cy="2650331"/>
          </a:xfrm>
          <a:prstGeom prst="rect">
            <a:avLst/>
          </a:prstGeom>
          <a:noFill/>
          <a:ln w="38100">
            <a:solidFill>
              <a:srgbClr val="649FFA"/>
            </a:solidFill>
            <a:miter lim="800000"/>
            <a:headEnd/>
            <a:tailEnd/>
          </a:ln>
        </p:spPr>
      </p:pic>
      <p:pic>
        <p:nvPicPr>
          <p:cNvPr id="52227" name="Picture 10" descr="P206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-6000" contrast="12000"/>
          </a:blip>
          <a:srcRect/>
          <a:stretch>
            <a:fillRect/>
          </a:stretch>
        </p:blipFill>
        <p:spPr>
          <a:xfrm>
            <a:off x="1" y="2656286"/>
            <a:ext cx="3222625" cy="2487215"/>
          </a:xfrm>
          <a:noFill/>
          <a:ln w="38100">
            <a:solidFill>
              <a:srgbClr val="649FFA"/>
            </a:solidFill>
          </a:ln>
        </p:spPr>
      </p:pic>
      <p:pic>
        <p:nvPicPr>
          <p:cNvPr id="52228" name="Picture 12" descr="P20600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lum contrast="6000"/>
          </a:blip>
          <a:srcRect/>
          <a:stretch>
            <a:fillRect/>
          </a:stretch>
        </p:blipFill>
        <p:spPr>
          <a:xfrm>
            <a:off x="3186113" y="2668191"/>
            <a:ext cx="3190875" cy="2475309"/>
          </a:xfrm>
          <a:noFill/>
          <a:ln w="38100">
            <a:solidFill>
              <a:srgbClr val="649FFA"/>
            </a:solidFill>
          </a:ln>
        </p:spPr>
      </p:pic>
      <p:pic>
        <p:nvPicPr>
          <p:cNvPr id="52229" name="Picture 15" descr="P70500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lum bright="12000" contrast="24000"/>
          </a:blip>
          <a:srcRect/>
          <a:stretch>
            <a:fillRect/>
          </a:stretch>
        </p:blipFill>
        <p:spPr>
          <a:xfrm>
            <a:off x="3267075" y="0"/>
            <a:ext cx="3119438" cy="2625329"/>
          </a:xfrm>
          <a:noFill/>
          <a:ln w="38100">
            <a:solidFill>
              <a:srgbClr val="649FFA"/>
            </a:solidFill>
          </a:ln>
        </p:spPr>
      </p:pic>
      <p:pic>
        <p:nvPicPr>
          <p:cNvPr id="52230" name="Picture 18" descr="PB30002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lum bright="24000" contrast="6000"/>
          </a:blip>
          <a:srcRect/>
          <a:stretch>
            <a:fillRect/>
          </a:stretch>
        </p:blipFill>
        <p:spPr>
          <a:xfrm>
            <a:off x="6256338" y="2682478"/>
            <a:ext cx="2887662" cy="2461022"/>
          </a:xfrm>
          <a:noFill/>
          <a:ln w="38100">
            <a:solidFill>
              <a:srgbClr val="649FFA"/>
            </a:solidFill>
          </a:ln>
        </p:spPr>
      </p:pic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338139" y="2381250"/>
            <a:ext cx="8670925" cy="434579"/>
          </a:xfrm>
          <a:prstGeom prst="rect">
            <a:avLst/>
          </a:prstGeom>
          <a:solidFill>
            <a:srgbClr val="9DCCFE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rgbClr val="000099"/>
                </a:solidFill>
              </a:rPr>
              <a:t>It’</a:t>
            </a:r>
            <a:r>
              <a:rPr lang="en-GB" altLang="ja-JP" dirty="0" smtClean="0">
                <a:solidFill>
                  <a:srgbClr val="000099"/>
                </a:solidFill>
              </a:rPr>
              <a:t>s </a:t>
            </a:r>
            <a:r>
              <a:rPr lang="en-GB" altLang="ja-JP" dirty="0">
                <a:solidFill>
                  <a:srgbClr val="000099"/>
                </a:solidFill>
              </a:rPr>
              <a:t>a £200 billion Engineering </a:t>
            </a:r>
            <a:r>
              <a:rPr lang="en-GB" altLang="ja-JP" dirty="0" smtClean="0">
                <a:solidFill>
                  <a:srgbClr val="000099"/>
                </a:solidFill>
              </a:rPr>
              <a:t>Challenge . . .</a:t>
            </a:r>
            <a:endParaRPr lang="en-GB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ional Grid PowerPoint Template Sept09_NEW">
  <a:themeElements>
    <a:clrScheme name="People Master Slide 1">
      <a:dk1>
        <a:srgbClr val="000000"/>
      </a:dk1>
      <a:lt1>
        <a:srgbClr val="FFFFFF"/>
      </a:lt1>
      <a:dk2>
        <a:srgbClr val="0079C1"/>
      </a:dk2>
      <a:lt2>
        <a:srgbClr val="808080"/>
      </a:lt2>
      <a:accent1>
        <a:srgbClr val="9DCCFE"/>
      </a:accent1>
      <a:accent2>
        <a:srgbClr val="0079C1"/>
      </a:accent2>
      <a:accent3>
        <a:srgbClr val="FFFFFF"/>
      </a:accent3>
      <a:accent4>
        <a:srgbClr val="000000"/>
      </a:accent4>
      <a:accent5>
        <a:srgbClr val="CCE2FE"/>
      </a:accent5>
      <a:accent6>
        <a:srgbClr val="006DAF"/>
      </a:accent6>
      <a:hlink>
        <a:srgbClr val="F96812"/>
      </a:hlink>
      <a:folHlink>
        <a:srgbClr val="99CC12"/>
      </a:folHlink>
    </a:clrScheme>
    <a:fontScheme name="People 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eople Master Slide 1">
        <a:dk1>
          <a:srgbClr val="000000"/>
        </a:dk1>
        <a:lt1>
          <a:srgbClr val="FFFFFF"/>
        </a:lt1>
        <a:dk2>
          <a:srgbClr val="0079C1"/>
        </a:dk2>
        <a:lt2>
          <a:srgbClr val="808080"/>
        </a:lt2>
        <a:accent1>
          <a:srgbClr val="9DCCFE"/>
        </a:accent1>
        <a:accent2>
          <a:srgbClr val="0079C1"/>
        </a:accent2>
        <a:accent3>
          <a:srgbClr val="FFFFFF"/>
        </a:accent3>
        <a:accent4>
          <a:srgbClr val="000000"/>
        </a:accent4>
        <a:accent5>
          <a:srgbClr val="CCE2FE"/>
        </a:accent5>
        <a:accent6>
          <a:srgbClr val="006DAF"/>
        </a:accent6>
        <a:hlink>
          <a:srgbClr val="F96812"/>
        </a:hlink>
        <a:folHlink>
          <a:srgbClr val="99CC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ssets">
  <a:themeElements>
    <a:clrScheme name="Assets Master Slide 1">
      <a:dk1>
        <a:srgbClr val="000000"/>
      </a:dk1>
      <a:lt1>
        <a:srgbClr val="FFFFFF"/>
      </a:lt1>
      <a:dk2>
        <a:srgbClr val="0079C1"/>
      </a:dk2>
      <a:lt2>
        <a:srgbClr val="808080"/>
      </a:lt2>
      <a:accent1>
        <a:srgbClr val="9DCCFE"/>
      </a:accent1>
      <a:accent2>
        <a:srgbClr val="0079C1"/>
      </a:accent2>
      <a:accent3>
        <a:srgbClr val="FFFFFF"/>
      </a:accent3>
      <a:accent4>
        <a:srgbClr val="000000"/>
      </a:accent4>
      <a:accent5>
        <a:srgbClr val="CCE2FE"/>
      </a:accent5>
      <a:accent6>
        <a:srgbClr val="006DAF"/>
      </a:accent6>
      <a:hlink>
        <a:srgbClr val="F96812"/>
      </a:hlink>
      <a:folHlink>
        <a:srgbClr val="99CC12"/>
      </a:folHlink>
    </a:clrScheme>
    <a:fontScheme name="Assets 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ssets Master Slide 1">
        <a:dk1>
          <a:srgbClr val="000000"/>
        </a:dk1>
        <a:lt1>
          <a:srgbClr val="FFFFFF"/>
        </a:lt1>
        <a:dk2>
          <a:srgbClr val="0079C1"/>
        </a:dk2>
        <a:lt2>
          <a:srgbClr val="808080"/>
        </a:lt2>
        <a:accent1>
          <a:srgbClr val="9DCCFE"/>
        </a:accent1>
        <a:accent2>
          <a:srgbClr val="0079C1"/>
        </a:accent2>
        <a:accent3>
          <a:srgbClr val="FFFFFF"/>
        </a:accent3>
        <a:accent4>
          <a:srgbClr val="000000"/>
        </a:accent4>
        <a:accent5>
          <a:srgbClr val="CCE2FE"/>
        </a:accent5>
        <a:accent6>
          <a:srgbClr val="006DAF"/>
        </a:accent6>
        <a:hlink>
          <a:srgbClr val="F96812"/>
        </a:hlink>
        <a:folHlink>
          <a:srgbClr val="99CC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/Transition">
  <a:themeElements>
    <a:clrScheme name="Blank/Transition 1">
      <a:dk1>
        <a:srgbClr val="000000"/>
      </a:dk1>
      <a:lt1>
        <a:srgbClr val="FFFFFF"/>
      </a:lt1>
      <a:dk2>
        <a:srgbClr val="0079C1"/>
      </a:dk2>
      <a:lt2>
        <a:srgbClr val="808080"/>
      </a:lt2>
      <a:accent1>
        <a:srgbClr val="9DCCFE"/>
      </a:accent1>
      <a:accent2>
        <a:srgbClr val="0079C1"/>
      </a:accent2>
      <a:accent3>
        <a:srgbClr val="FFFFFF"/>
      </a:accent3>
      <a:accent4>
        <a:srgbClr val="000000"/>
      </a:accent4>
      <a:accent5>
        <a:srgbClr val="CCE2FE"/>
      </a:accent5>
      <a:accent6>
        <a:srgbClr val="006DAF"/>
      </a:accent6>
      <a:hlink>
        <a:srgbClr val="F96812"/>
      </a:hlink>
      <a:folHlink>
        <a:srgbClr val="99CC12"/>
      </a:folHlink>
    </a:clrScheme>
    <a:fontScheme name="Blank/Transi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/Transition 1">
        <a:dk1>
          <a:srgbClr val="000000"/>
        </a:dk1>
        <a:lt1>
          <a:srgbClr val="FFFFFF"/>
        </a:lt1>
        <a:dk2>
          <a:srgbClr val="0079C1"/>
        </a:dk2>
        <a:lt2>
          <a:srgbClr val="808080"/>
        </a:lt2>
        <a:accent1>
          <a:srgbClr val="9DCCFE"/>
        </a:accent1>
        <a:accent2>
          <a:srgbClr val="0079C1"/>
        </a:accent2>
        <a:accent3>
          <a:srgbClr val="FFFFFF"/>
        </a:accent3>
        <a:accent4>
          <a:srgbClr val="000000"/>
        </a:accent4>
        <a:accent5>
          <a:srgbClr val="CCE2FE"/>
        </a:accent5>
        <a:accent6>
          <a:srgbClr val="006DAF"/>
        </a:accent6>
        <a:hlink>
          <a:srgbClr val="F96812"/>
        </a:hlink>
        <a:folHlink>
          <a:srgbClr val="99CC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G Photo">
  <a:themeElements>
    <a:clrScheme name="NG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ED9"/>
      </a:accent1>
      <a:accent2>
        <a:srgbClr val="52DA3F"/>
      </a:accent2>
      <a:accent3>
        <a:srgbClr val="FFFFFF"/>
      </a:accent3>
      <a:accent4>
        <a:srgbClr val="000000"/>
      </a:accent4>
      <a:accent5>
        <a:srgbClr val="AAD3E9"/>
      </a:accent5>
      <a:accent6>
        <a:srgbClr val="49C538"/>
      </a:accent6>
      <a:hlink>
        <a:srgbClr val="FF7800"/>
      </a:hlink>
      <a:folHlink>
        <a:srgbClr val="00B090"/>
      </a:folHlink>
    </a:clrScheme>
    <a:fontScheme name="NG Photo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orldSkills Leaders Forum_0609201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WorldSkills_slideshows_template_v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orldSkills_slideshows_template_v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rldSkills_slideshows_template_v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Skills_slideshows_template_v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Skills_slideshows_template_v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Skills_slideshows_template_v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Skills_slideshows_template_v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rldSkills_slideshows_template_v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2F5F"/>
      </a:dk2>
      <a:lt2>
        <a:srgbClr val="FFFFFF"/>
      </a:lt2>
      <a:accent1>
        <a:srgbClr val="739ABC"/>
      </a:accent1>
      <a:accent2>
        <a:srgbClr val="E98300"/>
      </a:accent2>
      <a:accent3>
        <a:srgbClr val="AAADB6"/>
      </a:accent3>
      <a:accent4>
        <a:srgbClr val="DADADA"/>
      </a:accent4>
      <a:accent5>
        <a:srgbClr val="BCCADA"/>
      </a:accent5>
      <a:accent6>
        <a:srgbClr val="D37600"/>
      </a:accent6>
      <a:hlink>
        <a:srgbClr val="FECB00"/>
      </a:hlink>
      <a:folHlink>
        <a:srgbClr val="0073C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2F5F"/>
        </a:dk2>
        <a:lt2>
          <a:srgbClr val="FFFFFF"/>
        </a:lt2>
        <a:accent1>
          <a:srgbClr val="739ABC"/>
        </a:accent1>
        <a:accent2>
          <a:srgbClr val="E98300"/>
        </a:accent2>
        <a:accent3>
          <a:srgbClr val="AAADB6"/>
        </a:accent3>
        <a:accent4>
          <a:srgbClr val="DADADA"/>
        </a:accent4>
        <a:accent5>
          <a:srgbClr val="BCCADA"/>
        </a:accent5>
        <a:accent6>
          <a:srgbClr val="D37600"/>
        </a:accent6>
        <a:hlink>
          <a:srgbClr val="FECB00"/>
        </a:hlink>
        <a:folHlink>
          <a:srgbClr val="0073C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739ABC"/>
        </a:dk2>
        <a:lt2>
          <a:srgbClr val="FFFFFF"/>
        </a:lt2>
        <a:accent1>
          <a:srgbClr val="002F5F"/>
        </a:accent1>
        <a:accent2>
          <a:srgbClr val="E98300"/>
        </a:accent2>
        <a:accent3>
          <a:srgbClr val="BCCADA"/>
        </a:accent3>
        <a:accent4>
          <a:srgbClr val="DADADA"/>
        </a:accent4>
        <a:accent5>
          <a:srgbClr val="AAADB6"/>
        </a:accent5>
        <a:accent6>
          <a:srgbClr val="D37600"/>
        </a:accent6>
        <a:hlink>
          <a:srgbClr val="FECB00"/>
        </a:hlink>
        <a:folHlink>
          <a:srgbClr val="0073C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2F5F"/>
        </a:dk1>
        <a:lt1>
          <a:srgbClr val="FFFFFF"/>
        </a:lt1>
        <a:dk2>
          <a:srgbClr val="002F5F"/>
        </a:dk2>
        <a:lt2>
          <a:srgbClr val="808080"/>
        </a:lt2>
        <a:accent1>
          <a:srgbClr val="739ABC"/>
        </a:accent1>
        <a:accent2>
          <a:srgbClr val="E98300"/>
        </a:accent2>
        <a:accent3>
          <a:srgbClr val="FFFFFF"/>
        </a:accent3>
        <a:accent4>
          <a:srgbClr val="002750"/>
        </a:accent4>
        <a:accent5>
          <a:srgbClr val="BCCADA"/>
        </a:accent5>
        <a:accent6>
          <a:srgbClr val="D37600"/>
        </a:accent6>
        <a:hlink>
          <a:srgbClr val="FECB00"/>
        </a:hlink>
        <a:folHlink>
          <a:srgbClr val="0073C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National Grid PowerPoint Template Sept09_NEW</Template>
  <TotalTime>1327</TotalTime>
  <Words>1206</Words>
  <Application>Microsoft Office PowerPoint</Application>
  <PresentationFormat>On-screen Show (16:9)</PresentationFormat>
  <Paragraphs>314</Paragraphs>
  <Slides>54</Slides>
  <Notes>35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National Grid PowerPoint Template Sept09_NEW</vt:lpstr>
      <vt:lpstr>Assets</vt:lpstr>
      <vt:lpstr>Blank/Transition</vt:lpstr>
      <vt:lpstr>NG Photo</vt:lpstr>
      <vt:lpstr>WorldSkills Leaders Forum_06092011</vt:lpstr>
      <vt:lpstr>Default Design</vt:lpstr>
      <vt:lpstr>PowerPoint Presentation</vt:lpstr>
      <vt:lpstr>Inspiring Tomorrow’s Workforce National Grid’s Experience in Schools</vt:lpstr>
      <vt:lpstr>Agenda</vt:lpstr>
      <vt:lpstr>Who are we?</vt:lpstr>
      <vt:lpstr>National Grid.</vt:lpstr>
      <vt:lpstr>National Grid - UK</vt:lpstr>
      <vt:lpstr>What’s Happening in Energy?</vt:lpstr>
      <vt:lpstr>The future …</vt:lpstr>
      <vt:lpstr>PowerPoint Presentation</vt:lpstr>
      <vt:lpstr>PowerPoint Presentation</vt:lpstr>
      <vt:lpstr>PowerPoint Presentation</vt:lpstr>
      <vt:lpstr>Some Quotes …</vt:lpstr>
      <vt:lpstr>So, What did we do?</vt:lpstr>
      <vt:lpstr>‘Just do it’ (Our portfolio of engagements, UK, 2010/11)</vt:lpstr>
      <vt:lpstr>Open House - Visits to National Grid Sites.</vt:lpstr>
      <vt:lpstr>National Grid Work Experience Week</vt:lpstr>
      <vt:lpstr>Ambassadors</vt:lpstr>
      <vt:lpstr>What’s Been Our Experience?</vt:lpstr>
      <vt:lpstr>Lessons</vt:lpstr>
      <vt:lpstr>Educational Issues for us.</vt:lpstr>
      <vt:lpstr>Educational Issues for us.</vt:lpstr>
      <vt:lpstr>Our main advice . . .</vt:lpstr>
      <vt:lpstr>PowerPoint Presentation</vt:lpstr>
      <vt:lpstr>PowerPoint Presentation</vt:lpstr>
      <vt:lpstr>PowerPoint Presentation</vt:lpstr>
      <vt:lpstr>Busting the Gender Stereotype: The RAF Journey </vt:lpstr>
      <vt:lpstr>Scope</vt:lpstr>
      <vt:lpstr>Who Are We?</vt:lpstr>
      <vt:lpstr>The Journey</vt:lpstr>
      <vt:lpstr>The Journey</vt:lpstr>
      <vt:lpstr>The Journey</vt:lpstr>
      <vt:lpstr>Developing the Programme</vt:lpstr>
      <vt:lpstr>Key Elements of the Programme</vt:lpstr>
      <vt:lpstr>Work Experience</vt:lpstr>
      <vt:lpstr>PowerPoint Presentation</vt:lpstr>
      <vt:lpstr>Work Experience</vt:lpstr>
      <vt:lpstr>Work Experience Evaluation</vt:lpstr>
      <vt:lpstr>Work Experience</vt:lpstr>
      <vt:lpstr>PowerPoint Presentation</vt:lpstr>
      <vt:lpstr>Work Experience</vt:lpstr>
      <vt:lpstr>BAE Systems/RAF Roadshow</vt:lpstr>
      <vt:lpstr>BAE Systems/RAF Roadshow</vt:lpstr>
      <vt:lpstr>BAE Systems/RAF Roadshow</vt:lpstr>
      <vt:lpstr>BAE Systems/RAF Roadshow</vt:lpstr>
      <vt:lpstr>Targeted Educational Sponsorship &amp; Mainstreaming</vt:lpstr>
      <vt:lpstr>Impact</vt:lpstr>
      <vt:lpstr>Impact</vt:lpstr>
      <vt:lpstr>Value of Partnership</vt:lpstr>
      <vt:lpstr>Link Between Recruitment  and Retention</vt:lpstr>
      <vt:lpstr>Diversity Initiatives</vt:lpstr>
      <vt:lpstr>Successes</vt:lpstr>
      <vt:lpstr>The Future</vt:lpstr>
      <vt:lpstr>Summary</vt:lpstr>
      <vt:lpstr>PowerPoint Presentation</vt:lpstr>
    </vt:vector>
  </TitlesOfParts>
  <Company>National Grid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Energy</dc:title>
  <dc:subject>September 2009</dc:subject>
  <dc:creator>Richard Earp</dc:creator>
  <cp:lastModifiedBy>Blitz</cp:lastModifiedBy>
  <cp:revision>76</cp:revision>
  <dcterms:created xsi:type="dcterms:W3CDTF">2010-04-14T08:53:59Z</dcterms:created>
  <dcterms:modified xsi:type="dcterms:W3CDTF">2011-10-04T13:05:17Z</dcterms:modified>
</cp:coreProperties>
</file>