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1" r:id="rId2"/>
    <p:sldId id="380" r:id="rId3"/>
    <p:sldId id="383" r:id="rId4"/>
    <p:sldId id="384" r:id="rId5"/>
    <p:sldId id="385" r:id="rId6"/>
    <p:sldId id="386" r:id="rId7"/>
    <p:sldId id="387" r:id="rId8"/>
    <p:sldId id="388" r:id="rId9"/>
    <p:sldId id="346" r:id="rId10"/>
    <p:sldId id="348" r:id="rId11"/>
    <p:sldId id="363" r:id="rId12"/>
    <p:sldId id="377" r:id="rId13"/>
    <p:sldId id="389" r:id="rId14"/>
    <p:sldId id="362" r:id="rId15"/>
    <p:sldId id="347" r:id="rId16"/>
    <p:sldId id="351" r:id="rId17"/>
    <p:sldId id="378" r:id="rId18"/>
    <p:sldId id="352" r:id="rId19"/>
    <p:sldId id="353" r:id="rId20"/>
    <p:sldId id="354" r:id="rId21"/>
    <p:sldId id="355" r:id="rId22"/>
    <p:sldId id="356" r:id="rId23"/>
    <p:sldId id="358" r:id="rId24"/>
    <p:sldId id="379" r:id="rId25"/>
    <p:sldId id="338" r:id="rId26"/>
    <p:sldId id="359" r:id="rId27"/>
    <p:sldId id="360" r:id="rId28"/>
    <p:sldId id="361" r:id="rId29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6u2951" initials="wls" lastIdx="7" clrIdx="0"/>
  <p:cmAuthor id="1" name="Bernie Williams" initials="B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2F5F"/>
    <a:srgbClr val="FECB00"/>
    <a:srgbClr val="E7AEC6"/>
    <a:srgbClr val="006778"/>
    <a:srgbClr val="BED600"/>
    <a:srgbClr val="3BBBE9"/>
    <a:srgbClr val="008542"/>
    <a:srgbClr val="FFA100"/>
    <a:srgbClr val="F3E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1872" autoAdjust="0"/>
  </p:normalViewPr>
  <p:slideViewPr>
    <p:cSldViewPr snapToGrid="0" snapToObjects="1">
      <p:cViewPr>
        <p:scale>
          <a:sx n="80" d="100"/>
          <a:sy n="80" d="100"/>
        </p:scale>
        <p:origin x="-1378" y="-101"/>
      </p:cViewPr>
      <p:guideLst>
        <p:guide orient="horz" pos="3769"/>
        <p:guide orient="horz" pos="1492"/>
        <p:guide orient="horz" pos="1450"/>
        <p:guide orient="horz" pos="2291"/>
        <p:guide orient="horz" pos="2807"/>
        <p:guide orient="horz" pos="3182"/>
        <p:guide pos="5430"/>
        <p:guide pos="277"/>
        <p:guide pos="358"/>
        <p:guide pos="2775"/>
        <p:guide pos="2984"/>
        <p:guide pos="4864"/>
      </p:guideLst>
    </p:cSldViewPr>
  </p:slideViewPr>
  <p:outlineViewPr>
    <p:cViewPr>
      <p:scale>
        <a:sx n="33" d="100"/>
        <a:sy n="33" d="100"/>
      </p:scale>
      <p:origin x="0" y="8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1790" y="-7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01T20:09:06.279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2" cy="497126"/>
          </a:xfrm>
          <a:prstGeom prst="rect">
            <a:avLst/>
          </a:prstGeom>
        </p:spPr>
        <p:txBody>
          <a:bodyPr vert="horz" lIns="91554" tIns="45776" rIns="91554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1554" tIns="45776" rIns="91554" bIns="45776" rtlCol="0"/>
          <a:lstStyle>
            <a:lvl1pPr algn="r">
              <a:defRPr sz="1200"/>
            </a:lvl1pPr>
          </a:lstStyle>
          <a:p>
            <a:fld id="{ACB535F0-9C00-47CA-9F01-7FC108AF0457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4" tIns="45776" rIns="91554" bIns="45776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554" tIns="45776" rIns="91554" bIns="4577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1162" cy="497126"/>
          </a:xfrm>
          <a:prstGeom prst="rect">
            <a:avLst/>
          </a:prstGeom>
        </p:spPr>
        <p:txBody>
          <a:bodyPr vert="horz" lIns="91554" tIns="45776" rIns="91554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1554" tIns="45776" rIns="91554" bIns="45776" rtlCol="0" anchor="b"/>
          <a:lstStyle>
            <a:lvl1pPr algn="r">
              <a:defRPr sz="1200"/>
            </a:lvl1pPr>
          </a:lstStyle>
          <a:p>
            <a:fld id="{06EBAEDD-59CB-41CA-957B-87EFE3B14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My</a:t>
            </a:r>
            <a:r>
              <a:rPr lang="de-DE" b="1" dirty="0" smtClean="0"/>
              <a:t> </a:t>
            </a:r>
            <a:r>
              <a:rPr lang="de-DE" b="1" dirty="0" err="1" smtClean="0"/>
              <a:t>fellow</a:t>
            </a:r>
            <a:r>
              <a:rPr lang="de-DE" b="1" dirty="0" smtClean="0"/>
              <a:t> Global </a:t>
            </a:r>
            <a:r>
              <a:rPr lang="de-DE" b="1" dirty="0" err="1" smtClean="0"/>
              <a:t>Industry</a:t>
            </a:r>
            <a:r>
              <a:rPr lang="de-DE" b="1" dirty="0" smtClean="0"/>
              <a:t> Partners </a:t>
            </a:r>
          </a:p>
          <a:p>
            <a:endParaRPr lang="de-DE" dirty="0" smtClean="0"/>
          </a:p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claim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exhaustive! </a:t>
            </a:r>
            <a:r>
              <a:rPr lang="de-DE" baseline="0" dirty="0" err="1" smtClean="0"/>
              <a:t>Picked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solutions</a:t>
            </a:r>
            <a:r>
              <a:rPr lang="de-DE" baseline="0" dirty="0" smtClean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waste</a:t>
            </a:r>
            <a:r>
              <a:rPr lang="de-DE" baseline="0" dirty="0" smtClean="0"/>
              <a:t>:</a:t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en-GB" b="1" dirty="0" smtClean="0"/>
              <a:t>Overproduction</a:t>
            </a:r>
            <a:r>
              <a:rPr lang="en-GB" dirty="0" smtClean="0"/>
              <a:t>. Producing unnecessary products when they are not needed and in a greater quantities than required.</a:t>
            </a:r>
            <a:br>
              <a:rPr lang="en-GB" dirty="0" smtClean="0"/>
            </a:br>
            <a:r>
              <a:rPr lang="en-GB" b="1" dirty="0" smtClean="0"/>
              <a:t>Inventory</a:t>
            </a:r>
            <a:r>
              <a:rPr lang="en-GB" dirty="0" smtClean="0"/>
              <a:t>. Material stored as raw material, work-in-process, and final products.</a:t>
            </a:r>
            <a:br>
              <a:rPr lang="en-GB" dirty="0" smtClean="0"/>
            </a:br>
            <a:r>
              <a:rPr lang="en-GB" b="1" dirty="0" smtClean="0"/>
              <a:t>Transportation</a:t>
            </a:r>
            <a:r>
              <a:rPr lang="en-GB" dirty="0" smtClean="0"/>
              <a:t>. Material handling between internal sections.</a:t>
            </a:r>
            <a:br>
              <a:rPr lang="en-GB" dirty="0" smtClean="0"/>
            </a:br>
            <a:r>
              <a:rPr lang="en-GB" b="1" dirty="0" smtClean="0"/>
              <a:t>Defects</a:t>
            </a:r>
            <a:r>
              <a:rPr lang="en-GB" dirty="0" smtClean="0"/>
              <a:t>. Irregular products that interfere with productivity, stopping the flow of high-quality products.</a:t>
            </a:r>
            <a:br>
              <a:rPr lang="en-GB" dirty="0" smtClean="0"/>
            </a:br>
            <a:r>
              <a:rPr lang="en-GB" b="1" dirty="0" smtClean="0"/>
              <a:t>Processes</a:t>
            </a:r>
            <a:r>
              <a:rPr lang="en-GB" dirty="0" smtClean="0"/>
              <a:t>. Tasks accepted as necessary.</a:t>
            </a:r>
            <a:br>
              <a:rPr lang="en-GB" dirty="0" smtClean="0"/>
            </a:br>
            <a:r>
              <a:rPr lang="en-GB" b="1" dirty="0" smtClean="0"/>
              <a:t>Operations</a:t>
            </a:r>
            <a:r>
              <a:rPr lang="en-GB" dirty="0" smtClean="0"/>
              <a:t>. Not all operations add value to the product.</a:t>
            </a:r>
            <a:br>
              <a:rPr lang="en-GB" dirty="0" smtClean="0"/>
            </a:br>
            <a:r>
              <a:rPr lang="en-GB" b="1" dirty="0" err="1" smtClean="0"/>
              <a:t>Inactivities</a:t>
            </a:r>
            <a:r>
              <a:rPr lang="en-GB" dirty="0" smtClean="0"/>
              <a:t>. Machines with idle time or operators with idle time.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amazing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critical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training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Nothing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tabu!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maintain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back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workplaces</a:t>
            </a:r>
            <a:r>
              <a:rPr lang="de-DE" baseline="0" dirty="0" smtClean="0"/>
              <a:t>! 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u="sng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lgame</a:t>
            </a:r>
            <a:r>
              <a:rPr lang="de-DE" baseline="0" dirty="0" smtClean="0"/>
              <a:t>  -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challenging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kick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out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room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end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claim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exhaustive! </a:t>
            </a:r>
            <a:r>
              <a:rPr lang="de-DE" baseline="0" dirty="0" err="1" smtClean="0"/>
              <a:t>Picked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solutions</a:t>
            </a:r>
            <a:r>
              <a:rPr lang="de-DE" baseline="0" dirty="0" smtClean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Mention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…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err="1" smtClean="0"/>
              <a:t>Apparent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percieved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complexity</a:t>
            </a:r>
            <a:r>
              <a:rPr lang="de-DE" baseline="0" dirty="0" smtClean="0"/>
              <a:t>  - </a:t>
            </a:r>
            <a:r>
              <a:rPr lang="de-DE" baseline="0" dirty="0" err="1" smtClean="0"/>
              <a:t>complextity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increasing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interfaces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improving</a:t>
            </a:r>
            <a:r>
              <a:rPr lang="de-DE" baseline="0" dirty="0" smtClean="0"/>
              <a:t> …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</a:t>
            </a:r>
            <a:endParaRPr lang="de-DE" baseline="0" dirty="0" smtClean="0"/>
          </a:p>
          <a:p>
            <a:r>
              <a:rPr lang="en-AU" b="1" dirty="0" smtClean="0">
                <a:solidFill>
                  <a:schemeClr val="tx1"/>
                </a:solidFill>
              </a:rPr>
              <a:t>Keep pace with fast innovation cycles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adaptability, flexibility, able to cope with change, learn, manage load: need to </a:t>
            </a:r>
            <a:r>
              <a:rPr lang="en-GB" dirty="0" smtClean="0">
                <a:solidFill>
                  <a:schemeClr val="tx1"/>
                </a:solidFill>
              </a:rPr>
              <a:t>discriminate and filter information for  importance, and to understand how to maximize cognitive functioning using a variety of tools and techniques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Master diversity of technology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trans-disciplinary skills and knowledge – e.g. Technician looking after manufacturing industry may need to know about process control, </a:t>
            </a:r>
            <a:r>
              <a:rPr lang="en-GB" dirty="0" smtClean="0">
                <a:solidFill>
                  <a:schemeClr val="tx1"/>
                </a:solidFill>
              </a:rPr>
              <a:t>ability to understand concepts across multiple disciplines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Learn fast and hit the road running 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Graduates / trainees have comprehensive knowledge &amp; practical experience -  training providers must find solutions that offer this</a:t>
            </a:r>
            <a:r>
              <a:rPr lang="en-AU" dirty="0" smtClean="0">
                <a:solidFill>
                  <a:srgbClr val="FF0000"/>
                </a:solidFill>
              </a:rPr>
              <a:t/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de-DE" baseline="0" dirty="0" smtClean="0"/>
              <a:t>p.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</a:t>
            </a:r>
            <a:endParaRPr lang="de-DE" baseline="0" dirty="0" smtClean="0"/>
          </a:p>
          <a:p>
            <a:r>
              <a:rPr lang="en-AU" b="1" dirty="0" smtClean="0">
                <a:solidFill>
                  <a:schemeClr val="tx1"/>
                </a:solidFill>
              </a:rPr>
              <a:t>Keep pace with fast innovation cycles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adaptability, flexibility, able to cope with change, learn, manage load: need to </a:t>
            </a:r>
            <a:r>
              <a:rPr lang="en-GB" dirty="0" smtClean="0">
                <a:solidFill>
                  <a:schemeClr val="tx1"/>
                </a:solidFill>
              </a:rPr>
              <a:t>discriminate and filter information for  importance, and to understand how to maximize cognitive functioning using a variety of tools and techniques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Master diversity of technology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trans-disciplinary skills and knowledge – e.g. Technician looking after manufacturing industry may need to know about process control, </a:t>
            </a:r>
            <a:r>
              <a:rPr lang="en-GB" dirty="0" smtClean="0">
                <a:solidFill>
                  <a:schemeClr val="tx1"/>
                </a:solidFill>
              </a:rPr>
              <a:t>ability to understand concepts across multiple disciplines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Learn fast and hit the road running 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Graduates / trainees have comprehensive knowledge &amp; practical experience -  training providers must find solutions that offer this</a:t>
            </a:r>
            <a:r>
              <a:rPr lang="en-AU" dirty="0" smtClean="0">
                <a:solidFill>
                  <a:srgbClr val="FF0000"/>
                </a:solidFill>
              </a:rPr>
              <a:t/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de-DE" baseline="0" dirty="0" smtClean="0"/>
              <a:t>p.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world</a:t>
            </a:r>
            <a:r>
              <a:rPr lang="de-DE" baseline="0" dirty="0" smtClean="0"/>
              <a:t> </a:t>
            </a:r>
            <a:r>
              <a:rPr lang="de-DE" dirty="0" smtClean="0"/>
              <a:t>will </a:t>
            </a:r>
            <a:r>
              <a:rPr lang="de-DE" dirty="0" err="1" smtClean="0"/>
              <a:t>definitely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interfaces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probably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percieved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.</a:t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en-AU" b="1" dirty="0" smtClean="0"/>
              <a:t>Team skills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Ability to operate in (multiple?) global teams, company internal and with customers</a:t>
            </a:r>
          </a:p>
          <a:p>
            <a:r>
              <a:rPr lang="en-AU" b="1" dirty="0" smtClean="0"/>
              <a:t>Communication skills </a:t>
            </a:r>
            <a:br>
              <a:rPr lang="en-AU" b="1" dirty="0" smtClean="0"/>
            </a:br>
            <a:r>
              <a:rPr lang="en-AU" dirty="0" smtClean="0"/>
              <a:t>F2F and digital skills become even more important, </a:t>
            </a:r>
            <a:r>
              <a:rPr lang="en-GB" dirty="0" smtClean="0"/>
              <a:t>ability to work productively, drive engagement, and demonstrate presence as a member of a virtual team, WorldSkills</a:t>
            </a:r>
            <a:r>
              <a:rPr lang="en-GB" baseline="0" dirty="0" smtClean="0"/>
              <a:t> is a case in point!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ability to critically assess and develop content that uses new media forms, and to leverage these media for persuasive communication</a:t>
            </a:r>
            <a:endParaRPr lang="en-AU" dirty="0" smtClean="0"/>
          </a:p>
          <a:p>
            <a:r>
              <a:rPr lang="en-AU" b="1" dirty="0" smtClean="0"/>
              <a:t>Language and intercultural skills</a:t>
            </a:r>
            <a:br>
              <a:rPr lang="en-AU" b="1" dirty="0" smtClean="0"/>
            </a:br>
            <a:r>
              <a:rPr lang="en-AU" dirty="0" smtClean="0"/>
              <a:t>Needed to service global markets and customers effectively, </a:t>
            </a:r>
            <a:r>
              <a:rPr lang="en-GB" dirty="0" smtClean="0"/>
              <a:t>ability to operate in different cultural setting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... the need to keep learning and adapt to change </a:t>
            </a:r>
            <a:br>
              <a:rPr lang="en-AU" b="1" dirty="0" smtClean="0"/>
            </a:br>
            <a:r>
              <a:rPr lang="en-AU" dirty="0" smtClean="0"/>
              <a:t>Organisations will also require the individual to take responsibility for developing their skills. So individuals must be willing to develop their own skills profile...</a:t>
            </a:r>
            <a:endParaRPr lang="en-AU" b="1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have</a:t>
            </a:r>
            <a:r>
              <a:rPr lang="de-DE" b="1" dirty="0" smtClean="0"/>
              <a:t> </a:t>
            </a:r>
            <a:r>
              <a:rPr lang="de-DE" b="1" dirty="0" err="1" smtClean="0"/>
              <a:t>picked</a:t>
            </a:r>
            <a:r>
              <a:rPr lang="de-DE" b="1" dirty="0" smtClean="0"/>
              <a:t> a </a:t>
            </a:r>
            <a:r>
              <a:rPr lang="de-DE" b="1" dirty="0" err="1" smtClean="0"/>
              <a:t>varied</a:t>
            </a:r>
            <a:r>
              <a:rPr lang="de-DE" b="1" dirty="0" smtClean="0"/>
              <a:t>  </a:t>
            </a:r>
            <a:r>
              <a:rPr lang="de-DE" b="1" dirty="0" err="1" smtClean="0"/>
              <a:t>set</a:t>
            </a:r>
            <a:r>
              <a:rPr lang="de-DE" b="1" dirty="0" smtClean="0"/>
              <a:t> </a:t>
            </a:r>
            <a:r>
              <a:rPr lang="de-DE" b="1" baseline="0" dirty="0" err="1" smtClean="0"/>
              <a:t>of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examples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Crossing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pedestian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traffic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red. 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Skills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profiles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transparent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employees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skills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BAEDD-59CB-41CA-957B-87EFE3B144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michelle.bussey@worldskills.org" TargetMode="External"/><Relationship Id="rId7" Type="http://schemas.openxmlformats.org/officeDocument/2006/relationships/hyperlink" Target="mailto:Bunzel@worldskillsleipzig2013.com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Eberhardt@worldskillsleipzig2013.com" TargetMode="External"/><Relationship Id="rId5" Type="http://schemas.openxmlformats.org/officeDocument/2006/relationships/hyperlink" Target="mailto:Ebben@bibb.de" TargetMode="External"/><Relationship Id="rId10" Type="http://schemas.openxmlformats.org/officeDocument/2006/relationships/image" Target="../media/image4.jpeg"/><Relationship Id="rId4" Type="http://schemas.openxmlformats.org/officeDocument/2006/relationships/hyperlink" Target="mailto:Haertel@bibb.de" TargetMode="External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Skills Marketplace -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628"/>
            <a:ext cx="47434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04" y="288000"/>
            <a:ext cx="806196" cy="9098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288"/>
            <a:ext cx="9144000" cy="1922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-1"/>
            <a:ext cx="2466975" cy="31426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104"/>
            <a:ext cx="49498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949"/>
            <a:ext cx="3541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4948"/>
            <a:ext cx="2719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9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60000"/>
            <a:ext cx="5694637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Content 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850225"/>
            <a:ext cx="7740000" cy="1923604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buFont typeface="Arial" pitchFamily="34" charset="0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361950" indent="-18415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97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717550" indent="-177800">
              <a:buFont typeface="Arial" pitchFamily="34" charset="0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level</a:t>
            </a:r>
            <a:r>
              <a:rPr lang="de-DE" dirty="0" smtClean="0"/>
              <a:t> 2 </a:t>
            </a:r>
          </a:p>
          <a:p>
            <a:pPr lvl="2"/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60000"/>
            <a:ext cx="5694637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Content 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850225"/>
            <a:ext cx="3973313" cy="397544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361950" indent="-18415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97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7175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level</a:t>
            </a:r>
            <a:r>
              <a:rPr lang="de-DE" dirty="0" smtClean="0"/>
              <a:t> 2 </a:t>
            </a:r>
          </a:p>
          <a:p>
            <a:pPr lvl="2"/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err="1" smtClean="0"/>
              <a:t>level</a:t>
            </a:r>
            <a:r>
              <a:rPr lang="de-DE" dirty="0" smtClean="0"/>
              <a:t> 5</a:t>
            </a:r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1" hasCustomPrompt="1"/>
          </p:nvPr>
        </p:nvSpPr>
        <p:spPr>
          <a:xfrm>
            <a:off x="4644008" y="1850225"/>
            <a:ext cx="3973313" cy="397544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361950" indent="-18415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97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7175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level</a:t>
            </a:r>
            <a:r>
              <a:rPr lang="de-DE" dirty="0" smtClean="0"/>
              <a:t> 2 </a:t>
            </a:r>
          </a:p>
          <a:p>
            <a:pPr lvl="2"/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err="1" smtClean="0"/>
              <a:t>level</a:t>
            </a:r>
            <a:r>
              <a:rPr lang="de-DE" dirty="0" smtClean="0"/>
              <a:t> 5</a:t>
            </a:r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975999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1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0" y="864000"/>
            <a:ext cx="3816000" cy="84638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>
                <a:solidFill>
                  <a:schemeClr val="accent2"/>
                </a:solidFill>
              </a:rPr>
              <a:t>Thank You!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0" y="1800000"/>
            <a:ext cx="5184000" cy="84638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>
                <a:solidFill>
                  <a:schemeClr val="accent2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937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4141705" y="1852950"/>
            <a:ext cx="4965224" cy="4385816"/>
            <a:chOff x="3818965" y="1852950"/>
            <a:chExt cx="4965224" cy="4385816"/>
          </a:xfrm>
        </p:grpSpPr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680" y="4422233"/>
              <a:ext cx="1306509" cy="1668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feld 11"/>
            <p:cNvSpPr txBox="1"/>
            <p:nvPr userDrawn="1"/>
          </p:nvSpPr>
          <p:spPr>
            <a:xfrm>
              <a:off x="3818965" y="1852950"/>
              <a:ext cx="4801161" cy="4385816"/>
            </a:xfrm>
            <a:prstGeom prst="rect">
              <a:avLst/>
            </a:prstGeom>
          </p:spPr>
          <p:txBody>
            <a:bodyPr vert="horz" wrap="square" lIns="0" tIns="0" rIns="0" bIns="0" numCol="1" spcCol="0" rtlCol="0">
              <a:spAutoFit/>
            </a:bodyPr>
            <a:lstStyle>
              <a:lvl1pPr lvl="0" indent="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None/>
                <a:defRPr lang="de-DE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1pPr>
              <a:lvl2pPr marL="177800" lvl="1" indent="-17780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 lang="de-DE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2pPr>
              <a:lvl3pPr marL="361950" lvl="2" indent="-18415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 lang="de-DE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3pPr>
              <a:lvl4pPr marL="539750" lvl="3" indent="-17780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 lang="de-DE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4pPr>
              <a:lvl5pPr marL="717550" lvl="4" indent="-17780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 lang="de-DE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400" b="1" noProof="1" smtClean="0">
                  <a:solidFill>
                    <a:schemeClr val="bg1">
                      <a:lumMod val="50000"/>
                    </a:schemeClr>
                  </a:solidFill>
                </a:rPr>
                <a:t>organising committee contacts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WorldSkills International</a:t>
              </a:r>
              <a:r>
                <a:rPr lang="de-DE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Michelle Bussey,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3"/>
                </a:rPr>
                <a:t>mailto:michelle.bussey@worldskills.org</a:t>
              </a: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en-US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en-US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en-US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Federal Institute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en-US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 Vocational Education and Training (BIBB)</a:t>
              </a:r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Michael Härtel, </a:t>
              </a:r>
              <a:r>
                <a:rPr lang="de-DE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4"/>
                </a:rPr>
                <a:t>mailto:Haertel@bibb.de</a:t>
              </a: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Jan Ebben, </a:t>
              </a:r>
              <a:r>
                <a:rPr lang="de-DE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5"/>
                </a:rPr>
                <a:t>mailto:Ebben@bibb.de</a:t>
              </a: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WorldSkills Leipzig</a:t>
              </a:r>
              <a:r>
                <a:rPr lang="de-DE" sz="1200" b="1" baseline="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2013</a:t>
              </a:r>
              <a:endParaRPr lang="de-DE" sz="1200" b="1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Kjell Eberhardt,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6"/>
                </a:rPr>
                <a:t>mailto:Eberhardt@worldskillsleipzig2013.com</a:t>
              </a:r>
              <a:endParaRPr lang="de-DE" sz="1200" b="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Susanne Bunzel,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7"/>
                </a:rPr>
                <a:t>mailto:Bunzel@worldskillsleipzig2013.com</a:t>
              </a:r>
              <a:endParaRPr lang="de-DE" sz="1200" b="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de-DE" sz="1200" b="1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007" y="3733073"/>
              <a:ext cx="1321118" cy="50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112" y="2291914"/>
              <a:ext cx="957040" cy="78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feld 3"/>
          <p:cNvSpPr txBox="1"/>
          <p:nvPr userDrawn="1"/>
        </p:nvSpPr>
        <p:spPr>
          <a:xfrm>
            <a:off x="0" y="360000"/>
            <a:ext cx="3182905" cy="84638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ts val="65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1" smtClean="0"/>
              <a:t>contact</a:t>
            </a:r>
            <a:endParaRPr lang="en-US" noProof="1"/>
          </a:p>
        </p:txBody>
      </p:sp>
      <p:sp>
        <p:nvSpPr>
          <p:cNvPr id="6" name="Textfeld 5"/>
          <p:cNvSpPr txBox="1"/>
          <p:nvPr userDrawn="1"/>
        </p:nvSpPr>
        <p:spPr>
          <a:xfrm>
            <a:off x="431999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speaker contact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6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6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6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439738" y="4546987"/>
            <a:ext cx="1668761" cy="14191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5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ore speak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0" y="360000"/>
            <a:ext cx="3182905" cy="84638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ts val="65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1" smtClean="0"/>
              <a:t>contact</a:t>
            </a:r>
            <a:endParaRPr lang="en-US" noProof="1"/>
          </a:p>
        </p:txBody>
      </p:sp>
      <p:sp>
        <p:nvSpPr>
          <p:cNvPr id="6" name="Textfeld 5"/>
          <p:cNvSpPr txBox="1"/>
          <p:nvPr userDrawn="1"/>
        </p:nvSpPr>
        <p:spPr>
          <a:xfrm>
            <a:off x="526032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speaker contact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7209547" y="2348773"/>
            <a:ext cx="1668761" cy="14191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26032" y="3608580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6032" y="4870031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585913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speaker contact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585913" y="3608580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3585913" y="4870031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</p:spTree>
    <p:extLst>
      <p:ext uri="{BB962C8B-B14F-4D97-AF65-F5344CB8AC3E}">
        <p14:creationId xmlns:p14="http://schemas.microsoft.com/office/powerpoint/2010/main" val="14752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ore speak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0" y="360000"/>
            <a:ext cx="3182905" cy="84638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ts val="65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1" smtClean="0"/>
              <a:t>contact</a:t>
            </a:r>
            <a:endParaRPr lang="en-US" noProof="1"/>
          </a:p>
        </p:txBody>
      </p:sp>
      <p:sp>
        <p:nvSpPr>
          <p:cNvPr id="6" name="Textfeld 5"/>
          <p:cNvSpPr txBox="1"/>
          <p:nvPr userDrawn="1"/>
        </p:nvSpPr>
        <p:spPr>
          <a:xfrm>
            <a:off x="526032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speaker contact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7364" y="2143417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26032" y="3608580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6032" y="4945337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157364" y="3410783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157364" y="4736767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856560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7487892" y="2143417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4856560" y="3608580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4856560" y="4945337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7487892" y="3410783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4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7487892" y="4736767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8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 session -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03270"/>
            <a:ext cx="47434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881340"/>
            <a:ext cx="2773966" cy="355276"/>
          </a:xfrm>
          <a:solidFill>
            <a:srgbClr val="FECB00"/>
          </a:solidFill>
        </p:spPr>
        <p:txBody>
          <a:bodyPr wrap="none" lIns="432000" tIns="54000" rIns="72000" bIns="54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Speaker(s)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04" y="288000"/>
            <a:ext cx="806196" cy="909828"/>
          </a:xfrm>
          <a:prstGeom prst="rect">
            <a:avLst/>
          </a:prstGeom>
        </p:spPr>
      </p:pic>
      <p:sp>
        <p:nvSpPr>
          <p:cNvPr id="10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64598"/>
            <a:ext cx="1077988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spcAft>
                <a:spcPts val="0"/>
              </a:spcAft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smtClean="0"/>
              <a:t>Title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288"/>
            <a:ext cx="9144000" cy="1922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-1"/>
            <a:ext cx="2466975" cy="3142644"/>
          </a:xfrm>
          <a:prstGeom prst="rect">
            <a:avLst/>
          </a:prstGeom>
        </p:spPr>
      </p:pic>
      <p:sp>
        <p:nvSpPr>
          <p:cNvPr id="12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178057"/>
            <a:ext cx="1773692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spcAft>
                <a:spcPts val="0"/>
              </a:spcAft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smtClean="0"/>
              <a:t>Title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</a:p>
        </p:txBody>
      </p:sp>
      <p:sp>
        <p:nvSpPr>
          <p:cNvPr id="13" name="Untertitel 2"/>
          <p:cNvSpPr txBox="1">
            <a:spLocks/>
          </p:cNvSpPr>
          <p:nvPr userDrawn="1"/>
        </p:nvSpPr>
        <p:spPr>
          <a:xfrm>
            <a:off x="0" y="4327821"/>
            <a:ext cx="3469669" cy="355276"/>
          </a:xfrm>
          <a:prstGeom prst="rect">
            <a:avLst/>
          </a:prstGeom>
          <a:solidFill>
            <a:srgbClr val="FECB00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600" b="1" kern="1200" cap="all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Name of Speaker(s) Line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0" y="742914"/>
            <a:ext cx="48402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cture blanc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4534966"/>
            <a:ext cx="2397259" cy="355276"/>
          </a:xfrm>
          <a:solidFill>
            <a:srgbClr val="FECB00"/>
          </a:solidFill>
        </p:spPr>
        <p:txBody>
          <a:bodyPr wrap="none" lIns="432000" tIns="54000" rIns="72000" bIns="54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OR SUBLINE HERE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3816000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lnSpc>
                <a:spcPct val="100000"/>
              </a:lnSpc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Place your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32800"/>
            <a:ext cx="4608000" cy="846386"/>
          </a:xfrm>
          <a:solidFill>
            <a:schemeClr val="accent2"/>
          </a:solidFill>
          <a:ln>
            <a:noFill/>
          </a:ln>
        </p:spPr>
        <p:txBody>
          <a:bodyPr wrap="none" lIns="432000" tIns="0" rIns="72000" bIns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de-DE" dirty="0" smtClean="0"/>
              <a:t>HEADLINE here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79186"/>
            <a:ext cx="3492000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subline</a:t>
            </a:r>
            <a:r>
              <a:rPr lang="de-DE" dirty="0" smtClean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3777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cture blanc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3231957" cy="846386"/>
          </a:xfrm>
          <a:solidFill>
            <a:schemeClr val="accent2"/>
          </a:solidFill>
        </p:spPr>
        <p:txBody>
          <a:bodyPr wrap="none" lIns="432000" tIns="0" rIns="216000" bIns="0" anchor="t">
            <a:spAutoFit/>
          </a:bodyPr>
          <a:lstStyle>
            <a:lvl1pPr>
              <a:lnSpc>
                <a:spcPct val="100000"/>
              </a:lnSpc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0000"/>
            <a:ext cx="4982436" cy="846386"/>
          </a:xfrm>
          <a:solidFill>
            <a:schemeClr val="accent2"/>
          </a:solidFill>
          <a:ln>
            <a:noFill/>
          </a:ln>
        </p:spPr>
        <p:txBody>
          <a:bodyPr wrap="none" lIns="432000" tIns="0" rIns="21600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de-DE" dirty="0" smtClean="0"/>
              <a:t>HEADLINE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000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cture blanc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16063"/>
            <a:ext cx="4608000" cy="846386"/>
          </a:xfrm>
          <a:solidFill>
            <a:schemeClr val="accent2"/>
          </a:solidFill>
          <a:ln>
            <a:noFill/>
          </a:ln>
        </p:spPr>
        <p:txBody>
          <a:bodyPr wrap="none" lIns="432000" tIns="0" rIns="72000" bIns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de-DE" dirty="0" smtClean="0"/>
              <a:t>HEADLINE here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166124"/>
            <a:ext cx="3492000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subline</a:t>
            </a:r>
            <a:r>
              <a:rPr lang="de-DE" dirty="0" smtClean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7489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cture blanc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4534966"/>
            <a:ext cx="2397259" cy="355276"/>
          </a:xfrm>
          <a:solidFill>
            <a:srgbClr val="FECB00"/>
          </a:solidFill>
        </p:spPr>
        <p:txBody>
          <a:bodyPr wrap="none" lIns="432000" tIns="54000" rIns="72000" bIns="54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OR SUBLINE HERE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3816000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lnSpc>
                <a:spcPct val="100000"/>
              </a:lnSpc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Place your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32800"/>
            <a:ext cx="4608000" cy="846386"/>
          </a:xfrm>
          <a:solidFill>
            <a:schemeClr val="accent2"/>
          </a:solidFill>
          <a:ln>
            <a:noFill/>
          </a:ln>
        </p:spPr>
        <p:txBody>
          <a:bodyPr wrap="none" lIns="432000" tIns="0" rIns="72000" bIns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de-DE" dirty="0" smtClean="0"/>
              <a:t>HEADLINE here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79186"/>
            <a:ext cx="3492000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subline</a:t>
            </a:r>
            <a:r>
              <a:rPr lang="de-DE" dirty="0" smtClean="0"/>
              <a:t> here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30918"/>
            <a:ext cx="2440541" cy="846386"/>
          </a:xfrm>
          <a:solidFill>
            <a:schemeClr val="accent2"/>
          </a:solidFill>
        </p:spPr>
        <p:txBody>
          <a:bodyPr wrap="none" lIns="432000" rIns="72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  <a:lvl2pPr marL="457200" indent="0">
              <a:lnSpc>
                <a:spcPct val="100000"/>
              </a:lnSpc>
              <a:spcAft>
                <a:spcPts val="0"/>
              </a:spcAft>
              <a:buNone/>
              <a:defRPr sz="5500">
                <a:latin typeface="Impact" pitchFamily="34" charset="0"/>
              </a:defRPr>
            </a:lvl2pPr>
            <a:lvl3pPr marL="914400" indent="0">
              <a:lnSpc>
                <a:spcPct val="100000"/>
              </a:lnSpc>
              <a:spcAft>
                <a:spcPts val="0"/>
              </a:spcAft>
              <a:buNone/>
              <a:defRPr sz="5500">
                <a:latin typeface="Impact" pitchFamily="34" charset="0"/>
              </a:defRPr>
            </a:lvl3pPr>
            <a:lvl4pPr marL="1371600" indent="0">
              <a:lnSpc>
                <a:spcPct val="100000"/>
              </a:lnSpc>
              <a:spcAft>
                <a:spcPts val="0"/>
              </a:spcAft>
              <a:buNone/>
              <a:defRPr sz="5500">
                <a:latin typeface="Impact" pitchFamily="34" charset="0"/>
              </a:defRPr>
            </a:lvl4pPr>
            <a:lvl5pPr marL="1828800" indent="0">
              <a:lnSpc>
                <a:spcPct val="100000"/>
              </a:lnSpc>
              <a:spcAft>
                <a:spcPts val="0"/>
              </a:spcAft>
              <a:buNone/>
              <a:defRPr sz="5500">
                <a:latin typeface="Impact" pitchFamily="34" charset="0"/>
              </a:defRPr>
            </a:lvl5pPr>
          </a:lstStyle>
          <a:p>
            <a:pPr lvl="0"/>
            <a:r>
              <a:rPr lang="de-DE" dirty="0" smtClean="0"/>
              <a:t>PLEASE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7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850225"/>
            <a:ext cx="7740000" cy="1744067"/>
          </a:xfrm>
        </p:spPr>
        <p:txBody>
          <a:bodyPr lIns="0" tIns="0" rIns="0" bIns="0">
            <a:spAutoFit/>
          </a:bodyPr>
          <a:lstStyle>
            <a:lvl1pPr marL="180975" indent="-180975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61950" indent="-180975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4988" indent="-173038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15963" indent="-180975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896938" indent="-180975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level</a:t>
            </a:r>
            <a:r>
              <a:rPr lang="de-DE" dirty="0" smtClean="0"/>
              <a:t> 2 </a:t>
            </a:r>
          </a:p>
          <a:p>
            <a:pPr lvl="2"/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360000"/>
            <a:ext cx="3565849" cy="84638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0" rIns="72000" bIns="0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AGENDA V 1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13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838800"/>
            <a:ext cx="5034200" cy="846386"/>
          </a:xfrm>
          <a:solidFill>
            <a:schemeClr val="bg2"/>
          </a:solidFill>
        </p:spPr>
        <p:txBody>
          <a:bodyPr wrap="none" lIns="432000" tIns="0" rIns="72000" bIns="0" anchor="ctr">
            <a:spAutoFit/>
          </a:bodyPr>
          <a:lstStyle>
            <a:lvl1pPr>
              <a:defRPr sz="5500" cap="all" baseline="0">
                <a:solidFill>
                  <a:schemeClr val="accent2"/>
                </a:solidFill>
                <a:latin typeface="Impact" pitchFamily="34" charset="0"/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V 1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288"/>
            <a:ext cx="9144000" cy="19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5119158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lnSpc>
                <a:spcPct val="100000"/>
              </a:lnSpc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Text V 2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32000" y="6138000"/>
            <a:ext cx="8280000" cy="0"/>
          </a:xfrm>
          <a:prstGeom prst="line">
            <a:avLst/>
          </a:prstGeom>
          <a:ln w="3175">
            <a:solidFill>
              <a:srgbClr val="878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288"/>
            <a:ext cx="9144000" cy="1922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-1"/>
            <a:ext cx="2466975" cy="31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360000"/>
            <a:ext cx="5074962" cy="846386"/>
          </a:xfrm>
          <a:prstGeom prst="rect">
            <a:avLst/>
          </a:prstGeom>
          <a:noFill/>
        </p:spPr>
        <p:txBody>
          <a:bodyPr vert="horz" wrap="none" lIns="432000" tIns="0" rIns="216000" bIns="0" rtlCol="0" anchor="ctr">
            <a:spAutoFit/>
          </a:bodyPr>
          <a:lstStyle/>
          <a:p>
            <a:pPr lvl="0"/>
            <a:r>
              <a:rPr lang="en-US" noProof="0" dirty="0" err="1" smtClean="0"/>
              <a:t>masterformaT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584000"/>
            <a:ext cx="8280200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0" indent="0">
              <a:buNone/>
            </a:pPr>
            <a:r>
              <a:rPr lang="en-US" noProof="0" dirty="0" smtClean="0"/>
              <a:t>text</a:t>
            </a:r>
          </a:p>
          <a:p>
            <a:pPr marL="177800" lvl="1" indent="-177800">
              <a:buChar char="•"/>
            </a:pPr>
            <a:r>
              <a:rPr lang="en-US" noProof="0" dirty="0" smtClean="0"/>
              <a:t>level 2</a:t>
            </a:r>
          </a:p>
          <a:p>
            <a:pPr marL="361950" lvl="2" indent="-184150"/>
            <a:r>
              <a:rPr lang="en-US" noProof="0" dirty="0" smtClean="0"/>
              <a:t>level 3</a:t>
            </a:r>
          </a:p>
          <a:p>
            <a:pPr marL="539750" lvl="3" indent="-177800">
              <a:buChar char="•"/>
            </a:pPr>
            <a:r>
              <a:rPr lang="en-US" noProof="0" dirty="0" smtClean="0"/>
              <a:t>level 4</a:t>
            </a:r>
          </a:p>
          <a:p>
            <a:pPr marL="717550" lvl="4" indent="-177800">
              <a:buChar char="•"/>
            </a:pPr>
            <a:r>
              <a:rPr lang="en-US" noProof="0" dirty="0" smtClean="0"/>
              <a:t>level 5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000" y="6010504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294B9E-3211-431C-9641-09BFEBE8EF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75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76" r:id="rId2"/>
    <p:sldLayoutId id="2147483736" r:id="rId3"/>
    <p:sldLayoutId id="2147483775" r:id="rId4"/>
    <p:sldLayoutId id="2147483742" r:id="rId5"/>
    <p:sldLayoutId id="2147483748" r:id="rId6"/>
    <p:sldLayoutId id="2147483710" r:id="rId7"/>
    <p:sldLayoutId id="2147483670" r:id="rId8"/>
    <p:sldLayoutId id="2147483720" r:id="rId9"/>
    <p:sldLayoutId id="2147483725" r:id="rId10"/>
    <p:sldLayoutId id="2147483777" r:id="rId11"/>
    <p:sldLayoutId id="2147483676" r:id="rId12"/>
    <p:sldLayoutId id="2147483705" r:id="rId13"/>
    <p:sldLayoutId id="2147483778" r:id="rId14"/>
    <p:sldLayoutId id="2147483779" r:id="rId15"/>
    <p:sldLayoutId id="214748378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de-DE" sz="5500" kern="1200" cap="all" baseline="0">
          <a:solidFill>
            <a:schemeClr val="tx1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•"/>
        <a:defRPr lang="de-DE" sz="1800" kern="1200" smtClean="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–"/>
        <a:defRPr lang="de-DE" sz="1800" kern="1200" smtClean="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•"/>
        <a:defRPr lang="de-DE" sz="1800" kern="1200" smtClean="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–"/>
        <a:defRPr lang="de-DE" sz="1800" kern="1200" smtClean="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»"/>
        <a:defRPr lang="de-DE" sz="1800" kern="120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9.xml"/><Relationship Id="rId7" Type="http://schemas.openxmlformats.org/officeDocument/2006/relationships/hyperlink" Target="file:///G:\GSM%20GIP%20pres%20final\M%20Eng%20Tech_%20Festo%20Licioln%20Siemens\lincoln%20Stainless.wmv" TargetMode="External"/><Relationship Id="rId2" Type="http://schemas.openxmlformats.org/officeDocument/2006/relationships/slideLayout" Target="../slideLayouts/slideLayout10.xml"/><Relationship Id="rId1" Type="http://schemas.openxmlformats.org/officeDocument/2006/relationships/video" Target="file:///E:\GSI%20presentation\Powerpoint\Stainless.wm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hyperlink" Target="lincoln%20Stainless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jpeg"/><Relationship Id="rId7" Type="http://schemas.openxmlformats.org/officeDocument/2006/relationships/hyperlink" Target="http://www.cnc4you.siemens.com/" TargetMode="Externa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15.jpeg"/><Relationship Id="rId10" Type="http://schemas.openxmlformats.org/officeDocument/2006/relationships/image" Target="../media/image38.png"/><Relationship Id="rId4" Type="http://schemas.openxmlformats.org/officeDocument/2006/relationships/image" Target="../media/image14.jpe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-11875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802097" cy="846386"/>
            <a:chOff x="178130" y="552826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52826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Future skills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and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ways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to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train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them</a:t>
              </a:r>
              <a:endParaRPr lang="en-GB" sz="28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32000" y="1665725"/>
            <a:ext cx="7740000" cy="4437112"/>
          </a:xfrm>
        </p:spPr>
        <p:txBody>
          <a:bodyPr/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in Manufacturing and Technology</a:t>
            </a:r>
            <a:r>
              <a:rPr lang="en-AU" sz="2400" b="1" dirty="0" smtClean="0">
                <a:solidFill>
                  <a:schemeClr val="tx1"/>
                </a:solidFill>
              </a:rPr>
              <a:t/>
            </a:r>
            <a:br>
              <a:rPr lang="en-AU" sz="2400" b="1" dirty="0" smtClean="0">
                <a:solidFill>
                  <a:schemeClr val="tx1"/>
                </a:solidFill>
              </a:rPr>
            </a:br>
            <a:r>
              <a:rPr lang="en-AU" sz="2400" b="1" dirty="0" smtClean="0">
                <a:solidFill>
                  <a:schemeClr val="tx1"/>
                </a:solidFill>
              </a:rPr>
              <a:t/>
            </a:r>
            <a:br>
              <a:rPr lang="en-AU" sz="2400" b="1" dirty="0" smtClean="0">
                <a:solidFill>
                  <a:schemeClr val="tx1"/>
                </a:solidFill>
              </a:rPr>
            </a:br>
            <a:endParaRPr lang="en-AU" sz="2400" b="1" dirty="0" smtClean="0">
              <a:solidFill>
                <a:schemeClr val="tx1"/>
              </a:solidFill>
            </a:endParaRPr>
          </a:p>
          <a:p>
            <a:r>
              <a:rPr lang="en-AU" sz="2000" b="1" dirty="0" smtClean="0">
                <a:solidFill>
                  <a:schemeClr val="tx1"/>
                </a:solidFill>
              </a:rPr>
              <a:t>presented by </a:t>
            </a:r>
            <a:br>
              <a:rPr lang="en-AU" sz="2000" b="1" dirty="0" smtClean="0">
                <a:solidFill>
                  <a:schemeClr val="tx1"/>
                </a:solidFill>
              </a:rPr>
            </a:br>
            <a:r>
              <a:rPr lang="en-AU" sz="2000" b="1" dirty="0" smtClean="0">
                <a:solidFill>
                  <a:schemeClr val="tx1"/>
                </a:solidFill>
              </a:rPr>
              <a:t/>
            </a:r>
            <a:br>
              <a:rPr lang="en-AU" sz="2000" b="1" dirty="0" smtClean="0">
                <a:solidFill>
                  <a:schemeClr val="tx1"/>
                </a:solidFill>
              </a:rPr>
            </a:br>
            <a:r>
              <a:rPr lang="en-AU" sz="2000" b="1" dirty="0" smtClean="0">
                <a:solidFill>
                  <a:schemeClr val="tx1"/>
                </a:solidFill>
              </a:rPr>
              <a:t/>
            </a:r>
            <a:br>
              <a:rPr lang="en-AU" sz="2000" b="1" dirty="0" smtClean="0">
                <a:solidFill>
                  <a:schemeClr val="tx1"/>
                </a:solidFill>
              </a:rPr>
            </a:br>
            <a:r>
              <a:rPr lang="en-AU" sz="2000" b="1" dirty="0" smtClean="0">
                <a:solidFill>
                  <a:schemeClr val="tx1"/>
                </a:solidFill>
              </a:rPr>
              <a:t>Martin Williams 			Festo</a:t>
            </a:r>
          </a:p>
          <a:p>
            <a:endParaRPr lang="en-AU" sz="2000" b="1" dirty="0" smtClean="0">
              <a:solidFill>
                <a:schemeClr val="tx1"/>
              </a:solidFill>
            </a:endParaRPr>
          </a:p>
          <a:p>
            <a:r>
              <a:rPr lang="en-AU" sz="2000" b="1" dirty="0" smtClean="0">
                <a:solidFill>
                  <a:schemeClr val="tx1"/>
                </a:solidFill>
              </a:rPr>
              <a:t>Carl Peters				Lincoln Electric</a:t>
            </a:r>
          </a:p>
          <a:p>
            <a:endParaRPr lang="en-AU" sz="2000" b="1" dirty="0" smtClean="0">
              <a:solidFill>
                <a:schemeClr val="tx1"/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Christian Callegari </a:t>
            </a:r>
            <a:r>
              <a:rPr lang="en-AU" sz="2000" b="1" dirty="0" smtClean="0">
                <a:solidFill>
                  <a:schemeClr val="tx1"/>
                </a:solidFill>
              </a:rPr>
              <a:t>			Siemens</a:t>
            </a:r>
          </a:p>
          <a:p>
            <a:r>
              <a:rPr lang="en-AU" dirty="0" smtClean="0"/>
              <a:t/>
            </a:r>
            <a:br>
              <a:rPr lang="en-AU" dirty="0" smtClean="0"/>
            </a:b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8000" y="5628360"/>
            <a:ext cx="323850" cy="92333"/>
          </a:xfrm>
        </p:spPr>
        <p:txBody>
          <a:bodyPr/>
          <a:lstStyle/>
          <a:p>
            <a:fld id="{98294B9E-3211-431C-9641-09BFEBE8EF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16346"/>
            <a:ext cx="8714349" cy="846386"/>
            <a:chOff x="178130" y="416346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416346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546971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Productivity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Game 2</a:t>
              </a:r>
              <a:endParaRPr lang="en-GB" sz="28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51520" y="159109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81088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Duration 	1– 2 days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>Trainees	 8 -15 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>Task	optimise a given process 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>Focus 	value creation, eliminate waste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51517" y="3002534"/>
            <a:ext cx="5225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Contents </a:t>
            </a:r>
            <a:br>
              <a:rPr lang="en-AU" b="1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>- Introduction / design value creation processes</a:t>
            </a:r>
          </a:p>
          <a:p>
            <a:pPr marL="90488" indent="-90488"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 Develop teamwork </a:t>
            </a:r>
          </a:p>
          <a:p>
            <a:pPr marL="90488" indent="-90488"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 Develop critical view</a:t>
            </a:r>
          </a:p>
          <a:p>
            <a:pPr marL="90488" indent="-90488"/>
            <a:r>
              <a:rPr lang="en-AU" dirty="0" smtClean="0">
                <a:latin typeface="Arial" pitchFamily="34" charset="0"/>
                <a:cs typeface="Arial" pitchFamily="34" charset="0"/>
              </a:rPr>
              <a:t>- Learn to think outside the box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2381" y="4928397"/>
            <a:ext cx="473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The training</a:t>
            </a:r>
          </a:p>
          <a:p>
            <a:pPr marL="90488" indent="-90488"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 changes perception  </a:t>
            </a:r>
          </a:p>
          <a:p>
            <a:pPr marL="90488" indent="-90488"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 create awareness </a:t>
            </a:r>
          </a:p>
          <a:p>
            <a:pPr marL="90488" indent="-90488">
              <a:buFontTx/>
              <a:buChar char="-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 can rejuvenate “tired” production systems</a:t>
            </a:r>
          </a:p>
        </p:txBody>
      </p:sp>
      <p:pic>
        <p:nvPicPr>
          <p:cNvPr id="23" name="Inhaltsplatzhalter 4" descr="d0411ap169_c_5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188" y="1568388"/>
            <a:ext cx="3672292" cy="2446074"/>
          </a:xfrm>
          <a:prstGeom prst="rect">
            <a:avLst/>
          </a:prstGeom>
        </p:spPr>
      </p:pic>
      <p:pic>
        <p:nvPicPr>
          <p:cNvPr id="24" name="Grafik 23" descr="P1010020.JPG"/>
          <p:cNvPicPr>
            <a:picLocks noChangeAspect="1"/>
          </p:cNvPicPr>
          <p:nvPr/>
        </p:nvPicPr>
        <p:blipFill>
          <a:blip r:embed="rId4" cstate="print"/>
          <a:srcRect b="14287"/>
          <a:stretch>
            <a:fillRect/>
          </a:stretch>
        </p:blipFill>
        <p:spPr>
          <a:xfrm>
            <a:off x="7256335" y="4023522"/>
            <a:ext cx="1622497" cy="1929010"/>
          </a:xfrm>
          <a:prstGeom prst="rect">
            <a:avLst/>
          </a:prstGeom>
        </p:spPr>
      </p:pic>
      <p:pic>
        <p:nvPicPr>
          <p:cNvPr id="25" name="Grafik 24" descr="Spiel7.jpg"/>
          <p:cNvPicPr>
            <a:picLocks noChangeAspect="1"/>
          </p:cNvPicPr>
          <p:nvPr/>
        </p:nvPicPr>
        <p:blipFill>
          <a:blip r:embed="rId5" cstate="print"/>
          <a:srcRect r="20582" b="4419"/>
          <a:stretch>
            <a:fillRect/>
          </a:stretch>
        </p:blipFill>
        <p:spPr>
          <a:xfrm>
            <a:off x="5220188" y="4014462"/>
            <a:ext cx="2040996" cy="1905505"/>
          </a:xfrm>
          <a:prstGeom prst="rect">
            <a:avLst/>
          </a:prstGeom>
        </p:spPr>
      </p:pic>
      <p:pic>
        <p:nvPicPr>
          <p:cNvPr id="26" name="Grafik 25" descr="Lincoln Electric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27" name="Grafik 26" descr="Seimens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28" name="Grafik 27" descr="Festo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43642"/>
            <a:ext cx="8733858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38043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Productivity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Game 3</a:t>
              </a:r>
              <a:endParaRPr lang="en-GB" sz="28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570033" y="1551761"/>
            <a:ext cx="64399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Amazing improvements - and people work less! </a:t>
            </a:r>
          </a:p>
        </p:txBody>
      </p:sp>
      <p:pic>
        <p:nvPicPr>
          <p:cNvPr id="30" name="Grafik 29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31" name="Grafik 30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32" name="Grafik 31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pic>
        <p:nvPicPr>
          <p:cNvPr id="26" name="Grafik 25" descr="Syncrho game results sheet cropped.jpg"/>
          <p:cNvPicPr>
            <a:picLocks noChangeAspect="1"/>
          </p:cNvPicPr>
          <p:nvPr/>
        </p:nvPicPr>
        <p:blipFill>
          <a:blip r:embed="rId6" cstate="print"/>
          <a:srcRect t="24481" b="1718"/>
          <a:stretch>
            <a:fillRect/>
          </a:stretch>
        </p:blipFill>
        <p:spPr>
          <a:xfrm>
            <a:off x="570033" y="4646431"/>
            <a:ext cx="7894320" cy="1597433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570033" y="1926545"/>
            <a:ext cx="834195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They achieve astounding improvements to indicators like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 marL="144000" indent="-177800"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Stock 			430 to 365 </a:t>
            </a:r>
          </a:p>
          <a:p>
            <a:pPr marL="144000" indent="-177800"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Average delivery time 	13.45 min to 8 sec</a:t>
            </a:r>
          </a:p>
          <a:p>
            <a:pPr marL="144000" indent="-177800"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Rework rate 		88% to 0%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>At the end – the process is much improved – and the participants have become critical questioners of “The Way Things Are Done”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4419" y="1835193"/>
            <a:ext cx="2517569" cy="17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56320" cy="846386"/>
            <a:chOff x="178130" y="429994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429994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18351" y="615211"/>
              <a:ext cx="712247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AU" sz="3600" dirty="0" smtClean="0">
                  <a:solidFill>
                    <a:schemeClr val="bg1"/>
                  </a:solidFill>
                  <a:latin typeface="Impact" pitchFamily="34" charset="0"/>
                </a:rPr>
                <a:t>Another productivity game</a:t>
              </a:r>
              <a:endParaRPr lang="en-AU" sz="2800" dirty="0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3" name="Foliennummernplatzhalter 3"/>
          <p:cNvSpPr txBox="1">
            <a:spLocks/>
          </p:cNvSpPr>
          <p:nvPr/>
        </p:nvSpPr>
        <p:spPr>
          <a:xfrm>
            <a:off x="8388000" y="6010504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77410" y="1509145"/>
            <a:ext cx="756718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The Challenge:	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Changeover time too long = large lot numbers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b="1" dirty="0" smtClean="0">
                <a:latin typeface="Arial" pitchFamily="34" charset="0"/>
                <a:cs typeface="Arial" pitchFamily="34" charset="0"/>
              </a:rPr>
            </a:br>
            <a:r>
              <a:rPr lang="en-AU" b="1" dirty="0" smtClean="0">
                <a:latin typeface="Arial" pitchFamily="34" charset="0"/>
                <a:cs typeface="Arial" pitchFamily="34" charset="0"/>
              </a:rPr>
              <a:t>The Solution: 	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Game – Fast Changeover 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endParaRPr lang="en-A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38976" y="6086271"/>
            <a:ext cx="27741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e-DE" sz="1400" dirty="0" smtClean="0"/>
              <a:t>* after </a:t>
            </a:r>
            <a:r>
              <a:rPr lang="de-DE" sz="1400" dirty="0" err="1" smtClean="0"/>
              <a:t>training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practice</a:t>
            </a:r>
            <a:endParaRPr lang="en-GB" sz="1400" dirty="0" err="1" smtClean="0"/>
          </a:p>
        </p:txBody>
      </p:sp>
      <p:pic>
        <p:nvPicPr>
          <p:cNvPr id="20" name="Picture 2" descr="Team S 41 s crop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0319" y="2615278"/>
            <a:ext cx="2409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Team N cropp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130" y="2615278"/>
            <a:ext cx="2804584" cy="2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3530393" y="4996997"/>
            <a:ext cx="419458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AU" b="1" dirty="0" smtClean="0"/>
              <a:t>Pneumatic Gripper </a:t>
            </a:r>
            <a:br>
              <a:rPr lang="en-AU" b="1" dirty="0" smtClean="0"/>
            </a:br>
            <a:r>
              <a:rPr lang="en-AU" dirty="0" smtClean="0"/>
              <a:t>Pneumatic Distribution Station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dirty="0" smtClean="0"/>
              <a:t>8 mins* -&gt; to 20 secs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76431" y="5028362"/>
            <a:ext cx="40459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AU" b="1" dirty="0" smtClean="0"/>
              <a:t>Hydraulic Punch  </a:t>
            </a:r>
            <a:br>
              <a:rPr lang="en-AU" b="1" dirty="0" smtClean="0"/>
            </a:br>
            <a:r>
              <a:rPr lang="en-AU" dirty="0" smtClean="0"/>
              <a:t>Hydraulic Press Station</a:t>
            </a:r>
            <a:br>
              <a:rPr lang="en-AU" dirty="0" smtClean="0"/>
            </a:br>
            <a:r>
              <a:rPr lang="en-AU" dirty="0" smtClean="0"/>
              <a:t>12 mins * -&gt; 41s </a:t>
            </a:r>
          </a:p>
          <a:p>
            <a:endParaRPr lang="en-A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56320" cy="846386"/>
            <a:chOff x="178130" y="429994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429994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18351" y="615211"/>
              <a:ext cx="712247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AU" sz="3600" dirty="0" smtClean="0">
                  <a:solidFill>
                    <a:schemeClr val="bg1"/>
                  </a:solidFill>
                  <a:latin typeface="Impact" pitchFamily="34" charset="0"/>
                </a:rPr>
                <a:t>Another productivity game 2</a:t>
              </a:r>
              <a:endParaRPr lang="en-AU" sz="2800" dirty="0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3" name="Foliennummernplatzhalter 3"/>
          <p:cNvSpPr txBox="1">
            <a:spLocks/>
          </p:cNvSpPr>
          <p:nvPr/>
        </p:nvSpPr>
        <p:spPr>
          <a:xfrm>
            <a:off x="8388000" y="6010504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" name="Picture 2" descr="Team S 41 s crop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0319" y="2615278"/>
            <a:ext cx="2409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Team N cropp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130" y="2615278"/>
            <a:ext cx="2804584" cy="2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feld 24"/>
          <p:cNvSpPr txBox="1"/>
          <p:nvPr/>
        </p:nvSpPr>
        <p:spPr>
          <a:xfrm>
            <a:off x="6663600" y="2550189"/>
            <a:ext cx="2220480" cy="1938992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 Everything!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 Everything!</a:t>
            </a:r>
            <a:br>
              <a:rPr lang="en-GB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GB" dirty="0" smtClean="0"/>
              <a:t>Question Everything!</a:t>
            </a:r>
            <a:br>
              <a:rPr lang="en-GB" dirty="0" smtClean="0"/>
            </a:br>
            <a:endParaRPr lang="en-GB" dirty="0" err="1" smtClean="0"/>
          </a:p>
        </p:txBody>
      </p:sp>
      <p:sp>
        <p:nvSpPr>
          <p:cNvPr id="26" name="Textfeld 25"/>
          <p:cNvSpPr txBox="1"/>
          <p:nvPr/>
        </p:nvSpPr>
        <p:spPr>
          <a:xfrm>
            <a:off x="3530393" y="4996997"/>
            <a:ext cx="419458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AU" b="1" dirty="0" smtClean="0"/>
              <a:t>Pneumatic Gripper </a:t>
            </a:r>
            <a:br>
              <a:rPr lang="en-AU" b="1" dirty="0" smtClean="0"/>
            </a:br>
            <a:r>
              <a:rPr lang="en-AU" dirty="0" smtClean="0"/>
              <a:t>Pneumatic Distribution Station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dirty="0" smtClean="0"/>
              <a:t>8 mins* -&gt; to 20 secs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76431" y="5028362"/>
            <a:ext cx="40459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AU" b="1" dirty="0" smtClean="0"/>
              <a:t>Hydraulic Punch  </a:t>
            </a:r>
            <a:br>
              <a:rPr lang="en-AU" b="1" dirty="0" smtClean="0"/>
            </a:br>
            <a:r>
              <a:rPr lang="en-AU" dirty="0" smtClean="0"/>
              <a:t>Hydraulic Press Station</a:t>
            </a:r>
            <a:br>
              <a:rPr lang="en-AU" dirty="0" smtClean="0"/>
            </a:br>
            <a:r>
              <a:rPr lang="en-AU" dirty="0" smtClean="0"/>
              <a:t>12 mins * -&gt; 41s </a:t>
            </a:r>
          </a:p>
          <a:p>
            <a:endParaRPr lang="en-AU" dirty="0" smtClean="0"/>
          </a:p>
        </p:txBody>
      </p:sp>
      <p:sp>
        <p:nvSpPr>
          <p:cNvPr id="28" name="Textfeld 27"/>
          <p:cNvSpPr txBox="1"/>
          <p:nvPr/>
        </p:nvSpPr>
        <p:spPr>
          <a:xfrm>
            <a:off x="377410" y="1509145"/>
            <a:ext cx="708305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The Challenge:	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Changeover time too long = large lot numbers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b="1" dirty="0" smtClean="0">
                <a:latin typeface="Arial" pitchFamily="34" charset="0"/>
                <a:cs typeface="Arial" pitchFamily="34" charset="0"/>
              </a:rPr>
            </a:br>
            <a:r>
              <a:rPr lang="en-AU" b="1" dirty="0" smtClean="0">
                <a:latin typeface="Arial" pitchFamily="34" charset="0"/>
                <a:cs typeface="Arial" pitchFamily="34" charset="0"/>
              </a:rPr>
              <a:t>The Solution: 	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Game – Fast Changeover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b="1" dirty="0" smtClean="0">
                <a:latin typeface="Arial" pitchFamily="34" charset="0"/>
                <a:cs typeface="Arial" pitchFamily="34" charset="0"/>
              </a:rPr>
            </a:br>
            <a:endParaRPr lang="en-A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38976" y="6086271"/>
            <a:ext cx="27741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e-DE" sz="1400" dirty="0" smtClean="0"/>
              <a:t>* after </a:t>
            </a:r>
            <a:r>
              <a:rPr lang="de-DE" sz="1400" dirty="0" err="1" smtClean="0"/>
              <a:t>training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practice</a:t>
            </a:r>
            <a:endParaRPr lang="en-GB" sz="1400" dirty="0" err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382136" y="-177424"/>
            <a:ext cx="10108028" cy="700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33858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Training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the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Trainer</a:t>
              </a:r>
              <a:endParaRPr lang="en-GB" sz="28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pic>
        <p:nvPicPr>
          <p:cNvPr id="20" name="Grafik 19" descr="Line up 3 cropped.jpg"/>
          <p:cNvPicPr>
            <a:picLocks noChangeAspect="1"/>
          </p:cNvPicPr>
          <p:nvPr/>
        </p:nvPicPr>
        <p:blipFill>
          <a:blip r:embed="rId6" cstate="print"/>
          <a:srcRect l="16929" t="3811" r="3150" b="48595"/>
          <a:stretch>
            <a:fillRect/>
          </a:stretch>
        </p:blipFill>
        <p:spPr>
          <a:xfrm>
            <a:off x="426999" y="4158004"/>
            <a:ext cx="8137142" cy="2001387"/>
          </a:xfrm>
          <a:prstGeom prst="rect">
            <a:avLst/>
          </a:prstGeom>
        </p:spPr>
      </p:pic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432000" y="1589321"/>
            <a:ext cx="7740000" cy="3513782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Internal Training: “Mastering Key Trainer Skills” </a:t>
            </a:r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The Challenge 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We want to train as effectively and enjoyably as possible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Customers worldwide expect trainers to be excellent – and accredited.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The Solution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We run training for our trainers in 2 modules of 3 days over 3 months with an interim project to achieve the following outcomes:</a:t>
            </a:r>
            <a:r>
              <a:rPr lang="en-GB" dirty="0" smtClean="0"/>
              <a:t> 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06563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AU" sz="3600" dirty="0" smtClean="0">
                  <a:solidFill>
                    <a:schemeClr val="bg1"/>
                  </a:solidFill>
                  <a:latin typeface="Impact" pitchFamily="34" charset="0"/>
                </a:rPr>
                <a:t>Outcomes of “Mastering Key Trainer Skills”</a:t>
              </a: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432000" y="1563617"/>
            <a:ext cx="7740000" cy="5427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>On completion of training, the participant can 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266700" marR="0" lvl="0" indent="-26670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identify and formulate competency-based training outcomes</a:t>
            </a:r>
          </a:p>
          <a:p>
            <a:pPr marL="266700" marR="0" lvl="0" indent="-2667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write a professional lesson plan</a:t>
            </a:r>
          </a:p>
          <a:p>
            <a:pPr marL="266700" marR="0" lvl="0" indent="-2667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name elements of personal impact and strategies for improving them</a:t>
            </a:r>
          </a:p>
          <a:p>
            <a:pPr marL="266700" marR="0" lvl="0" indent="-2667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make professional use of key interactive training methods</a:t>
            </a:r>
          </a:p>
          <a:p>
            <a:pPr marL="266700" marR="0" lvl="0" indent="-2667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use 5 key media professionally</a:t>
            </a:r>
          </a:p>
          <a:p>
            <a:pPr marL="266700" marR="0" lvl="0" indent="-2667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give and receive feedback professionally</a:t>
            </a:r>
          </a:p>
          <a:p>
            <a:pPr marL="266700" marR="0" lvl="0" indent="-2667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deal with difficult training situations 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>and demonstrates willingness to improve his/her training skills profile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20210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Carl Peters, Lincoln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Electric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20210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Virtual  v  Reality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2930" y="1808418"/>
            <a:ext cx="6650264" cy="4403050"/>
            <a:chOff x="855663" y="1143000"/>
            <a:chExt cx="7373937" cy="5180013"/>
          </a:xfrm>
        </p:grpSpPr>
        <p:pic>
          <p:nvPicPr>
            <p:cNvPr id="16" name="Picture 3" descr="Erie 0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78375" y="1143000"/>
              <a:ext cx="3451225" cy="51800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4" descr="VRTEX000067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5663" y="1143000"/>
              <a:ext cx="3792537" cy="51800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16346"/>
            <a:ext cx="8720210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When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to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use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Virtual Reality?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0" name="Foliennummernplatzhalter 3"/>
          <p:cNvSpPr txBox="1">
            <a:spLocks/>
          </p:cNvSpPr>
          <p:nvPr/>
        </p:nvSpPr>
        <p:spPr>
          <a:xfrm>
            <a:off x="8388000" y="6010504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Group 3"/>
          <p:cNvGrpSpPr>
            <a:grpSpLocks noGrp="1"/>
          </p:cNvGrpSpPr>
          <p:nvPr/>
        </p:nvGrpSpPr>
        <p:grpSpPr bwMode="auto">
          <a:xfrm>
            <a:off x="506111" y="1930936"/>
            <a:ext cx="7034720" cy="4117153"/>
            <a:chOff x="1088025" y="1676400"/>
            <a:chExt cx="6684375" cy="4857152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257425" y="1676400"/>
              <a:ext cx="4667250" cy="3486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D4D4D"/>
                </a:solidFill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2257425" y="4953000"/>
              <a:ext cx="1247775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3505200" y="4800597"/>
              <a:ext cx="0" cy="1524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V="1">
              <a:off x="4648200" y="3505200"/>
              <a:ext cx="1143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48200" y="2362200"/>
              <a:ext cx="0" cy="297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V="1">
              <a:off x="5791200" y="2362200"/>
              <a:ext cx="0" cy="297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V="1">
              <a:off x="3505200" y="4572000"/>
              <a:ext cx="1143000" cy="241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V="1">
              <a:off x="5800725" y="2886075"/>
              <a:ext cx="1119188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2057400" y="2887044"/>
              <a:ext cx="510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1447800" y="2673966"/>
              <a:ext cx="685800" cy="29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accent1"/>
                  </a:solidFill>
                </a:rPr>
                <a:t>100%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 rot="-5400000">
              <a:off x="152402" y="3297824"/>
              <a:ext cx="2209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4D4D4D"/>
                  </a:solidFill>
                </a:rPr>
                <a:t>% Effective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2286000" y="5181600"/>
              <a:ext cx="990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4D4D4D"/>
                  </a:solidFill>
                </a:rPr>
                <a:t>Books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657600" y="5181600"/>
              <a:ext cx="99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4D4D4D"/>
                  </a:solidFill>
                </a:rPr>
                <a:t>Computer- aided learning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5867400" y="5181600"/>
              <a:ext cx="990600" cy="93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4D4D4D"/>
                  </a:solidFill>
                </a:rPr>
                <a:t>On the job </a:t>
              </a:r>
              <a:r>
                <a:rPr lang="en-US" b="1" dirty="0" smtClean="0">
                  <a:solidFill>
                    <a:srgbClr val="4D4D4D"/>
                  </a:solidFill>
                </a:rPr>
                <a:t>training</a:t>
              </a:r>
              <a:endParaRPr lang="en-US" b="1" dirty="0">
                <a:solidFill>
                  <a:srgbClr val="4D4D4D"/>
                </a:solidFill>
              </a:endParaRPr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7086600" y="2673966"/>
              <a:ext cx="685800" cy="29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1"/>
                  </a:solidFill>
                </a:rPr>
                <a:t>100%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3730882" y="6194999"/>
              <a:ext cx="2362200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4D4D4D"/>
                  </a:solidFill>
                </a:rPr>
                <a:t>Training Methods</a:t>
              </a:r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4455175" y="4992700"/>
            <a:ext cx="9214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4D4D4D"/>
                </a:solidFill>
              </a:rPr>
              <a:t>?</a:t>
            </a:r>
            <a:endParaRPr lang="en-GB" sz="3200" dirty="0" err="1" smtClean="0">
              <a:solidFill>
                <a:srgbClr val="4D4D4D"/>
              </a:solidFill>
            </a:endParaRPr>
          </a:p>
        </p:txBody>
      </p:sp>
      <p:pic>
        <p:nvPicPr>
          <p:cNvPr id="35" name="Grafik 34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36" name="Grafik 35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37" name="Grafik 36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16362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06563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Replay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pic>
        <p:nvPicPr>
          <p:cNvPr id="10" name="Stainless.wmv">
            <a:hlinkClick r:id="rId7" action="ppaction://program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3853" y="1577653"/>
            <a:ext cx="5910468" cy="443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72375" y="5629275"/>
            <a:ext cx="11394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 smtClean="0">
                <a:hlinkClick r:id="rId9" action="ppaction://hlinkfile"/>
              </a:rPr>
              <a:t>Run video</a:t>
            </a:r>
            <a:endParaRPr lang="en-CA" dirty="0" err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40288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802098" cy="846386"/>
            <a:chOff x="178130" y="552826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52826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8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AU" sz="3600" dirty="0" smtClean="0">
                  <a:solidFill>
                    <a:schemeClr val="bg1"/>
                  </a:solidFill>
                  <a:latin typeface="Impact" pitchFamily="34" charset="0"/>
                </a:rPr>
                <a:t>What changes do you expect in your field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32000" y="1665725"/>
            <a:ext cx="9020758" cy="1256754"/>
          </a:xfrm>
        </p:spPr>
        <p:txBody>
          <a:bodyPr/>
          <a:lstStyle/>
          <a:p>
            <a:r>
              <a:rPr lang="en-AU" sz="2400" dirty="0" smtClean="0">
                <a:solidFill>
                  <a:schemeClr val="tx1"/>
                </a:solidFill>
              </a:rPr>
              <a:t>in the next 5 to 10 years?</a:t>
            </a:r>
            <a:endParaRPr lang="en-AU" sz="2800" b="1" dirty="0" smtClean="0">
              <a:solidFill>
                <a:schemeClr val="tx1"/>
              </a:solidFill>
            </a:endParaRPr>
          </a:p>
          <a:p>
            <a:r>
              <a:rPr lang="en-AU" sz="2800" b="1" dirty="0" smtClean="0">
                <a:solidFill>
                  <a:srgbClr val="FF0000"/>
                </a:solidFill>
              </a:rPr>
              <a:t/>
            </a:r>
            <a:br>
              <a:rPr lang="en-AU" sz="2800" b="1" dirty="0" smtClean="0">
                <a:solidFill>
                  <a:srgbClr val="FF0000"/>
                </a:solidFill>
              </a:rPr>
            </a:br>
            <a:r>
              <a:rPr lang="en-AU" sz="2800" b="1" dirty="0" smtClean="0">
                <a:solidFill>
                  <a:srgbClr val="FF0000"/>
                </a:solidFill>
              </a:rPr>
              <a:t/>
            </a:r>
            <a:br>
              <a:rPr lang="en-AU" sz="2800" b="1" dirty="0" smtClean="0">
                <a:solidFill>
                  <a:srgbClr val="FF0000"/>
                </a:solidFill>
              </a:rPr>
            </a:br>
            <a:endParaRPr lang="en-A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43642"/>
            <a:ext cx="8733858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Helping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evaluate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27092" y="1537499"/>
            <a:ext cx="6707866" cy="546303"/>
          </a:xfrm>
        </p:spPr>
        <p:txBody>
          <a:bodyPr/>
          <a:lstStyle/>
          <a:p>
            <a:r>
              <a:rPr lang="en-US" sz="2400" b="1" dirty="0" smtClean="0"/>
              <a:t>LASER Screen </a:t>
            </a:r>
            <a:br>
              <a:rPr lang="en-US" sz="2400" b="1" dirty="0" smtClean="0"/>
            </a:br>
            <a:r>
              <a:rPr lang="en-US" b="1" dirty="0" smtClean="0"/>
              <a:t>(Live Action Student Evaluation Report</a:t>
            </a:r>
            <a:r>
              <a:rPr lang="en-US" dirty="0" smtClean="0">
                <a:ea typeface="ＭＳ Ｐゴシック" charset="-128"/>
              </a:rPr>
              <a:t>)</a:t>
            </a:r>
            <a:endParaRPr lang="en-GB" dirty="0"/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>
          <a:xfrm>
            <a:off x="8431186" y="6071360"/>
            <a:ext cx="280664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3" descr="VRTEXsco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9466" y="2192670"/>
            <a:ext cx="5245492" cy="39509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06563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38043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Studies at Iowa State University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0" name="Foliennummernplatzhalter 3"/>
          <p:cNvSpPr txBox="1">
            <a:spLocks/>
          </p:cNvSpPr>
          <p:nvPr/>
        </p:nvSpPr>
        <p:spPr>
          <a:xfrm>
            <a:off x="8388000" y="6010504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1150883" y="1715933"/>
            <a:ext cx="6140565" cy="4427692"/>
            <a:chOff x="457200" y="1143000"/>
            <a:chExt cx="8216900" cy="549358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1143000"/>
              <a:ext cx="4249738" cy="548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922" t="1591" r="1135" b="1604"/>
            <a:stretch>
              <a:fillRect/>
            </a:stretch>
          </p:blipFill>
          <p:spPr bwMode="auto">
            <a:xfrm>
              <a:off x="5033963" y="4336301"/>
              <a:ext cx="3548062" cy="2300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870" t="1270" r="877" b="1659"/>
            <a:stretch>
              <a:fillRect/>
            </a:stretch>
          </p:blipFill>
          <p:spPr bwMode="auto">
            <a:xfrm>
              <a:off x="4943475" y="2000428"/>
              <a:ext cx="3730625" cy="2219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Rectangular Callout 5"/>
            <p:cNvSpPr/>
            <p:nvPr/>
          </p:nvSpPr>
          <p:spPr>
            <a:xfrm>
              <a:off x="4953000" y="1190305"/>
              <a:ext cx="1876425" cy="333375"/>
            </a:xfrm>
            <a:prstGeom prst="wedgeRectCallout">
              <a:avLst>
                <a:gd name="adj1" fmla="val 12476"/>
                <a:gd name="adj2" fmla="val 30259"/>
              </a:avLst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/>
                <a:t>TW = Traditional Welder</a:t>
              </a:r>
            </a:p>
          </p:txBody>
        </p:sp>
        <p:sp>
          <p:nvSpPr>
            <p:cNvPr id="23" name="Rectangular Callout 10"/>
            <p:cNvSpPr/>
            <p:nvPr/>
          </p:nvSpPr>
          <p:spPr>
            <a:xfrm>
              <a:off x="6919914" y="1190305"/>
              <a:ext cx="1754186" cy="333375"/>
            </a:xfrm>
            <a:prstGeom prst="wedgeRectCallout">
              <a:avLst>
                <a:gd name="adj1" fmla="val 12476"/>
                <a:gd name="adj2" fmla="val 30259"/>
              </a:avLst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/>
                <a:t>VR50 = 50% VRTEX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593770"/>
            <a:ext cx="8733858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100% VR Study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by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Iowa State University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0" name="Foliennummernplatzhalter 3"/>
          <p:cNvSpPr txBox="1">
            <a:spLocks/>
          </p:cNvSpPr>
          <p:nvPr/>
        </p:nvSpPr>
        <p:spPr>
          <a:xfrm>
            <a:off x="8396978" y="6006046"/>
            <a:ext cx="314872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Group 2"/>
          <p:cNvGrpSpPr>
            <a:grpSpLocks noGrp="1"/>
          </p:cNvGrpSpPr>
          <p:nvPr/>
        </p:nvGrpSpPr>
        <p:grpSpPr bwMode="auto">
          <a:xfrm>
            <a:off x="163978" y="1686911"/>
            <a:ext cx="8279850" cy="4463612"/>
            <a:chOff x="49213" y="1219200"/>
            <a:chExt cx="8359775" cy="441904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883" t="1659" r="1251" b="1855"/>
            <a:stretch>
              <a:fillRect/>
            </a:stretch>
          </p:blipFill>
          <p:spPr bwMode="auto">
            <a:xfrm>
              <a:off x="643675" y="1383741"/>
              <a:ext cx="7234237" cy="4254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Rounded Rectangular Callout 5"/>
            <p:cNvSpPr/>
            <p:nvPr/>
          </p:nvSpPr>
          <p:spPr>
            <a:xfrm>
              <a:off x="49213" y="1219200"/>
              <a:ext cx="1246187" cy="1066800"/>
            </a:xfrm>
            <a:prstGeom prst="wedgeRoundRectCallout">
              <a:avLst>
                <a:gd name="adj1" fmla="val 157370"/>
                <a:gd name="adj2" fmla="val 49783"/>
                <a:gd name="adj3" fmla="val 1666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100% </a:t>
              </a:r>
              <a:r>
                <a:rPr lang="en-US" dirty="0"/>
                <a:t>pass </a:t>
              </a:r>
              <a:r>
                <a:rPr lang="en-US" dirty="0">
                  <a:solidFill>
                    <a:schemeClr val="accent1"/>
                  </a:solidFill>
                </a:rPr>
                <a:t>1G</a:t>
              </a:r>
              <a:r>
                <a:rPr lang="en-US" dirty="0"/>
                <a:t> test with </a:t>
              </a:r>
              <a:r>
                <a:rPr lang="en-US" b="1" dirty="0"/>
                <a:t>100% VR</a:t>
              </a:r>
            </a:p>
          </p:txBody>
        </p:sp>
        <p:sp>
          <p:nvSpPr>
            <p:cNvPr id="20" name="Rounded Rectangular Callout 6"/>
            <p:cNvSpPr/>
            <p:nvPr/>
          </p:nvSpPr>
          <p:spPr>
            <a:xfrm>
              <a:off x="7162800" y="2057400"/>
              <a:ext cx="1246188" cy="1066800"/>
            </a:xfrm>
            <a:prstGeom prst="wedgeRoundRectCallout">
              <a:avLst>
                <a:gd name="adj1" fmla="val -318758"/>
                <a:gd name="adj2" fmla="val -28060"/>
                <a:gd name="adj3" fmla="val 1666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100% </a:t>
              </a:r>
              <a:r>
                <a:rPr lang="en-US" dirty="0"/>
                <a:t>pass </a:t>
              </a:r>
              <a:r>
                <a:rPr lang="en-US" dirty="0">
                  <a:solidFill>
                    <a:schemeClr val="accent1"/>
                  </a:solidFill>
                </a:rPr>
                <a:t>2F</a:t>
              </a:r>
              <a:r>
                <a:rPr lang="en-US" dirty="0"/>
                <a:t> test with </a:t>
              </a:r>
              <a:r>
                <a:rPr lang="en-US" b="1" dirty="0"/>
                <a:t>100% VR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29" y="443642"/>
            <a:ext cx="8706563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9263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Impact" pitchFamily="34" charset="0"/>
                </a:rPr>
                <a:t>Christian Callegari, Siemens</a:t>
              </a:r>
            </a:p>
          </p:txBody>
        </p:sp>
      </p:grpSp>
      <p:pic>
        <p:nvPicPr>
          <p:cNvPr id="31" name="Grafik 30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32" name="Grafik 31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33" name="Grafik 32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8000" y="6034254"/>
            <a:ext cx="323850" cy="92333"/>
          </a:xfrm>
        </p:spPr>
        <p:txBody>
          <a:bodyPr/>
          <a:lstStyle/>
          <a:p>
            <a:fld id="{98294B9E-3211-431C-9641-09BFEBE8EF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29" y="443642"/>
            <a:ext cx="8706563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9263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Impact" pitchFamily="34" charset="0"/>
                </a:rPr>
                <a:t>SMSCP</a:t>
              </a: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6737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30040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300400"/>
            <a:ext cx="885825" cy="371475"/>
          </a:xfrm>
          <a:prstGeom prst="rect">
            <a:avLst/>
          </a:prstGeom>
        </p:spPr>
      </p:pic>
      <p:sp>
        <p:nvSpPr>
          <p:cNvPr id="10" name="Foliennummernplatzhalter 3"/>
          <p:cNvSpPr txBox="1">
            <a:spLocks/>
          </p:cNvSpPr>
          <p:nvPr/>
        </p:nvSpPr>
        <p:spPr bwMode="auto">
          <a:xfrm>
            <a:off x="8388000" y="6034254"/>
            <a:ext cx="323850" cy="923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8A896-D6B5-4341-98B4-CD39A54B8C3C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5413" y="2112900"/>
            <a:ext cx="8135937" cy="72072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5413" y="2905063"/>
            <a:ext cx="8135937" cy="72072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25413" y="3697225"/>
            <a:ext cx="8135937" cy="72072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25413" y="4489388"/>
            <a:ext cx="8135937" cy="72072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25413" y="5281550"/>
            <a:ext cx="8135937" cy="72072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25413" y="6073713"/>
            <a:ext cx="8135937" cy="72072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279650" y="2189100"/>
            <a:ext cx="67691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4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/>
              <a:t> International standard industry certification in</a:t>
            </a:r>
          </a:p>
          <a:p>
            <a:pPr>
              <a:lnSpc>
                <a:spcPts val="24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sz="1600" dirty="0"/>
              <a:t>   </a:t>
            </a:r>
            <a:r>
              <a:rPr lang="en-US" sz="1600" dirty="0" err="1"/>
              <a:t>mechatronic</a:t>
            </a:r>
            <a:r>
              <a:rPr lang="en-US" sz="1600" dirty="0"/>
              <a:t> systems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839913" y="2906713"/>
            <a:ext cx="7993062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>
              <a:lnSpc>
                <a:spcPts val="24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/>
              <a:t> Comprehensive skills certification offered in three levels, </a:t>
            </a:r>
          </a:p>
          <a:p>
            <a:pPr lvl="1">
              <a:lnSpc>
                <a:spcPts val="24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/>
              <a:t>   not a product certification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322513" y="3900425"/>
            <a:ext cx="4464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4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/>
              <a:t> Delivered together with partner schools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835150" y="4692588"/>
            <a:ext cx="6337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>
              <a:lnSpc>
                <a:spcPts val="24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/>
              <a:t> Verified through certification examinations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827213" y="5470463"/>
            <a:ext cx="53292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>
              <a:lnSpc>
                <a:spcPts val="24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/>
              <a:t> Consistent standards of achievement worldwide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473091" y="6167312"/>
            <a:ext cx="6383337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1600" dirty="0"/>
              <a:t>Result: Well-grounded individuals who can adapt to new work  </a:t>
            </a:r>
            <a:r>
              <a:rPr lang="en-US" sz="1600" dirty="0" smtClean="0"/>
              <a:t>situations </a:t>
            </a:r>
            <a:r>
              <a:rPr lang="en-US" sz="1600" dirty="0"/>
              <a:t>quickly and appropriately </a:t>
            </a:r>
            <a:r>
              <a:rPr lang="en-US" sz="1600" dirty="0" smtClean="0">
                <a:sym typeface="Symbol" pitchFamily="18" charset="2"/>
              </a:rPr>
              <a:t>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 smtClean="0">
                <a:sym typeface="Symbol" pitchFamily="18" charset="2"/>
              </a:rPr>
              <a:t>with </a:t>
            </a:r>
            <a:r>
              <a:rPr lang="en-US" sz="1600" b="1" smtClean="0">
                <a:sym typeface="Symbol" pitchFamily="18" charset="2"/>
              </a:rPr>
              <a:t>all-round competence</a:t>
            </a:r>
            <a:endParaRPr lang="en-US" sz="1600" b="1" dirty="0"/>
          </a:p>
        </p:txBody>
      </p:sp>
      <p:pic>
        <p:nvPicPr>
          <p:cNvPr id="29" name="Picture 18" descr="Partn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13" y="2798700"/>
            <a:ext cx="1860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17475" y="1295606"/>
            <a:ext cx="8108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/>
              <a:t>The </a:t>
            </a:r>
            <a:r>
              <a:rPr lang="en-US" sz="1600" b="1" dirty="0" smtClean="0">
                <a:solidFill>
                  <a:schemeClr val="accent2"/>
                </a:solidFill>
              </a:rPr>
              <a:t>Siemens Mechatronics Systems Certificate Program (SMSCP)</a:t>
            </a:r>
            <a:r>
              <a:rPr lang="en-US" sz="1600" b="1" dirty="0" smtClean="0"/>
              <a:t>strives </a:t>
            </a:r>
            <a:r>
              <a:rPr lang="en-US" sz="1600" b="1" dirty="0"/>
              <a:t>to develop competent individuals who have both practical, as well as theoretical experience and are able to understand </a:t>
            </a:r>
            <a:r>
              <a:rPr lang="en-US" sz="1600" b="1" dirty="0" err="1"/>
              <a:t>mechatronic</a:t>
            </a:r>
            <a:r>
              <a:rPr lang="en-US" sz="1600" b="1" dirty="0"/>
              <a:t> systems</a:t>
            </a:r>
            <a:endParaRPr lang="de-DE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25413" y="2089150"/>
            <a:ext cx="8135937" cy="72072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117475" y="5750105"/>
            <a:ext cx="8135937" cy="72072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619125" y="2222500"/>
            <a:ext cx="7642225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9063" indent="-119063" defTabSz="631825">
              <a:lnSpc>
                <a:spcPct val="90000"/>
              </a:lnSpc>
              <a:buFont typeface="Wingdings" pitchFamily="2" charset="2"/>
              <a:buNone/>
            </a:pPr>
            <a:r>
              <a:rPr lang="en-US" sz="1600"/>
              <a:t>EDUCATION is facing the challenge of keeping pace  with the short innovation</a:t>
            </a:r>
          </a:p>
          <a:p>
            <a:pPr marL="119063" indent="-119063" defTabSz="631825">
              <a:lnSpc>
                <a:spcPct val="90000"/>
              </a:lnSpc>
              <a:buFont typeface="Wingdings" pitchFamily="2" charset="2"/>
              <a:buNone/>
            </a:pPr>
            <a:r>
              <a:rPr lang="en-US" sz="1600"/>
              <a:t>cycles of the industry</a:t>
            </a: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117475" y="5868528"/>
            <a:ext cx="8135937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1600"/>
              <a:t> Result: SKILLED individuals with practical know-how </a:t>
            </a:r>
            <a:br>
              <a:rPr lang="en-US" sz="1600"/>
            </a:br>
            <a:r>
              <a:rPr lang="en-US" sz="1600"/>
              <a:t> for competitive, innovative and energy efficient solutions</a:t>
            </a:r>
          </a:p>
        </p:txBody>
      </p:sp>
      <p:sp>
        <p:nvSpPr>
          <p:cNvPr id="19463" name="Text Box 19"/>
          <p:cNvSpPr txBox="1">
            <a:spLocks noChangeArrowheads="1"/>
          </p:cNvSpPr>
          <p:nvPr/>
        </p:nvSpPr>
        <p:spPr bwMode="auto">
          <a:xfrm>
            <a:off x="117475" y="1498553"/>
            <a:ext cx="81089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In today’s fast-paced business world, the </a:t>
            </a:r>
            <a:r>
              <a:rPr lang="en-US" sz="1400" b="1" dirty="0">
                <a:solidFill>
                  <a:schemeClr val="accent2"/>
                </a:solidFill>
              </a:rPr>
              <a:t>SCE program </a:t>
            </a:r>
            <a:r>
              <a:rPr lang="en-US" sz="1400" b="1" dirty="0"/>
              <a:t>strives to develop competent </a:t>
            </a:r>
            <a:br>
              <a:rPr lang="en-US" sz="1400" b="1" dirty="0"/>
            </a:br>
            <a:r>
              <a:rPr lang="en-US" sz="1400" b="1" dirty="0"/>
              <a:t>students who have practical experience in automation systems, as well as some theoretical background.</a:t>
            </a:r>
            <a:endParaRPr lang="de-DE" sz="1400" b="1" dirty="0"/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3019425"/>
            <a:ext cx="81359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9"/>
          <p:cNvGrpSpPr/>
          <p:nvPr/>
        </p:nvGrpSpPr>
        <p:grpSpPr>
          <a:xfrm>
            <a:off x="178129" y="416346"/>
            <a:ext cx="8706563" cy="846386"/>
            <a:chOff x="178130" y="416346"/>
            <a:chExt cx="7362701" cy="846386"/>
          </a:xfrm>
        </p:grpSpPr>
        <p:sp>
          <p:nvSpPr>
            <p:cNvPr id="13" name="Rechteck 12"/>
            <p:cNvSpPr/>
            <p:nvPr/>
          </p:nvSpPr>
          <p:spPr>
            <a:xfrm>
              <a:off x="178130" y="416346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32000" y="642507"/>
              <a:ext cx="6859449" cy="492443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GB" sz="3200" dirty="0" smtClean="0">
                  <a:solidFill>
                    <a:schemeClr val="bg1"/>
                  </a:solidFill>
                  <a:latin typeface="Impact" pitchFamily="34" charset="0"/>
                </a:rPr>
                <a:t>Siemens Automation Cooperates with Education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65845" cy="846386"/>
            <a:chOff x="178130" y="429994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429994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574267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Siemens</a:t>
              </a:r>
              <a:r>
                <a:rPr lang="de-DE" sz="28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en-US" sz="3600" dirty="0" smtClean="0">
                  <a:solidFill>
                    <a:schemeClr val="bg1"/>
                  </a:solidFill>
                  <a:latin typeface="Impact" pitchFamily="34" charset="0"/>
                </a:rPr>
                <a:t>CNC4YOU 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t="13316"/>
          <a:stretch>
            <a:fillRect/>
          </a:stretch>
        </p:blipFill>
        <p:spPr bwMode="auto">
          <a:xfrm>
            <a:off x="254000" y="2276475"/>
            <a:ext cx="417036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5413" y="5883275"/>
            <a:ext cx="8818562" cy="801688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4000" y="5932488"/>
            <a:ext cx="841375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9063" indent="-119063" defTabSz="631825">
              <a:lnSpc>
                <a:spcPct val="90000"/>
              </a:lnSpc>
            </a:pPr>
            <a:r>
              <a:rPr lang="en-US" sz="1600" dirty="0"/>
              <a:t>Result:</a:t>
            </a:r>
          </a:p>
          <a:p>
            <a:pPr marL="119063" indent="-119063" defTabSz="631825">
              <a:lnSpc>
                <a:spcPct val="90000"/>
              </a:lnSpc>
            </a:pPr>
            <a:r>
              <a:rPr lang="en-US" sz="1600" dirty="0"/>
              <a:t>CNC Know-How without expensive setup and need for Milling and tuning machine</a:t>
            </a:r>
          </a:p>
          <a:p>
            <a:pPr marL="119063" indent="-119063" defTabSz="631825">
              <a:lnSpc>
                <a:spcPct val="90000"/>
              </a:lnSpc>
            </a:pPr>
            <a:r>
              <a:rPr lang="en-US" sz="1600" dirty="0"/>
              <a:t>Individuals in developing economies have access to an state of the art learning environment</a:t>
            </a:r>
          </a:p>
          <a:p>
            <a:pPr marL="119063" indent="-119063" defTabSz="631825">
              <a:lnSpc>
                <a:spcPct val="90000"/>
              </a:lnSpc>
            </a:pPr>
            <a:r>
              <a:rPr lang="en-US" sz="1600" dirty="0"/>
              <a:t> 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17475" y="1433799"/>
            <a:ext cx="81089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In today’s fast-paced business world, the </a:t>
            </a:r>
            <a:r>
              <a:rPr lang="en-US" sz="1400" b="1" dirty="0">
                <a:solidFill>
                  <a:schemeClr val="accent2"/>
                </a:solidFill>
              </a:rPr>
              <a:t>Siemens </a:t>
            </a:r>
            <a:r>
              <a:rPr lang="en-US" sz="1400" b="1" dirty="0" smtClean="0">
                <a:solidFill>
                  <a:schemeClr val="accent2"/>
                </a:solidFill>
              </a:rPr>
              <a:t>CNC4YOU </a:t>
            </a:r>
            <a:r>
              <a:rPr lang="en-US" sz="1400" b="1" dirty="0" smtClean="0"/>
              <a:t>strives </a:t>
            </a:r>
            <a:r>
              <a:rPr lang="en-US" sz="1400" b="1" dirty="0"/>
              <a:t>to give free of charge access to CNC Education by going  Web , App and CBT Based</a:t>
            </a:r>
          </a:p>
          <a:p>
            <a:r>
              <a:rPr lang="en-US" sz="1400" b="1" dirty="0"/>
              <a:t>The triple play to get the student fast on the road            </a:t>
            </a:r>
            <a:r>
              <a:rPr lang="en-US" sz="1400" b="1" dirty="0">
                <a:hlinkClick r:id="rId7"/>
              </a:rPr>
              <a:t>http://www.cnc4you.siemens.com</a:t>
            </a:r>
            <a:r>
              <a:rPr lang="en-US" sz="1400" b="1" dirty="0"/>
              <a:t>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3975" y="2333625"/>
            <a:ext cx="139541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7988" y="3819525"/>
            <a:ext cx="139065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37250" y="5268913"/>
            <a:ext cx="666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57988" y="2341563"/>
            <a:ext cx="657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/>
          <a:srcRect l="35260" t="31166" r="56979" b="54668"/>
          <a:stretch>
            <a:fillRect/>
          </a:stretch>
        </p:blipFill>
        <p:spPr bwMode="auto">
          <a:xfrm>
            <a:off x="4171950" y="3687763"/>
            <a:ext cx="1765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43642"/>
            <a:ext cx="8720210" cy="846386"/>
            <a:chOff x="178130" y="443642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443642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58791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Summary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32000" y="1686449"/>
            <a:ext cx="8712000" cy="4750018"/>
          </a:xfrm>
        </p:spPr>
        <p:txBody>
          <a:bodyPr/>
          <a:lstStyle/>
          <a:p>
            <a:r>
              <a:rPr lang="en-AU" b="1" dirty="0" smtClean="0"/>
              <a:t>We have seen</a:t>
            </a:r>
            <a:endParaRPr lang="en-AU" b="1" dirty="0" smtClean="0">
              <a:solidFill>
                <a:schemeClr val="tx1"/>
              </a:solidFill>
            </a:endParaRPr>
          </a:p>
          <a:p>
            <a:pPr marL="355600" indent="-355600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Synchro Game and</a:t>
            </a:r>
          </a:p>
          <a:p>
            <a:pPr marL="355600" indent="-355600" defTabSz="614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Internal training “Mastering Key Trainer Skills”  		</a:t>
            </a:r>
            <a:r>
              <a:rPr lang="en-AU" b="1" dirty="0" smtClean="0">
                <a:solidFill>
                  <a:schemeClr val="tx1"/>
                </a:solidFill>
              </a:rPr>
              <a:t>from Festo </a:t>
            </a:r>
          </a:p>
          <a:p>
            <a:pPr marL="355600" indent="-355600" defTabSz="614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Virtual Reality training for welders 				</a:t>
            </a:r>
            <a:r>
              <a:rPr lang="en-AU" b="1" dirty="0" smtClean="0">
                <a:solidFill>
                  <a:schemeClr val="tx1"/>
                </a:solidFill>
              </a:rPr>
              <a:t>from Lincoln Electric </a:t>
            </a:r>
          </a:p>
          <a:p>
            <a:pPr marL="355600" indent="-355600" defTabSz="614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Siemens Mechatronic System Certificate Program, </a:t>
            </a:r>
          </a:p>
          <a:p>
            <a:pPr marL="355600" indent="-355600" defTabSz="614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Siemens Automation Cooperates with Education and </a:t>
            </a:r>
          </a:p>
          <a:p>
            <a:pPr marL="355600" indent="-355600" defTabSz="614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CNC4YOU 								</a:t>
            </a:r>
            <a:r>
              <a:rPr lang="en-AU" b="1" dirty="0" smtClean="0">
                <a:solidFill>
                  <a:schemeClr val="tx1"/>
                </a:solidFill>
              </a:rPr>
              <a:t>from Siemens</a:t>
            </a:r>
            <a:br>
              <a:rPr lang="en-AU" b="1" dirty="0" smtClean="0">
                <a:solidFill>
                  <a:schemeClr val="tx1"/>
                </a:solidFill>
              </a:rPr>
            </a:br>
            <a:endParaRPr lang="en-AU" sz="1000" b="1" dirty="0" smtClean="0">
              <a:solidFill>
                <a:schemeClr val="tx1"/>
              </a:solidFill>
            </a:endParaRPr>
          </a:p>
          <a:p>
            <a:pPr marL="355600" indent="-355600" defTabSz="614363">
              <a:lnSpc>
                <a:spcPct val="100000"/>
              </a:lnSpc>
            </a:pPr>
            <a:r>
              <a:rPr lang="en-AU" dirty="0" smtClean="0">
                <a:solidFill>
                  <a:schemeClr val="tx1"/>
                </a:solidFill>
              </a:rPr>
              <a:t>showing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realistic games and simulation, and giving ready access to them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training offered with other training providers / educational institutions 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how to ensure trainers acquire the skills they need to foster in others skills for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  tomorrow’s  world.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02698"/>
            <a:ext cx="8720210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Thank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you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!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32000" y="2156349"/>
            <a:ext cx="8466340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e-DE" sz="3200" dirty="0" smtClean="0"/>
              <a:t>Martin Williams 		Festo</a:t>
            </a:r>
          </a:p>
          <a:p>
            <a:r>
              <a:rPr lang="de-DE" sz="2000" dirty="0" smtClean="0"/>
              <a:t>				de6u2951@de.festo.com</a:t>
            </a:r>
          </a:p>
          <a:p>
            <a:endParaRPr lang="de-DE" sz="2000" dirty="0" smtClean="0"/>
          </a:p>
          <a:p>
            <a:r>
              <a:rPr lang="de-DE" sz="3200" dirty="0" smtClean="0"/>
              <a:t>Carl Peters			Lincoln </a:t>
            </a:r>
            <a:r>
              <a:rPr lang="de-DE" sz="3200" dirty="0" err="1" smtClean="0"/>
              <a:t>Electric</a:t>
            </a:r>
            <a:endParaRPr lang="de-DE" sz="3200" dirty="0" smtClean="0"/>
          </a:p>
          <a:p>
            <a:r>
              <a:rPr lang="de-DE" sz="2000" dirty="0" smtClean="0"/>
              <a:t>				Carl_Peters@lincolnelectric.com</a:t>
            </a:r>
            <a:br>
              <a:rPr lang="de-DE" sz="2000" dirty="0" smtClean="0"/>
            </a:b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3200" dirty="0" smtClean="0"/>
              <a:t>Christian Callegari	Siemens</a:t>
            </a:r>
            <a:br>
              <a:rPr lang="de-DE" sz="3200" dirty="0" smtClean="0"/>
            </a:br>
            <a:r>
              <a:rPr lang="de-DE" sz="2000" dirty="0" smtClean="0"/>
              <a:t>				</a:t>
            </a:r>
            <a:r>
              <a:rPr lang="en-GB" sz="2000" dirty="0" smtClean="0"/>
              <a:t>christian.callegari@siemens.com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AU" sz="1000" dirty="0" smtClean="0">
              <a:solidFill>
                <a:schemeClr val="tx1"/>
              </a:solidFill>
            </a:endParaRPr>
          </a:p>
          <a:p>
            <a:pPr algn="ctr"/>
            <a:endParaRPr lang="en-GB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802097" cy="846386"/>
            <a:chOff x="178130" y="552826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52826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7108831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Impact" pitchFamily="34" charset="0"/>
                </a:rPr>
                <a:t>Major changes coming our way</a:t>
              </a: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32000" y="1707725"/>
            <a:ext cx="8279850" cy="4239622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Faster-changing world, blurring of disciplines</a:t>
            </a: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Organisations made crisis-proof - agile processes and structures = more change</a:t>
            </a: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Customer focus will be become more intense</a:t>
            </a:r>
          </a:p>
          <a:p>
            <a:endParaRPr lang="en-AU" sz="360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Jobs less secure than in the past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Companies expect trainees to hit the road running on completion of training</a:t>
            </a: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Complexity...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32000" y="1707725"/>
            <a:ext cx="8279850" cy="477053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... in Technology </a:t>
            </a: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Keep pace with technical developments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adapt, be flexible, able to cope with change, constantly learn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manage cognitive load - </a:t>
            </a:r>
            <a:r>
              <a:rPr lang="en-GB" dirty="0" smtClean="0">
                <a:solidFill>
                  <a:schemeClr val="tx1"/>
                </a:solidFill>
              </a:rPr>
              <a:t>discriminate and filter information for importance 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Master diversity of technology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need trans-disciplinary skills and knowledge to </a:t>
            </a:r>
            <a:r>
              <a:rPr lang="en-GB" dirty="0" smtClean="0">
                <a:solidFill>
                  <a:schemeClr val="tx1"/>
                </a:solidFill>
              </a:rPr>
              <a:t>understand concepts across disciplines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Learn fast and hit the road running 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on completion of training, trainees have comprehensive knowledge &amp; practical </a:t>
            </a:r>
            <a:r>
              <a:rPr lang="en-AU" b="1" dirty="0" smtClean="0">
                <a:solidFill>
                  <a:schemeClr val="tx1"/>
                </a:solidFill>
              </a:rPr>
              <a:t>skills</a:t>
            </a:r>
            <a:r>
              <a:rPr lang="en-AU" dirty="0" smtClean="0">
                <a:solidFill>
                  <a:schemeClr val="tx1"/>
                </a:solidFill>
              </a:rPr>
              <a:t>– a challenge primarily for training providers ...</a:t>
            </a:r>
            <a:r>
              <a:rPr lang="en-AU" dirty="0" smtClean="0">
                <a:solidFill>
                  <a:srgbClr val="FF0000"/>
                </a:solidFill>
              </a:rPr>
              <a:t/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802097" cy="846386"/>
            <a:chOff x="178130" y="552826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52826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7108831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Which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new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skills will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be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needed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to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cope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?</a:t>
              </a:r>
              <a:endParaRPr lang="en-GB" sz="28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802097" cy="846386"/>
            <a:chOff x="178130" y="552826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52826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7108831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Which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new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skills will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be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needed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to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cope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?</a:t>
              </a:r>
              <a:endParaRPr lang="en-GB" sz="28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32000" y="1624600"/>
            <a:ext cx="8279850" cy="477053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... in Technology </a:t>
            </a: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Keep pace technical developments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adapt, be flexible, able to cope with change, constantly learn, 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manage flood of information - </a:t>
            </a:r>
            <a:r>
              <a:rPr lang="en-GB" dirty="0" smtClean="0">
                <a:solidFill>
                  <a:schemeClr val="tx1"/>
                </a:solidFill>
              </a:rPr>
              <a:t>discriminate and filter for importance 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Master diversity of technology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need trans-disciplinary skills and knowledge to </a:t>
            </a:r>
            <a:r>
              <a:rPr lang="en-GB" dirty="0" smtClean="0">
                <a:solidFill>
                  <a:schemeClr val="tx1"/>
                </a:solidFill>
              </a:rPr>
              <a:t>understand concepts across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  disciplines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Learn fast and hit the road running 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on completion of training, trainees have comprehensive knowledge &amp; practical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  experience – a challenge primarily for training providers ...</a:t>
            </a:r>
            <a:r>
              <a:rPr lang="en-AU" dirty="0" smtClean="0">
                <a:solidFill>
                  <a:srgbClr val="FF0000"/>
                </a:solidFill>
              </a:rPr>
              <a:t/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399123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802097" cy="846386"/>
            <a:chOff x="178130" y="552826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52826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7108831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Which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new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skills will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be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needed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to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cope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?</a:t>
              </a:r>
              <a:endParaRPr lang="en-GB" sz="28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32000" y="1541475"/>
            <a:ext cx="8279850" cy="5745163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... in the Organisation 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>Communication and team skills </a:t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a</a:t>
            </a:r>
            <a:r>
              <a:rPr lang="en-GB" dirty="0" err="1" smtClean="0">
                <a:solidFill>
                  <a:schemeClr val="tx1"/>
                </a:solidFill>
              </a:rPr>
              <a:t>bility</a:t>
            </a:r>
            <a:r>
              <a:rPr lang="en-GB" dirty="0" smtClean="0">
                <a:solidFill>
                  <a:schemeClr val="tx1"/>
                </a:solidFill>
              </a:rPr>
              <a:t> to work productively &amp; drive engagement in teams – including virtual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  teams via digital communication</a:t>
            </a:r>
            <a:endParaRPr lang="en-AU" dirty="0" smtClean="0">
              <a:solidFill>
                <a:schemeClr val="tx1"/>
              </a:solidFill>
            </a:endParaRPr>
          </a:p>
          <a:p>
            <a:r>
              <a:rPr lang="en-AU" b="1" dirty="0" smtClean="0">
                <a:solidFill>
                  <a:schemeClr val="tx1"/>
                </a:solidFill>
              </a:rPr>
              <a:t>Language and intercultural skills</a:t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ability to operate worldwide to serve customers effectively –</a:t>
            </a:r>
            <a:r>
              <a:rPr lang="en-GB" dirty="0" smtClean="0">
                <a:solidFill>
                  <a:schemeClr val="tx1"/>
                </a:solidFill>
              </a:rPr>
              <a:t> operating with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 sensitivity in different cultural settings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Act as an entrepreneur</a:t>
            </a: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- </a:t>
            </a:r>
            <a:r>
              <a:rPr lang="en-AU" dirty="0" smtClean="0">
                <a:solidFill>
                  <a:schemeClr val="tx1"/>
                </a:solidFill>
              </a:rPr>
              <a:t>ability to understand the big picture, identify opportunity and take the initiative 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From bolt-tightener to competent co-worker to entrepreneur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Willingness keep learning and adapt to change </a:t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- since employers will increasingly expect the individual to develop their 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  skills themselves =  maintain their employability </a:t>
            </a:r>
            <a:endParaRPr lang="en-AU" b="1" dirty="0" smtClean="0">
              <a:solidFill>
                <a:schemeClr val="tx1"/>
              </a:solidFill>
            </a:endParaRPr>
          </a:p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5" y="-11875"/>
            <a:ext cx="95351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16346"/>
            <a:ext cx="8733858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1999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More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than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ever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, 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people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will </a:t>
              </a:r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need</a:t>
              </a:r>
              <a:endParaRPr lang="en-GB" sz="28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32000" y="1577265"/>
            <a:ext cx="7740000" cy="5001369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not only the 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- the right skills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and</a:t>
            </a:r>
          </a:p>
          <a:p>
            <a:pPr>
              <a:buFontTx/>
              <a:buChar char="-"/>
            </a:pPr>
            <a:r>
              <a:rPr lang="en-AU" b="1" dirty="0" smtClean="0">
                <a:solidFill>
                  <a:schemeClr val="tx1"/>
                </a:solidFill>
              </a:rPr>
              <a:t> the right knowledge </a:t>
            </a:r>
            <a:br>
              <a:rPr lang="en-AU" b="1" dirty="0" smtClean="0">
                <a:solidFill>
                  <a:schemeClr val="tx1"/>
                </a:solidFill>
              </a:rPr>
            </a:br>
            <a:endParaRPr lang="en-AU" b="1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but in order to continue developing their skills, work effectively in global teams and with customers they will need...  </a:t>
            </a:r>
            <a:r>
              <a:rPr lang="en-AU" b="1" dirty="0" smtClean="0">
                <a:solidFill>
                  <a:schemeClr val="tx1"/>
                </a:solidFill>
              </a:rPr>
              <a:t>	</a:t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/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b="1" dirty="0" smtClean="0">
                <a:solidFill>
                  <a:schemeClr val="tx1"/>
                </a:solidFill>
              </a:rPr>
              <a:t>			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>			 the Right Attitude </a:t>
            </a:r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0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29" y="429994"/>
            <a:ext cx="8774801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Impact" pitchFamily="34" charset="0"/>
                </a:rPr>
                <a:t>How can we train  these skills and qualities</a:t>
              </a:r>
              <a:endParaRPr lang="en-US" sz="2800" dirty="0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432000" y="1584893"/>
            <a:ext cx="7740000" cy="2385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affordably, safely and in good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time? </a:t>
            </a:r>
            <a:br>
              <a:rPr lang="en-GB" sz="2400" b="1" dirty="0" smtClean="0">
                <a:latin typeface="Arial" pitchFamily="34" charset="0"/>
                <a:cs typeface="Arial" pitchFamily="34" charset="0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Foliennummernplatzhalter 3"/>
          <p:cNvSpPr txBox="1">
            <a:spLocks/>
          </p:cNvSpPr>
          <p:nvPr/>
        </p:nvSpPr>
        <p:spPr>
          <a:xfrm>
            <a:off x="8388000" y="6010504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Inhaltsplatzhalter 7" descr="Parcours2.jpg"/>
          <p:cNvPicPr>
            <a:picLocks noChangeAspect="1"/>
          </p:cNvPicPr>
          <p:nvPr/>
        </p:nvPicPr>
        <p:blipFill>
          <a:blip r:embed="rId6" cstate="print"/>
          <a:srcRect t="8905" b="1484"/>
          <a:stretch>
            <a:fillRect/>
          </a:stretch>
        </p:blipFill>
        <p:spPr>
          <a:xfrm>
            <a:off x="937743" y="2113808"/>
            <a:ext cx="6980185" cy="4162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8000" y="5846728"/>
            <a:ext cx="323850" cy="92333"/>
          </a:xfrm>
        </p:spPr>
        <p:txBody>
          <a:bodyPr/>
          <a:lstStyle/>
          <a:p>
            <a:fld id="{98294B9E-3211-431C-9641-09BFEBE8EF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-213756" y="84015"/>
            <a:ext cx="99396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0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78130" y="429994"/>
            <a:ext cx="8720210" cy="846386"/>
            <a:chOff x="178130" y="593770"/>
            <a:chExt cx="7362701" cy="846386"/>
          </a:xfrm>
        </p:grpSpPr>
        <p:sp>
          <p:nvSpPr>
            <p:cNvPr id="14" name="Rechteck 13"/>
            <p:cNvSpPr/>
            <p:nvPr/>
          </p:nvSpPr>
          <p:spPr>
            <a:xfrm>
              <a:off x="178130" y="593770"/>
              <a:ext cx="7362701" cy="84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2000" y="724395"/>
              <a:ext cx="6859449" cy="5539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de-DE" sz="3600" dirty="0" err="1" smtClean="0">
                  <a:solidFill>
                    <a:schemeClr val="bg1"/>
                  </a:solidFill>
                  <a:latin typeface="Impact" pitchFamily="34" charset="0"/>
                </a:rPr>
                <a:t>Productivity</a:t>
              </a:r>
              <a:r>
                <a:rPr lang="de-DE" sz="3600" dirty="0" smtClean="0">
                  <a:solidFill>
                    <a:schemeClr val="bg1"/>
                  </a:solidFill>
                  <a:latin typeface="Impact" pitchFamily="34" charset="0"/>
                </a:rPr>
                <a:t> Game</a:t>
              </a:r>
              <a:endParaRPr lang="en-GB" sz="3600" dirty="0" err="1" smtClean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17" name="Grafik 16" descr="Lincoln Electri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062" y="6143625"/>
            <a:ext cx="1162050" cy="714375"/>
          </a:xfrm>
          <a:prstGeom prst="rect">
            <a:avLst/>
          </a:prstGeom>
        </p:spPr>
      </p:pic>
      <p:pic>
        <p:nvPicPr>
          <p:cNvPr id="18" name="Grafik 17" descr="Seime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6276650"/>
            <a:ext cx="1019175" cy="381000"/>
          </a:xfrm>
          <a:prstGeom prst="rect">
            <a:avLst/>
          </a:prstGeom>
        </p:spPr>
      </p:pic>
      <p:pic>
        <p:nvPicPr>
          <p:cNvPr id="19" name="Grafik 18" descr="Fest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494" y="6276650"/>
            <a:ext cx="885825" cy="371475"/>
          </a:xfrm>
          <a:prstGeom prst="rect">
            <a:avLst/>
          </a:prstGeom>
        </p:spPr>
      </p:pic>
      <p:sp>
        <p:nvSpPr>
          <p:cNvPr id="13" name="Foliennummernplatzhalter 3"/>
          <p:cNvSpPr txBox="1">
            <a:spLocks/>
          </p:cNvSpPr>
          <p:nvPr/>
        </p:nvSpPr>
        <p:spPr>
          <a:xfrm>
            <a:off x="8056184" y="4195001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Foliennummernplatzhalter 3"/>
          <p:cNvSpPr txBox="1">
            <a:spLocks/>
          </p:cNvSpPr>
          <p:nvPr/>
        </p:nvSpPr>
        <p:spPr>
          <a:xfrm>
            <a:off x="8056184" y="4195001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94B9E-3211-431C-9641-09BFEBE8EFC9}" type="slidenum">
              <a:rPr kumimoji="0" lang="en-AU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Freeform 41"/>
          <p:cNvSpPr>
            <a:spLocks/>
          </p:cNvSpPr>
          <p:nvPr/>
        </p:nvSpPr>
        <p:spPr bwMode="auto">
          <a:xfrm>
            <a:off x="7046884" y="2585047"/>
            <a:ext cx="989013" cy="1587500"/>
          </a:xfrm>
          <a:custGeom>
            <a:avLst/>
            <a:gdLst>
              <a:gd name="T0" fmla="*/ 685 w 96"/>
              <a:gd name="T1" fmla="*/ 1179 h 151"/>
              <a:gd name="T2" fmla="*/ 832 w 96"/>
              <a:gd name="T3" fmla="*/ 1266 h 151"/>
              <a:gd name="T4" fmla="*/ 364 w 96"/>
              <a:gd name="T5" fmla="*/ 1309 h 151"/>
              <a:gd name="T6" fmla="*/ 217 w 96"/>
              <a:gd name="T7" fmla="*/ 910 h 151"/>
              <a:gd name="T8" fmla="*/ 364 w 96"/>
              <a:gd name="T9" fmla="*/ 997 h 151"/>
              <a:gd name="T10" fmla="*/ 208 w 96"/>
              <a:gd name="T11" fmla="*/ 425 h 151"/>
              <a:gd name="T12" fmla="*/ 0 w 96"/>
              <a:gd name="T13" fmla="*/ 373 h 151"/>
              <a:gd name="T14" fmla="*/ 0 w 96"/>
              <a:gd name="T15" fmla="*/ 0 h 151"/>
              <a:gd name="T16" fmla="*/ 789 w 96"/>
              <a:gd name="T17" fmla="*/ 789 h 151"/>
              <a:gd name="T18" fmla="*/ 685 w 96"/>
              <a:gd name="T19" fmla="*/ 1179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"/>
              <a:gd name="T31" fmla="*/ 0 h 151"/>
              <a:gd name="T32" fmla="*/ 96 w 96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" h="151">
                <a:moveTo>
                  <a:pt x="79" y="136"/>
                </a:moveTo>
                <a:lnTo>
                  <a:pt x="96" y="146"/>
                </a:lnTo>
                <a:lnTo>
                  <a:pt x="42" y="151"/>
                </a:lnTo>
                <a:lnTo>
                  <a:pt x="25" y="105"/>
                </a:lnTo>
                <a:lnTo>
                  <a:pt x="42" y="115"/>
                </a:lnTo>
                <a:cubicBezTo>
                  <a:pt x="55" y="92"/>
                  <a:pt x="47" y="62"/>
                  <a:pt x="24" y="49"/>
                </a:cubicBezTo>
                <a:cubicBezTo>
                  <a:pt x="17" y="45"/>
                  <a:pt x="9" y="43"/>
                  <a:pt x="0" y="43"/>
                </a:cubicBezTo>
                <a:lnTo>
                  <a:pt x="0" y="0"/>
                </a:lnTo>
                <a:cubicBezTo>
                  <a:pt x="50" y="0"/>
                  <a:pt x="91" y="41"/>
                  <a:pt x="91" y="91"/>
                </a:cubicBezTo>
                <a:cubicBezTo>
                  <a:pt x="91" y="106"/>
                  <a:pt x="87" y="122"/>
                  <a:pt x="79" y="136"/>
                </a:cubicBezTo>
              </a:path>
            </a:pathLst>
          </a:custGeom>
          <a:solidFill>
            <a:srgbClr val="00E5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 sz="1200">
              <a:latin typeface="+mn-lt"/>
            </a:endParaRPr>
          </a:p>
        </p:txBody>
      </p:sp>
      <p:sp>
        <p:nvSpPr>
          <p:cNvPr id="22" name="Freeform 42"/>
          <p:cNvSpPr>
            <a:spLocks/>
          </p:cNvSpPr>
          <p:nvPr/>
        </p:nvSpPr>
        <p:spPr bwMode="auto">
          <a:xfrm>
            <a:off x="5984847" y="2386610"/>
            <a:ext cx="1390650" cy="1628775"/>
          </a:xfrm>
          <a:custGeom>
            <a:avLst/>
            <a:gdLst>
              <a:gd name="T0" fmla="*/ 892 w 135"/>
              <a:gd name="T1" fmla="*/ 165 h 155"/>
              <a:gd name="T2" fmla="*/ 892 w 135"/>
              <a:gd name="T3" fmla="*/ 0 h 155"/>
              <a:gd name="T4" fmla="*/ 1169 w 135"/>
              <a:gd name="T5" fmla="*/ 381 h 155"/>
              <a:gd name="T6" fmla="*/ 892 w 135"/>
              <a:gd name="T7" fmla="*/ 710 h 155"/>
              <a:gd name="T8" fmla="*/ 892 w 135"/>
              <a:gd name="T9" fmla="*/ 537 h 155"/>
              <a:gd name="T10" fmla="*/ 476 w 135"/>
              <a:gd name="T11" fmla="*/ 953 h 155"/>
              <a:gd name="T12" fmla="*/ 537 w 135"/>
              <a:gd name="T13" fmla="*/ 1161 h 155"/>
              <a:gd name="T14" fmla="*/ 216 w 135"/>
              <a:gd name="T15" fmla="*/ 1343 h 155"/>
              <a:gd name="T16" fmla="*/ 502 w 135"/>
              <a:gd name="T17" fmla="*/ 269 h 155"/>
              <a:gd name="T18" fmla="*/ 892 w 135"/>
              <a:gd name="T19" fmla="*/ 165 h 1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5"/>
              <a:gd name="T31" fmla="*/ 0 h 155"/>
              <a:gd name="T32" fmla="*/ 135 w 135"/>
              <a:gd name="T33" fmla="*/ 155 h 1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5" h="155">
                <a:moveTo>
                  <a:pt x="103" y="19"/>
                </a:moveTo>
                <a:lnTo>
                  <a:pt x="103" y="0"/>
                </a:lnTo>
                <a:lnTo>
                  <a:pt x="135" y="44"/>
                </a:lnTo>
                <a:lnTo>
                  <a:pt x="103" y="82"/>
                </a:lnTo>
                <a:lnTo>
                  <a:pt x="103" y="62"/>
                </a:lnTo>
                <a:cubicBezTo>
                  <a:pt x="77" y="62"/>
                  <a:pt x="55" y="83"/>
                  <a:pt x="55" y="110"/>
                </a:cubicBezTo>
                <a:cubicBezTo>
                  <a:pt x="55" y="118"/>
                  <a:pt x="58" y="126"/>
                  <a:pt x="62" y="134"/>
                </a:cubicBezTo>
                <a:lnTo>
                  <a:pt x="25" y="155"/>
                </a:lnTo>
                <a:cubicBezTo>
                  <a:pt x="0" y="112"/>
                  <a:pt x="15" y="56"/>
                  <a:pt x="58" y="31"/>
                </a:cubicBezTo>
                <a:cubicBezTo>
                  <a:pt x="72" y="24"/>
                  <a:pt x="88" y="19"/>
                  <a:pt x="103" y="19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 sz="1200">
              <a:latin typeface="+mn-lt"/>
            </a:endParaRPr>
          </a:p>
        </p:txBody>
      </p:sp>
      <p:sp>
        <p:nvSpPr>
          <p:cNvPr id="23" name="Freeform 43"/>
          <p:cNvSpPr>
            <a:spLocks/>
          </p:cNvSpPr>
          <p:nvPr/>
        </p:nvSpPr>
        <p:spPr bwMode="auto">
          <a:xfrm>
            <a:off x="6067397" y="3605810"/>
            <a:ext cx="1711325" cy="987425"/>
          </a:xfrm>
          <a:custGeom>
            <a:avLst/>
            <a:gdLst>
              <a:gd name="T0" fmla="*/ 147 w 166"/>
              <a:gd name="T1" fmla="*/ 338 h 94"/>
              <a:gd name="T2" fmla="*/ 0 w 166"/>
              <a:gd name="T3" fmla="*/ 424 h 94"/>
              <a:gd name="T4" fmla="*/ 191 w 166"/>
              <a:gd name="T5" fmla="*/ 0 h 94"/>
              <a:gd name="T6" fmla="*/ 615 w 166"/>
              <a:gd name="T7" fmla="*/ 69 h 94"/>
              <a:gd name="T8" fmla="*/ 468 w 166"/>
              <a:gd name="T9" fmla="*/ 156 h 94"/>
              <a:gd name="T10" fmla="*/ 1031 w 166"/>
              <a:gd name="T11" fmla="*/ 303 h 94"/>
              <a:gd name="T12" fmla="*/ 1109 w 166"/>
              <a:gd name="T13" fmla="*/ 251 h 94"/>
              <a:gd name="T14" fmla="*/ 1187 w 166"/>
              <a:gd name="T15" fmla="*/ 468 h 94"/>
              <a:gd name="T16" fmla="*/ 1438 w 166"/>
              <a:gd name="T17" fmla="*/ 442 h 94"/>
              <a:gd name="T18" fmla="*/ 433 w 166"/>
              <a:gd name="T19" fmla="*/ 623 h 94"/>
              <a:gd name="T20" fmla="*/ 147 w 166"/>
              <a:gd name="T21" fmla="*/ 338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6"/>
              <a:gd name="T34" fmla="*/ 0 h 94"/>
              <a:gd name="T35" fmla="*/ 166 w 166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6" h="94">
                <a:moveTo>
                  <a:pt x="17" y="39"/>
                </a:moveTo>
                <a:lnTo>
                  <a:pt x="0" y="49"/>
                </a:lnTo>
                <a:lnTo>
                  <a:pt x="22" y="0"/>
                </a:lnTo>
                <a:lnTo>
                  <a:pt x="71" y="8"/>
                </a:lnTo>
                <a:lnTo>
                  <a:pt x="54" y="18"/>
                </a:lnTo>
                <a:cubicBezTo>
                  <a:pt x="67" y="40"/>
                  <a:pt x="98" y="50"/>
                  <a:pt x="119" y="35"/>
                </a:cubicBezTo>
                <a:lnTo>
                  <a:pt x="128" y="29"/>
                </a:lnTo>
                <a:lnTo>
                  <a:pt x="137" y="54"/>
                </a:lnTo>
                <a:lnTo>
                  <a:pt x="166" y="51"/>
                </a:lnTo>
                <a:cubicBezTo>
                  <a:pt x="146" y="81"/>
                  <a:pt x="89" y="94"/>
                  <a:pt x="50" y="72"/>
                </a:cubicBezTo>
                <a:cubicBezTo>
                  <a:pt x="37" y="64"/>
                  <a:pt x="25" y="52"/>
                  <a:pt x="17" y="39"/>
                </a:cubicBezTo>
              </a:path>
            </a:pathLst>
          </a:custGeom>
          <a:solidFill>
            <a:srgbClr val="B2B2B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 sz="1200">
              <a:latin typeface="+mn-lt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438997" y="2562471"/>
            <a:ext cx="1027112" cy="496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633939" y="2585047"/>
            <a:ext cx="1027113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426212" y="4015427"/>
            <a:ext cx="1028700" cy="496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659382" y="4015385"/>
            <a:ext cx="1027112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AU" sz="1200">
              <a:solidFill>
                <a:srgbClr val="FFFFFF"/>
              </a:solidFill>
            </a:endParaRPr>
          </a:p>
        </p:txBody>
      </p:sp>
      <p:sp>
        <p:nvSpPr>
          <p:cNvPr id="31" name="Rectangle 50"/>
          <p:cNvSpPr>
            <a:spLocks noChangeArrowheads="1"/>
          </p:cNvSpPr>
          <p:nvPr/>
        </p:nvSpPr>
        <p:spPr bwMode="auto">
          <a:xfrm>
            <a:off x="7652310" y="2624383"/>
            <a:ext cx="633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AU" sz="1200" dirty="0" smtClean="0"/>
              <a:t>Play game</a:t>
            </a:r>
            <a:endParaRPr lang="en-AU" sz="1200" dirty="0">
              <a:latin typeface="+mn-lt"/>
            </a:endParaRPr>
          </a:p>
        </p:txBody>
      </p:sp>
      <p:sp>
        <p:nvSpPr>
          <p:cNvPr id="32" name="Rectangle 68"/>
          <p:cNvSpPr>
            <a:spLocks noChangeArrowheads="1"/>
          </p:cNvSpPr>
          <p:nvPr/>
        </p:nvSpPr>
        <p:spPr bwMode="auto">
          <a:xfrm>
            <a:off x="7564267" y="4086865"/>
            <a:ext cx="789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AU" sz="1200" dirty="0" smtClean="0"/>
              <a:t>Identify </a:t>
            </a:r>
            <a:br>
              <a:rPr lang="en-AU" sz="1200" dirty="0" smtClean="0"/>
            </a:br>
            <a:r>
              <a:rPr lang="en-AU" sz="1200" dirty="0" smtClean="0"/>
              <a:t>weak points </a:t>
            </a:r>
            <a:endParaRPr lang="en-AU" sz="1200" dirty="0">
              <a:latin typeface="+mn-lt"/>
            </a:endParaRPr>
          </a:p>
        </p:txBody>
      </p:sp>
      <p:sp>
        <p:nvSpPr>
          <p:cNvPr id="33" name="Rectangle 69"/>
          <p:cNvSpPr>
            <a:spLocks noChangeArrowheads="1"/>
          </p:cNvSpPr>
          <p:nvPr/>
        </p:nvSpPr>
        <p:spPr bwMode="auto">
          <a:xfrm>
            <a:off x="5778510" y="4167631"/>
            <a:ext cx="8079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AU" sz="1200" dirty="0" smtClean="0"/>
              <a:t>Find solution</a:t>
            </a:r>
            <a:endParaRPr lang="en-AU" sz="1200" dirty="0">
              <a:latin typeface="+mn-lt"/>
            </a:endParaRPr>
          </a:p>
        </p:txBody>
      </p:sp>
      <p:sp>
        <p:nvSpPr>
          <p:cNvPr id="34" name="Rectangle 73"/>
          <p:cNvSpPr>
            <a:spLocks noChangeArrowheads="1"/>
          </p:cNvSpPr>
          <p:nvPr/>
        </p:nvSpPr>
        <p:spPr bwMode="auto">
          <a:xfrm>
            <a:off x="5740302" y="2655050"/>
            <a:ext cx="68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AU" sz="1200" dirty="0" smtClean="0"/>
              <a:t>Implement</a:t>
            </a:r>
            <a:br>
              <a:rPr lang="en-AU" sz="1200" dirty="0" smtClean="0"/>
            </a:br>
            <a:r>
              <a:rPr lang="en-AU" sz="1200" dirty="0" smtClean="0"/>
              <a:t>solution</a:t>
            </a:r>
            <a:endParaRPr lang="en-AU" sz="1200" dirty="0">
              <a:latin typeface="+mn-lt"/>
            </a:endParaRPr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431999" y="2215581"/>
            <a:ext cx="4824810" cy="4078039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The Challenge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tx1"/>
                </a:solidFill>
              </a:rPr>
              <a:t>P</a:t>
            </a:r>
            <a:r>
              <a:rPr lang="en-GB" dirty="0" err="1" smtClean="0">
                <a:solidFill>
                  <a:schemeClr val="tx1"/>
                </a:solidFill>
              </a:rPr>
              <a:t>eople</a:t>
            </a:r>
            <a:r>
              <a:rPr lang="en-GB" dirty="0" smtClean="0">
                <a:solidFill>
                  <a:schemeClr val="tx1"/>
                </a:solidFill>
              </a:rPr>
              <a:t> often get stuck in a rut and do not consider if there are better ways of doing things.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tx1"/>
                </a:solidFill>
              </a:rPr>
              <a:t>The Solution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 a Productivity Game participants set up a company and run it for an hour according to given processes.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229_SFBWOS1202-WorldSkills-Vorlage">
  <a:themeElements>
    <a:clrScheme name="worldskill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52D86"/>
      </a:accent1>
      <a:accent2>
        <a:srgbClr val="A71930"/>
      </a:accent2>
      <a:accent3>
        <a:srgbClr val="002F5F"/>
      </a:accent3>
      <a:accent4>
        <a:srgbClr val="008542"/>
      </a:accent4>
      <a:accent5>
        <a:srgbClr val="006778"/>
      </a:accent5>
      <a:accent6>
        <a:srgbClr val="D2492A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0" tIns="0" rIns="0" bIns="0" rtlCol="0" anchor="ctr">
        <a:noAutofit/>
      </a:bodyPr>
      <a:lstStyle>
        <a:defPPr algn="ctr">
          <a:defRPr sz="1000" b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120229_SFBWOS1202-WorldSkills-Vorlage</Template>
  <TotalTime>9</TotalTime>
  <Words>1606</Words>
  <Application>Microsoft Office PowerPoint</Application>
  <PresentationFormat>On-screen Show (4:3)</PresentationFormat>
  <Paragraphs>264</Paragraphs>
  <Slides>28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120229_SFBWOS1202-WorldSkills-Vorlage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worldskills</dc:title>
  <dc:creator>André Hädicke</dc:creator>
  <cp:lastModifiedBy>davegreen</cp:lastModifiedBy>
  <cp:revision>409</cp:revision>
  <cp:lastPrinted>2013-05-23T14:43:17Z</cp:lastPrinted>
  <dcterms:created xsi:type="dcterms:W3CDTF">2012-02-29T15:21:29Z</dcterms:created>
  <dcterms:modified xsi:type="dcterms:W3CDTF">2013-07-23T00:53:56Z</dcterms:modified>
</cp:coreProperties>
</file>